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5"/>
  </p:notesMasterIdLst>
  <p:sldIdLst>
    <p:sldId id="259" r:id="rId3"/>
    <p:sldId id="260" r:id="rId4"/>
    <p:sldId id="258" r:id="rId5"/>
    <p:sldId id="269" r:id="rId6"/>
    <p:sldId id="263" r:id="rId7"/>
    <p:sldId id="264" r:id="rId8"/>
    <p:sldId id="265" r:id="rId9"/>
    <p:sldId id="266" r:id="rId10"/>
    <p:sldId id="261" r:id="rId11"/>
    <p:sldId id="282" r:id="rId12"/>
    <p:sldId id="270" r:id="rId13"/>
    <p:sldId id="281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FFCC66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D7F20B-12D5-487C-A1DF-BD063368ED5D}" type="doc">
      <dgm:prSet loTypeId="urn:microsoft.com/office/officeart/2005/8/layout/bProcess4" loCatId="process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es-ES"/>
        </a:p>
      </dgm:t>
    </dgm:pt>
    <dgm:pt modelId="{7C7095E8-5E51-4EF9-9741-692F4D50F9D1}">
      <dgm:prSet phldrT="[Texto]"/>
      <dgm:spPr/>
      <dgm:t>
        <a:bodyPr/>
        <a:lstStyle/>
        <a:p>
          <a:pPr algn="just"/>
          <a:r>
            <a:rPr lang="es-ES" b="0" i="0" dirty="0" smtClean="0"/>
            <a:t>Inventario</a:t>
          </a:r>
          <a:r>
            <a:rPr lang="es-ES" dirty="0" smtClean="0"/>
            <a:t/>
          </a:r>
          <a:br>
            <a:rPr lang="es-ES" dirty="0" smtClean="0"/>
          </a:br>
          <a:r>
            <a:rPr lang="es-ES" b="0" i="0" dirty="0" smtClean="0"/>
            <a:t>La empresa debe conciliar los saldos en libros con los respectivos inventarios físicos, al menos una vez cada tres meses.</a:t>
          </a:r>
          <a:endParaRPr lang="es-ES" dirty="0"/>
        </a:p>
      </dgm:t>
    </dgm:pt>
    <dgm:pt modelId="{E9C84542-8FEE-4C0B-AB1A-824826F386BE}" type="parTrans" cxnId="{112D3FA9-F4F1-4C16-82DA-E7E0985BFDF4}">
      <dgm:prSet/>
      <dgm:spPr/>
      <dgm:t>
        <a:bodyPr/>
        <a:lstStyle/>
        <a:p>
          <a:endParaRPr lang="es-ES"/>
        </a:p>
      </dgm:t>
    </dgm:pt>
    <dgm:pt modelId="{FCBA1952-F07D-431C-84CC-2B01DBEE5905}" type="sibTrans" cxnId="{112D3FA9-F4F1-4C16-82DA-E7E0985BFDF4}">
      <dgm:prSet/>
      <dgm:spPr/>
      <dgm:t>
        <a:bodyPr/>
        <a:lstStyle/>
        <a:p>
          <a:endParaRPr lang="es-ES"/>
        </a:p>
      </dgm:t>
    </dgm:pt>
    <dgm:pt modelId="{9EFA6153-CDEE-4C83-AD89-0A7183FD2293}">
      <dgm:prSet phldrT="[Texto]"/>
      <dgm:spPr/>
      <dgm:t>
        <a:bodyPr/>
        <a:lstStyle/>
        <a:p>
          <a:pPr algn="ctr"/>
          <a:r>
            <a:rPr lang="es-ES" dirty="0" smtClean="0"/>
            <a:t>Propiedad, planta y equipo</a:t>
          </a:r>
        </a:p>
        <a:p>
          <a:pPr algn="just"/>
          <a:r>
            <a:rPr lang="es-ES" dirty="0" smtClean="0"/>
            <a:t>Se miden al costo menos la depreciación acumulada y cualquier perdida por deterioro de valor acumulada.</a:t>
          </a:r>
          <a:endParaRPr lang="es-ES" dirty="0"/>
        </a:p>
      </dgm:t>
    </dgm:pt>
    <dgm:pt modelId="{BECEE319-097C-4206-BCA0-08396B7353A3}" type="parTrans" cxnId="{56A2398B-1176-4270-BBD9-C92DC5376A93}">
      <dgm:prSet/>
      <dgm:spPr/>
      <dgm:t>
        <a:bodyPr/>
        <a:lstStyle/>
        <a:p>
          <a:endParaRPr lang="es-ES"/>
        </a:p>
      </dgm:t>
    </dgm:pt>
    <dgm:pt modelId="{7B138310-0DBD-4199-AEA2-575201128703}" type="sibTrans" cxnId="{56A2398B-1176-4270-BBD9-C92DC5376A93}">
      <dgm:prSet/>
      <dgm:spPr/>
      <dgm:t>
        <a:bodyPr/>
        <a:lstStyle/>
        <a:p>
          <a:endParaRPr lang="es-ES"/>
        </a:p>
      </dgm:t>
    </dgm:pt>
    <dgm:pt modelId="{5558C375-8ADE-431D-A3FA-8EC21C91D3DE}">
      <dgm:prSet phldrT="[Texto]"/>
      <dgm:spPr/>
      <dgm:t>
        <a:bodyPr/>
        <a:lstStyle/>
        <a:p>
          <a:pPr algn="ctr"/>
          <a:r>
            <a:rPr lang="es-ES" dirty="0" smtClean="0"/>
            <a:t>Inventario</a:t>
          </a:r>
        </a:p>
        <a:p>
          <a:pPr algn="just"/>
          <a:r>
            <a:rPr lang="es-ES" dirty="0" smtClean="0"/>
            <a:t> Para control de inventario se ocupa el método de valuación del costo promedio.</a:t>
          </a:r>
          <a:endParaRPr lang="es-ES" dirty="0"/>
        </a:p>
      </dgm:t>
    </dgm:pt>
    <dgm:pt modelId="{C7ECBB34-73EA-438E-B0B4-2639638A73E4}" type="parTrans" cxnId="{6E3C7AF2-C5E5-4CE7-8C83-51D28083A1B0}">
      <dgm:prSet/>
      <dgm:spPr/>
      <dgm:t>
        <a:bodyPr/>
        <a:lstStyle/>
        <a:p>
          <a:endParaRPr lang="es-ES"/>
        </a:p>
      </dgm:t>
    </dgm:pt>
    <dgm:pt modelId="{118CE920-7ADC-47AF-8C28-0EF6CA106A97}" type="sibTrans" cxnId="{6E3C7AF2-C5E5-4CE7-8C83-51D28083A1B0}">
      <dgm:prSet/>
      <dgm:spPr/>
      <dgm:t>
        <a:bodyPr/>
        <a:lstStyle/>
        <a:p>
          <a:endParaRPr lang="es-ES"/>
        </a:p>
      </dgm:t>
    </dgm:pt>
    <dgm:pt modelId="{1BD6A1BE-BF16-4098-94FC-B2084285ED8A}">
      <dgm:prSet phldrT="[Texto]"/>
      <dgm:spPr/>
      <dgm:t>
        <a:bodyPr/>
        <a:lstStyle/>
        <a:p>
          <a:pPr algn="ctr"/>
          <a:r>
            <a:rPr lang="es-ES" dirty="0" smtClean="0"/>
            <a:t>Caja chica</a:t>
          </a:r>
        </a:p>
        <a:p>
          <a:pPr algn="just"/>
          <a:r>
            <a:rPr lang="es-ES" dirty="0" smtClean="0"/>
            <a:t>La empresa estableció que por cada retiro de dinero de caja chica debe elaborarse un vale .</a:t>
          </a:r>
          <a:endParaRPr lang="es-ES" dirty="0"/>
        </a:p>
      </dgm:t>
    </dgm:pt>
    <dgm:pt modelId="{A7CC4F86-7227-4D3B-A8B2-FF8C707ABD71}" type="parTrans" cxnId="{5DB1C39A-6D38-419D-8D05-14CFAF5CC972}">
      <dgm:prSet/>
      <dgm:spPr/>
      <dgm:t>
        <a:bodyPr/>
        <a:lstStyle/>
        <a:p>
          <a:endParaRPr lang="es-ES"/>
        </a:p>
      </dgm:t>
    </dgm:pt>
    <dgm:pt modelId="{C3AD5F71-4BFA-4D06-A1B1-1AFD63CE9AB5}" type="sibTrans" cxnId="{5DB1C39A-6D38-419D-8D05-14CFAF5CC972}">
      <dgm:prSet/>
      <dgm:spPr/>
      <dgm:t>
        <a:bodyPr/>
        <a:lstStyle/>
        <a:p>
          <a:endParaRPr lang="es-ES"/>
        </a:p>
      </dgm:t>
    </dgm:pt>
    <dgm:pt modelId="{D1A29662-64C5-465F-9FFE-82EC9C247AAB}">
      <dgm:prSet phldrT="[Texto]"/>
      <dgm:spPr/>
      <dgm:t>
        <a:bodyPr/>
        <a:lstStyle/>
        <a:p>
          <a:pPr algn="ctr"/>
          <a:r>
            <a:rPr lang="es-ES" dirty="0" smtClean="0"/>
            <a:t>Pasivo laboral</a:t>
          </a:r>
        </a:p>
        <a:p>
          <a:pPr algn="just"/>
          <a:r>
            <a:rPr lang="es-ES" dirty="0" smtClean="0"/>
            <a:t>La empresa a establecido de que a partir del mes de enero 2012 contabilizara un valor de $5000 en concepto de Estimación para obligaciones laborales </a:t>
          </a:r>
          <a:endParaRPr lang="es-ES" dirty="0"/>
        </a:p>
      </dgm:t>
    </dgm:pt>
    <dgm:pt modelId="{F6135EED-8E83-4C80-A55F-21911BB7865C}" type="parTrans" cxnId="{ACC0E864-5637-4A8B-8154-435DD20C3590}">
      <dgm:prSet/>
      <dgm:spPr/>
      <dgm:t>
        <a:bodyPr/>
        <a:lstStyle/>
        <a:p>
          <a:endParaRPr lang="es-ES"/>
        </a:p>
      </dgm:t>
    </dgm:pt>
    <dgm:pt modelId="{1C72882B-4E02-4076-A358-72535E13AC4A}" type="sibTrans" cxnId="{ACC0E864-5637-4A8B-8154-435DD20C3590}">
      <dgm:prSet/>
      <dgm:spPr/>
      <dgm:t>
        <a:bodyPr/>
        <a:lstStyle/>
        <a:p>
          <a:endParaRPr lang="es-ES"/>
        </a:p>
      </dgm:t>
    </dgm:pt>
    <dgm:pt modelId="{430CC90F-928E-4161-8F71-24E10FF1369B}">
      <dgm:prSet phldrT="[Texto]"/>
      <dgm:spPr/>
      <dgm:t>
        <a:bodyPr/>
        <a:lstStyle/>
        <a:p>
          <a:pPr algn="ctr"/>
          <a:r>
            <a:rPr lang="es-ES" dirty="0" smtClean="0"/>
            <a:t>Propiedad, planta y equipo</a:t>
          </a:r>
        </a:p>
        <a:p>
          <a:pPr algn="just"/>
          <a:r>
            <a:rPr lang="es-ES" dirty="0" smtClean="0"/>
            <a:t>Se depreciara mediante el método de linea recta</a:t>
          </a:r>
        </a:p>
        <a:p>
          <a:pPr algn="ctr"/>
          <a:endParaRPr lang="es-ES" dirty="0"/>
        </a:p>
      </dgm:t>
    </dgm:pt>
    <dgm:pt modelId="{FC803727-C1E8-4D59-907A-82F7E6774ADA}" type="parTrans" cxnId="{C877F3FF-C9B6-44AC-B373-5DE8B772C768}">
      <dgm:prSet/>
      <dgm:spPr/>
      <dgm:t>
        <a:bodyPr/>
        <a:lstStyle/>
        <a:p>
          <a:endParaRPr lang="es-ES"/>
        </a:p>
      </dgm:t>
    </dgm:pt>
    <dgm:pt modelId="{4A5BD55A-1BA7-481B-A8B4-12288B20723A}" type="sibTrans" cxnId="{C877F3FF-C9B6-44AC-B373-5DE8B772C768}">
      <dgm:prSet/>
      <dgm:spPr/>
      <dgm:t>
        <a:bodyPr/>
        <a:lstStyle/>
        <a:p>
          <a:endParaRPr lang="es-ES"/>
        </a:p>
      </dgm:t>
    </dgm:pt>
    <dgm:pt modelId="{5C6C8AC6-B6BE-4E5F-8D86-85A13075DDDC}">
      <dgm:prSet phldrT="[Texto]"/>
      <dgm:spPr/>
      <dgm:t>
        <a:bodyPr/>
        <a:lstStyle/>
        <a:p>
          <a:pPr algn="ctr"/>
          <a:r>
            <a:rPr lang="es-ES" dirty="0" smtClean="0"/>
            <a:t>Cuentas incobrables</a:t>
          </a:r>
        </a:p>
        <a:p>
          <a:pPr algn="just"/>
          <a:r>
            <a:rPr lang="es-ES" dirty="0" smtClean="0"/>
            <a:t>La empresa a establecido que cada tres meses debe de  hacer una estimación para la cuentas incobrables </a:t>
          </a:r>
          <a:endParaRPr lang="es-ES" dirty="0"/>
        </a:p>
      </dgm:t>
    </dgm:pt>
    <dgm:pt modelId="{A6DF11EF-4B35-4EAE-883A-961F0F5D808D}" type="parTrans" cxnId="{3D0F9BE5-D1FD-4799-891D-EC7F9EF77B5B}">
      <dgm:prSet/>
      <dgm:spPr/>
      <dgm:t>
        <a:bodyPr/>
        <a:lstStyle/>
        <a:p>
          <a:endParaRPr lang="es-ES"/>
        </a:p>
      </dgm:t>
    </dgm:pt>
    <dgm:pt modelId="{F7A00B9A-A46C-44E2-87B0-9F0F8A839DE2}" type="sibTrans" cxnId="{3D0F9BE5-D1FD-4799-891D-EC7F9EF77B5B}">
      <dgm:prSet/>
      <dgm:spPr/>
      <dgm:t>
        <a:bodyPr/>
        <a:lstStyle/>
        <a:p>
          <a:endParaRPr lang="es-ES"/>
        </a:p>
      </dgm:t>
    </dgm:pt>
    <dgm:pt modelId="{E29290C7-0B60-4E0A-ACAB-22C54A123A42}">
      <dgm:prSet phldrT="[Texto]"/>
      <dgm:spPr/>
      <dgm:t>
        <a:bodyPr/>
        <a:lstStyle/>
        <a:p>
          <a:pPr algn="ctr"/>
          <a:r>
            <a:rPr lang="es-ES" dirty="0" smtClean="0"/>
            <a:t>Impuesto sobre la renta</a:t>
          </a:r>
        </a:p>
        <a:p>
          <a:pPr algn="just"/>
          <a:r>
            <a:rPr lang="es-ES" u="sng" dirty="0" smtClean="0"/>
            <a:t>El impuesto corriente:</a:t>
          </a:r>
          <a:r>
            <a:rPr lang="es-ES" u="none" dirty="0" smtClean="0"/>
            <a:t> se calcula con base a las tasas impositivas vigentes y el </a:t>
          </a:r>
          <a:r>
            <a:rPr lang="es-ES" u="sng" dirty="0" smtClean="0"/>
            <a:t>impuesto diferido</a:t>
          </a:r>
          <a:r>
            <a:rPr lang="es-ES" u="none" dirty="0" smtClean="0"/>
            <a:t> :se reconoce con base a las diferencias entre los importes en libros.</a:t>
          </a:r>
          <a:endParaRPr lang="es-ES" u="sng" dirty="0"/>
        </a:p>
      </dgm:t>
    </dgm:pt>
    <dgm:pt modelId="{251D2BB2-66AD-44BB-BC30-2C7E2E5B6D55}" type="parTrans" cxnId="{441687B9-BE25-44AF-BAFC-9147C311FF53}">
      <dgm:prSet/>
      <dgm:spPr/>
      <dgm:t>
        <a:bodyPr/>
        <a:lstStyle/>
        <a:p>
          <a:endParaRPr lang="es-ES"/>
        </a:p>
      </dgm:t>
    </dgm:pt>
    <dgm:pt modelId="{2E3F5188-84DA-4C99-BB47-52300125E912}" type="sibTrans" cxnId="{441687B9-BE25-44AF-BAFC-9147C311FF53}">
      <dgm:prSet/>
      <dgm:spPr/>
      <dgm:t>
        <a:bodyPr/>
        <a:lstStyle/>
        <a:p>
          <a:endParaRPr lang="es-ES"/>
        </a:p>
      </dgm:t>
    </dgm:pt>
    <dgm:pt modelId="{F5D62734-D672-4928-BCF1-E425701420A6}">
      <dgm:prSet/>
      <dgm:spPr/>
      <dgm:t>
        <a:bodyPr/>
        <a:lstStyle/>
        <a:p>
          <a:pPr algn="ctr"/>
          <a:r>
            <a:rPr lang="es-ES" b="0" i="0" dirty="0" smtClean="0"/>
            <a:t>Bancos</a:t>
          </a:r>
        </a:p>
        <a:p>
          <a:pPr algn="just"/>
          <a:r>
            <a:rPr lang="es-ES" b="0" i="0" dirty="0" smtClean="0"/>
            <a:t>Una remesa al banco solo podrá ser efectuada si la cantidad enviada es igual o mayor a mil dólares de los estados unidos de América.</a:t>
          </a:r>
          <a:endParaRPr lang="es-ES" dirty="0"/>
        </a:p>
      </dgm:t>
    </dgm:pt>
    <dgm:pt modelId="{3CB48219-D493-4977-B939-3B3DFA3312B5}" type="parTrans" cxnId="{CFBBD9C2-35B2-442D-80B9-ADD522004198}">
      <dgm:prSet/>
      <dgm:spPr/>
      <dgm:t>
        <a:bodyPr/>
        <a:lstStyle/>
        <a:p>
          <a:endParaRPr lang="es-ES"/>
        </a:p>
      </dgm:t>
    </dgm:pt>
    <dgm:pt modelId="{90B64387-CF4C-4667-8A01-9AF0DFFE71A8}" type="sibTrans" cxnId="{CFBBD9C2-35B2-442D-80B9-ADD522004198}">
      <dgm:prSet/>
      <dgm:spPr/>
      <dgm:t>
        <a:bodyPr/>
        <a:lstStyle/>
        <a:p>
          <a:endParaRPr lang="es-ES"/>
        </a:p>
      </dgm:t>
    </dgm:pt>
    <dgm:pt modelId="{E619D81C-ED2C-4F69-BA05-BF4D3E506B42}" type="pres">
      <dgm:prSet presAssocID="{EBD7F20B-12D5-487C-A1DF-BD063368ED5D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SV"/>
        </a:p>
      </dgm:t>
    </dgm:pt>
    <dgm:pt modelId="{3A16DC6A-FA35-4A9D-99D6-1ACC2035853D}" type="pres">
      <dgm:prSet presAssocID="{7C7095E8-5E51-4EF9-9741-692F4D50F9D1}" presName="compNode" presStyleCnt="0"/>
      <dgm:spPr/>
    </dgm:pt>
    <dgm:pt modelId="{B42AA51A-6D10-4910-B0D4-3ECF5DAC912D}" type="pres">
      <dgm:prSet presAssocID="{7C7095E8-5E51-4EF9-9741-692F4D50F9D1}" presName="dummyConnPt" presStyleCnt="0"/>
      <dgm:spPr/>
    </dgm:pt>
    <dgm:pt modelId="{8A445153-D6D4-4958-9BB9-85A247B122B3}" type="pres">
      <dgm:prSet presAssocID="{7C7095E8-5E51-4EF9-9741-692F4D50F9D1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A90DBF9-6BAB-4478-8E9C-4C14E6D9DAC3}" type="pres">
      <dgm:prSet presAssocID="{FCBA1952-F07D-431C-84CC-2B01DBEE5905}" presName="sibTrans" presStyleLbl="bgSibTrans2D1" presStyleIdx="0" presStyleCnt="8"/>
      <dgm:spPr/>
      <dgm:t>
        <a:bodyPr/>
        <a:lstStyle/>
        <a:p>
          <a:endParaRPr lang="es-SV"/>
        </a:p>
      </dgm:t>
    </dgm:pt>
    <dgm:pt modelId="{79E8B573-3CAF-4213-9D91-C1B54B309F96}" type="pres">
      <dgm:prSet presAssocID="{9EFA6153-CDEE-4C83-AD89-0A7183FD2293}" presName="compNode" presStyleCnt="0"/>
      <dgm:spPr/>
    </dgm:pt>
    <dgm:pt modelId="{C8DD1B94-7F55-4E2B-B7C4-B433E3F46A84}" type="pres">
      <dgm:prSet presAssocID="{9EFA6153-CDEE-4C83-AD89-0A7183FD2293}" presName="dummyConnPt" presStyleCnt="0"/>
      <dgm:spPr/>
    </dgm:pt>
    <dgm:pt modelId="{42A4E3E6-197E-44B4-A952-BF10019CFD2E}" type="pres">
      <dgm:prSet presAssocID="{9EFA6153-CDEE-4C83-AD89-0A7183FD2293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5D79D7E-A9F7-4865-9608-42AC2BCC35F5}" type="pres">
      <dgm:prSet presAssocID="{7B138310-0DBD-4199-AEA2-575201128703}" presName="sibTrans" presStyleLbl="bgSibTrans2D1" presStyleIdx="1" presStyleCnt="8"/>
      <dgm:spPr/>
      <dgm:t>
        <a:bodyPr/>
        <a:lstStyle/>
        <a:p>
          <a:endParaRPr lang="es-SV"/>
        </a:p>
      </dgm:t>
    </dgm:pt>
    <dgm:pt modelId="{021CA682-0219-400F-A93B-3EE395145EF0}" type="pres">
      <dgm:prSet presAssocID="{5558C375-8ADE-431D-A3FA-8EC21C91D3DE}" presName="compNode" presStyleCnt="0"/>
      <dgm:spPr/>
    </dgm:pt>
    <dgm:pt modelId="{EAE220E4-E17C-4A53-AA42-F789F363D2A9}" type="pres">
      <dgm:prSet presAssocID="{5558C375-8ADE-431D-A3FA-8EC21C91D3DE}" presName="dummyConnPt" presStyleCnt="0"/>
      <dgm:spPr/>
    </dgm:pt>
    <dgm:pt modelId="{6ADC4814-89C8-40D8-98CB-5D2019702ABA}" type="pres">
      <dgm:prSet presAssocID="{5558C375-8ADE-431D-A3FA-8EC21C91D3DE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992CC64-BAE0-485F-8FDF-0295C9C6C772}" type="pres">
      <dgm:prSet presAssocID="{118CE920-7ADC-47AF-8C28-0EF6CA106A97}" presName="sibTrans" presStyleLbl="bgSibTrans2D1" presStyleIdx="2" presStyleCnt="8"/>
      <dgm:spPr/>
      <dgm:t>
        <a:bodyPr/>
        <a:lstStyle/>
        <a:p>
          <a:endParaRPr lang="es-SV"/>
        </a:p>
      </dgm:t>
    </dgm:pt>
    <dgm:pt modelId="{3D911ADC-D82C-49C1-9F02-EBBD383A75B1}" type="pres">
      <dgm:prSet presAssocID="{F5D62734-D672-4928-BCF1-E425701420A6}" presName="compNode" presStyleCnt="0"/>
      <dgm:spPr/>
    </dgm:pt>
    <dgm:pt modelId="{58FAF561-4107-44D9-B58A-A75C79EF8DE9}" type="pres">
      <dgm:prSet presAssocID="{F5D62734-D672-4928-BCF1-E425701420A6}" presName="dummyConnPt" presStyleCnt="0"/>
      <dgm:spPr/>
    </dgm:pt>
    <dgm:pt modelId="{053B5BBD-4DB8-4250-BAAB-58684D191D9A}" type="pres">
      <dgm:prSet presAssocID="{F5D62734-D672-4928-BCF1-E425701420A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943A283C-7397-4495-93C1-D57BE18ACB36}" type="pres">
      <dgm:prSet presAssocID="{90B64387-CF4C-4667-8A01-9AF0DFFE71A8}" presName="sibTrans" presStyleLbl="bgSibTrans2D1" presStyleIdx="3" presStyleCnt="8"/>
      <dgm:spPr/>
      <dgm:t>
        <a:bodyPr/>
        <a:lstStyle/>
        <a:p>
          <a:endParaRPr lang="es-SV"/>
        </a:p>
      </dgm:t>
    </dgm:pt>
    <dgm:pt modelId="{DCF5464F-D9DD-4C73-944B-12CE93F452D5}" type="pres">
      <dgm:prSet presAssocID="{1BD6A1BE-BF16-4098-94FC-B2084285ED8A}" presName="compNode" presStyleCnt="0"/>
      <dgm:spPr/>
    </dgm:pt>
    <dgm:pt modelId="{122A4B8A-7344-4534-91C7-0568590B7388}" type="pres">
      <dgm:prSet presAssocID="{1BD6A1BE-BF16-4098-94FC-B2084285ED8A}" presName="dummyConnPt" presStyleCnt="0"/>
      <dgm:spPr/>
    </dgm:pt>
    <dgm:pt modelId="{85247D1B-1F38-4B01-AD24-F3EC0ADF38CB}" type="pres">
      <dgm:prSet presAssocID="{1BD6A1BE-BF16-4098-94FC-B2084285ED8A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5F0E5C6-21D9-4D31-B0A6-6A0924651D89}" type="pres">
      <dgm:prSet presAssocID="{C3AD5F71-4BFA-4D06-A1B1-1AFD63CE9AB5}" presName="sibTrans" presStyleLbl="bgSibTrans2D1" presStyleIdx="4" presStyleCnt="8"/>
      <dgm:spPr/>
      <dgm:t>
        <a:bodyPr/>
        <a:lstStyle/>
        <a:p>
          <a:endParaRPr lang="es-SV"/>
        </a:p>
      </dgm:t>
    </dgm:pt>
    <dgm:pt modelId="{251CCA53-3ECC-40E2-B9AE-A613A76935C1}" type="pres">
      <dgm:prSet presAssocID="{D1A29662-64C5-465F-9FFE-82EC9C247AAB}" presName="compNode" presStyleCnt="0"/>
      <dgm:spPr/>
    </dgm:pt>
    <dgm:pt modelId="{EFC8BC2E-73DE-485B-BB2D-E5C462B0A768}" type="pres">
      <dgm:prSet presAssocID="{D1A29662-64C5-465F-9FFE-82EC9C247AAB}" presName="dummyConnPt" presStyleCnt="0"/>
      <dgm:spPr/>
    </dgm:pt>
    <dgm:pt modelId="{7940EBE6-287A-43FD-9963-4C26A0945108}" type="pres">
      <dgm:prSet presAssocID="{D1A29662-64C5-465F-9FFE-82EC9C247AAB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FF8444-54BB-4219-9770-836F52D4425D}" type="pres">
      <dgm:prSet presAssocID="{1C72882B-4E02-4076-A358-72535E13AC4A}" presName="sibTrans" presStyleLbl="bgSibTrans2D1" presStyleIdx="5" presStyleCnt="8"/>
      <dgm:spPr/>
      <dgm:t>
        <a:bodyPr/>
        <a:lstStyle/>
        <a:p>
          <a:endParaRPr lang="es-SV"/>
        </a:p>
      </dgm:t>
    </dgm:pt>
    <dgm:pt modelId="{15016B9A-51C9-4A00-A133-84BB3FC5A836}" type="pres">
      <dgm:prSet presAssocID="{430CC90F-928E-4161-8F71-24E10FF1369B}" presName="compNode" presStyleCnt="0"/>
      <dgm:spPr/>
    </dgm:pt>
    <dgm:pt modelId="{0DB062D6-8302-4955-998F-E7B16CDBE437}" type="pres">
      <dgm:prSet presAssocID="{430CC90F-928E-4161-8F71-24E10FF1369B}" presName="dummyConnPt" presStyleCnt="0"/>
      <dgm:spPr/>
    </dgm:pt>
    <dgm:pt modelId="{A631080C-8C51-4ACE-BF34-77F215B4E067}" type="pres">
      <dgm:prSet presAssocID="{430CC90F-928E-4161-8F71-24E10FF1369B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456FF09-64BB-421B-B10E-E7B827B641B4}" type="pres">
      <dgm:prSet presAssocID="{4A5BD55A-1BA7-481B-A8B4-12288B20723A}" presName="sibTrans" presStyleLbl="bgSibTrans2D1" presStyleIdx="6" presStyleCnt="8"/>
      <dgm:spPr/>
      <dgm:t>
        <a:bodyPr/>
        <a:lstStyle/>
        <a:p>
          <a:endParaRPr lang="es-SV"/>
        </a:p>
      </dgm:t>
    </dgm:pt>
    <dgm:pt modelId="{87A594B0-6C5C-4576-B7E2-06FAEEB64AD4}" type="pres">
      <dgm:prSet presAssocID="{5C6C8AC6-B6BE-4E5F-8D86-85A13075DDDC}" presName="compNode" presStyleCnt="0"/>
      <dgm:spPr/>
    </dgm:pt>
    <dgm:pt modelId="{0B73FD89-5A96-4C6F-89A6-A3641A356E40}" type="pres">
      <dgm:prSet presAssocID="{5C6C8AC6-B6BE-4E5F-8D86-85A13075DDDC}" presName="dummyConnPt" presStyleCnt="0"/>
      <dgm:spPr/>
    </dgm:pt>
    <dgm:pt modelId="{FAF63D2F-C846-4BE9-943D-567C166DAC6E}" type="pres">
      <dgm:prSet presAssocID="{5C6C8AC6-B6BE-4E5F-8D86-85A13075DDDC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B9FA0EA-F74E-4356-A1CB-4A09568E88DE}" type="pres">
      <dgm:prSet presAssocID="{F7A00B9A-A46C-44E2-87B0-9F0F8A839DE2}" presName="sibTrans" presStyleLbl="bgSibTrans2D1" presStyleIdx="7" presStyleCnt="8"/>
      <dgm:spPr/>
      <dgm:t>
        <a:bodyPr/>
        <a:lstStyle/>
        <a:p>
          <a:endParaRPr lang="es-SV"/>
        </a:p>
      </dgm:t>
    </dgm:pt>
    <dgm:pt modelId="{48B2CB95-F978-42CE-9E35-535B342C3F76}" type="pres">
      <dgm:prSet presAssocID="{E29290C7-0B60-4E0A-ACAB-22C54A123A42}" presName="compNode" presStyleCnt="0"/>
      <dgm:spPr/>
    </dgm:pt>
    <dgm:pt modelId="{48A74AC6-B9B7-42BB-843E-25CCA7A9E265}" type="pres">
      <dgm:prSet presAssocID="{E29290C7-0B60-4E0A-ACAB-22C54A123A42}" presName="dummyConnPt" presStyleCnt="0"/>
      <dgm:spPr/>
    </dgm:pt>
    <dgm:pt modelId="{D734A665-8C34-487D-A3EE-E9CD70FA96AB}" type="pres">
      <dgm:prSet presAssocID="{E29290C7-0B60-4E0A-ACAB-22C54A123A42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D3FD3FA-023F-419C-8EA8-6A39E9FB5463}" type="presOf" srcId="{9EFA6153-CDEE-4C83-AD89-0A7183FD2293}" destId="{42A4E3E6-197E-44B4-A952-BF10019CFD2E}" srcOrd="0" destOrd="0" presId="urn:microsoft.com/office/officeart/2005/8/layout/bProcess4"/>
    <dgm:cxn modelId="{CFBBD9C2-35B2-442D-80B9-ADD522004198}" srcId="{EBD7F20B-12D5-487C-A1DF-BD063368ED5D}" destId="{F5D62734-D672-4928-BCF1-E425701420A6}" srcOrd="3" destOrd="0" parTransId="{3CB48219-D493-4977-B939-3B3DFA3312B5}" sibTransId="{90B64387-CF4C-4667-8A01-9AF0DFFE71A8}"/>
    <dgm:cxn modelId="{C877F3FF-C9B6-44AC-B373-5DE8B772C768}" srcId="{EBD7F20B-12D5-487C-A1DF-BD063368ED5D}" destId="{430CC90F-928E-4161-8F71-24E10FF1369B}" srcOrd="6" destOrd="0" parTransId="{FC803727-C1E8-4D59-907A-82F7E6774ADA}" sibTransId="{4A5BD55A-1BA7-481B-A8B4-12288B20723A}"/>
    <dgm:cxn modelId="{7AB334AF-480D-4973-ACD1-DCF5EA7FF3D1}" type="presOf" srcId="{D1A29662-64C5-465F-9FFE-82EC9C247AAB}" destId="{7940EBE6-287A-43FD-9963-4C26A0945108}" srcOrd="0" destOrd="0" presId="urn:microsoft.com/office/officeart/2005/8/layout/bProcess4"/>
    <dgm:cxn modelId="{73654C8F-AE47-4311-9938-92008A7CC1B9}" type="presOf" srcId="{5558C375-8ADE-431D-A3FA-8EC21C91D3DE}" destId="{6ADC4814-89C8-40D8-98CB-5D2019702ABA}" srcOrd="0" destOrd="0" presId="urn:microsoft.com/office/officeart/2005/8/layout/bProcess4"/>
    <dgm:cxn modelId="{DF05F94D-9F82-4671-BD1C-5236506B564A}" type="presOf" srcId="{5C6C8AC6-B6BE-4E5F-8D86-85A13075DDDC}" destId="{FAF63D2F-C846-4BE9-943D-567C166DAC6E}" srcOrd="0" destOrd="0" presId="urn:microsoft.com/office/officeart/2005/8/layout/bProcess4"/>
    <dgm:cxn modelId="{112D3FA9-F4F1-4C16-82DA-E7E0985BFDF4}" srcId="{EBD7F20B-12D5-487C-A1DF-BD063368ED5D}" destId="{7C7095E8-5E51-4EF9-9741-692F4D50F9D1}" srcOrd="0" destOrd="0" parTransId="{E9C84542-8FEE-4C0B-AB1A-824826F386BE}" sibTransId="{FCBA1952-F07D-431C-84CC-2B01DBEE5905}"/>
    <dgm:cxn modelId="{B5C33480-FB3B-4B16-A32A-0B3E30B4B817}" type="presOf" srcId="{F5D62734-D672-4928-BCF1-E425701420A6}" destId="{053B5BBD-4DB8-4250-BAAB-58684D191D9A}" srcOrd="0" destOrd="0" presId="urn:microsoft.com/office/officeart/2005/8/layout/bProcess4"/>
    <dgm:cxn modelId="{52C48380-F0CE-4C82-B035-D70ACFEEED66}" type="presOf" srcId="{C3AD5F71-4BFA-4D06-A1B1-1AFD63CE9AB5}" destId="{D5F0E5C6-21D9-4D31-B0A6-6A0924651D89}" srcOrd="0" destOrd="0" presId="urn:microsoft.com/office/officeart/2005/8/layout/bProcess4"/>
    <dgm:cxn modelId="{09680077-71C8-42BA-ABC2-8EC762BA58B0}" type="presOf" srcId="{7C7095E8-5E51-4EF9-9741-692F4D50F9D1}" destId="{8A445153-D6D4-4958-9BB9-85A247B122B3}" srcOrd="0" destOrd="0" presId="urn:microsoft.com/office/officeart/2005/8/layout/bProcess4"/>
    <dgm:cxn modelId="{B54347C9-7271-40C4-A152-D0028D237C2D}" type="presOf" srcId="{90B64387-CF4C-4667-8A01-9AF0DFFE71A8}" destId="{943A283C-7397-4495-93C1-D57BE18ACB36}" srcOrd="0" destOrd="0" presId="urn:microsoft.com/office/officeart/2005/8/layout/bProcess4"/>
    <dgm:cxn modelId="{ACC0E864-5637-4A8B-8154-435DD20C3590}" srcId="{EBD7F20B-12D5-487C-A1DF-BD063368ED5D}" destId="{D1A29662-64C5-465F-9FFE-82EC9C247AAB}" srcOrd="5" destOrd="0" parTransId="{F6135EED-8E83-4C80-A55F-21911BB7865C}" sibTransId="{1C72882B-4E02-4076-A358-72535E13AC4A}"/>
    <dgm:cxn modelId="{3D0F9BE5-D1FD-4799-891D-EC7F9EF77B5B}" srcId="{EBD7F20B-12D5-487C-A1DF-BD063368ED5D}" destId="{5C6C8AC6-B6BE-4E5F-8D86-85A13075DDDC}" srcOrd="7" destOrd="0" parTransId="{A6DF11EF-4B35-4EAE-883A-961F0F5D808D}" sibTransId="{F7A00B9A-A46C-44E2-87B0-9F0F8A839DE2}"/>
    <dgm:cxn modelId="{56A2398B-1176-4270-BBD9-C92DC5376A93}" srcId="{EBD7F20B-12D5-487C-A1DF-BD063368ED5D}" destId="{9EFA6153-CDEE-4C83-AD89-0A7183FD2293}" srcOrd="1" destOrd="0" parTransId="{BECEE319-097C-4206-BCA0-08396B7353A3}" sibTransId="{7B138310-0DBD-4199-AEA2-575201128703}"/>
    <dgm:cxn modelId="{963A8F91-F3EA-4CA1-A27C-03FC142E98D9}" type="presOf" srcId="{430CC90F-928E-4161-8F71-24E10FF1369B}" destId="{A631080C-8C51-4ACE-BF34-77F215B4E067}" srcOrd="0" destOrd="0" presId="urn:microsoft.com/office/officeart/2005/8/layout/bProcess4"/>
    <dgm:cxn modelId="{5F30A096-91E4-481D-8D43-0C53A96F719E}" type="presOf" srcId="{1BD6A1BE-BF16-4098-94FC-B2084285ED8A}" destId="{85247D1B-1F38-4B01-AD24-F3EC0ADF38CB}" srcOrd="0" destOrd="0" presId="urn:microsoft.com/office/officeart/2005/8/layout/bProcess4"/>
    <dgm:cxn modelId="{A310551A-E158-4B02-B413-9C901E7A4B6D}" type="presOf" srcId="{E29290C7-0B60-4E0A-ACAB-22C54A123A42}" destId="{D734A665-8C34-487D-A3EE-E9CD70FA96AB}" srcOrd="0" destOrd="0" presId="urn:microsoft.com/office/officeart/2005/8/layout/bProcess4"/>
    <dgm:cxn modelId="{6E3C7AF2-C5E5-4CE7-8C83-51D28083A1B0}" srcId="{EBD7F20B-12D5-487C-A1DF-BD063368ED5D}" destId="{5558C375-8ADE-431D-A3FA-8EC21C91D3DE}" srcOrd="2" destOrd="0" parTransId="{C7ECBB34-73EA-438E-B0B4-2639638A73E4}" sibTransId="{118CE920-7ADC-47AF-8C28-0EF6CA106A97}"/>
    <dgm:cxn modelId="{D79544FF-7981-4675-82FA-2AA1EBCDD5D0}" type="presOf" srcId="{1C72882B-4E02-4076-A358-72535E13AC4A}" destId="{17FF8444-54BB-4219-9770-836F52D4425D}" srcOrd="0" destOrd="0" presId="urn:microsoft.com/office/officeart/2005/8/layout/bProcess4"/>
    <dgm:cxn modelId="{A54E48D7-6A62-40A9-A454-1122F9486BD5}" type="presOf" srcId="{4A5BD55A-1BA7-481B-A8B4-12288B20723A}" destId="{5456FF09-64BB-421B-B10E-E7B827B641B4}" srcOrd="0" destOrd="0" presId="urn:microsoft.com/office/officeart/2005/8/layout/bProcess4"/>
    <dgm:cxn modelId="{5DB1C39A-6D38-419D-8D05-14CFAF5CC972}" srcId="{EBD7F20B-12D5-487C-A1DF-BD063368ED5D}" destId="{1BD6A1BE-BF16-4098-94FC-B2084285ED8A}" srcOrd="4" destOrd="0" parTransId="{A7CC4F86-7227-4D3B-A8B2-FF8C707ABD71}" sibTransId="{C3AD5F71-4BFA-4D06-A1B1-1AFD63CE9AB5}"/>
    <dgm:cxn modelId="{4B85C526-9901-4547-8AD6-3E192079E973}" type="presOf" srcId="{EBD7F20B-12D5-487C-A1DF-BD063368ED5D}" destId="{E619D81C-ED2C-4F69-BA05-BF4D3E506B42}" srcOrd="0" destOrd="0" presId="urn:microsoft.com/office/officeart/2005/8/layout/bProcess4"/>
    <dgm:cxn modelId="{C439AF58-4C10-4B6C-B087-7189C2F6A029}" type="presOf" srcId="{7B138310-0DBD-4199-AEA2-575201128703}" destId="{15D79D7E-A9F7-4865-9608-42AC2BCC35F5}" srcOrd="0" destOrd="0" presId="urn:microsoft.com/office/officeart/2005/8/layout/bProcess4"/>
    <dgm:cxn modelId="{04D2CF17-745B-4F3F-A575-6AE14F40FC5D}" type="presOf" srcId="{FCBA1952-F07D-431C-84CC-2B01DBEE5905}" destId="{3A90DBF9-6BAB-4478-8E9C-4C14E6D9DAC3}" srcOrd="0" destOrd="0" presId="urn:microsoft.com/office/officeart/2005/8/layout/bProcess4"/>
    <dgm:cxn modelId="{441687B9-BE25-44AF-BAFC-9147C311FF53}" srcId="{EBD7F20B-12D5-487C-A1DF-BD063368ED5D}" destId="{E29290C7-0B60-4E0A-ACAB-22C54A123A42}" srcOrd="8" destOrd="0" parTransId="{251D2BB2-66AD-44BB-BC30-2C7E2E5B6D55}" sibTransId="{2E3F5188-84DA-4C99-BB47-52300125E912}"/>
    <dgm:cxn modelId="{3BDF2847-A985-4680-A26F-6DFB2B2F0CC9}" type="presOf" srcId="{F7A00B9A-A46C-44E2-87B0-9F0F8A839DE2}" destId="{EB9FA0EA-F74E-4356-A1CB-4A09568E88DE}" srcOrd="0" destOrd="0" presId="urn:microsoft.com/office/officeart/2005/8/layout/bProcess4"/>
    <dgm:cxn modelId="{35FF1128-F5D1-4AB8-9D96-FD81D3BF535C}" type="presOf" srcId="{118CE920-7ADC-47AF-8C28-0EF6CA106A97}" destId="{9992CC64-BAE0-485F-8FDF-0295C9C6C772}" srcOrd="0" destOrd="0" presId="urn:microsoft.com/office/officeart/2005/8/layout/bProcess4"/>
    <dgm:cxn modelId="{49FEC9C2-D016-4D86-94CF-BBE2399B8044}" type="presParOf" srcId="{E619D81C-ED2C-4F69-BA05-BF4D3E506B42}" destId="{3A16DC6A-FA35-4A9D-99D6-1ACC2035853D}" srcOrd="0" destOrd="0" presId="urn:microsoft.com/office/officeart/2005/8/layout/bProcess4"/>
    <dgm:cxn modelId="{39DE67FD-B5F0-4933-B279-9F806D4A2978}" type="presParOf" srcId="{3A16DC6A-FA35-4A9D-99D6-1ACC2035853D}" destId="{B42AA51A-6D10-4910-B0D4-3ECF5DAC912D}" srcOrd="0" destOrd="0" presId="urn:microsoft.com/office/officeart/2005/8/layout/bProcess4"/>
    <dgm:cxn modelId="{925D2B55-A726-45A3-B7D5-46661C94A611}" type="presParOf" srcId="{3A16DC6A-FA35-4A9D-99D6-1ACC2035853D}" destId="{8A445153-D6D4-4958-9BB9-85A247B122B3}" srcOrd="1" destOrd="0" presId="urn:microsoft.com/office/officeart/2005/8/layout/bProcess4"/>
    <dgm:cxn modelId="{8BD0A878-B5D0-45E1-97B7-E76380A3D7E8}" type="presParOf" srcId="{E619D81C-ED2C-4F69-BA05-BF4D3E506B42}" destId="{3A90DBF9-6BAB-4478-8E9C-4C14E6D9DAC3}" srcOrd="1" destOrd="0" presId="urn:microsoft.com/office/officeart/2005/8/layout/bProcess4"/>
    <dgm:cxn modelId="{9FE7066C-3360-4C35-926D-095EF3A879ED}" type="presParOf" srcId="{E619D81C-ED2C-4F69-BA05-BF4D3E506B42}" destId="{79E8B573-3CAF-4213-9D91-C1B54B309F96}" srcOrd="2" destOrd="0" presId="urn:microsoft.com/office/officeart/2005/8/layout/bProcess4"/>
    <dgm:cxn modelId="{2B1960E5-0683-459A-A5D9-594E6D53A07F}" type="presParOf" srcId="{79E8B573-3CAF-4213-9D91-C1B54B309F96}" destId="{C8DD1B94-7F55-4E2B-B7C4-B433E3F46A84}" srcOrd="0" destOrd="0" presId="urn:microsoft.com/office/officeart/2005/8/layout/bProcess4"/>
    <dgm:cxn modelId="{FA3331A5-422E-4CF4-9343-9008EF7FAA3E}" type="presParOf" srcId="{79E8B573-3CAF-4213-9D91-C1B54B309F96}" destId="{42A4E3E6-197E-44B4-A952-BF10019CFD2E}" srcOrd="1" destOrd="0" presId="urn:microsoft.com/office/officeart/2005/8/layout/bProcess4"/>
    <dgm:cxn modelId="{ECD261BA-AE3D-44F1-8F1D-2D9CF53C1642}" type="presParOf" srcId="{E619D81C-ED2C-4F69-BA05-BF4D3E506B42}" destId="{15D79D7E-A9F7-4865-9608-42AC2BCC35F5}" srcOrd="3" destOrd="0" presId="urn:microsoft.com/office/officeart/2005/8/layout/bProcess4"/>
    <dgm:cxn modelId="{64FA9E22-4D5C-4594-9828-AA74F86BA396}" type="presParOf" srcId="{E619D81C-ED2C-4F69-BA05-BF4D3E506B42}" destId="{021CA682-0219-400F-A93B-3EE395145EF0}" srcOrd="4" destOrd="0" presId="urn:microsoft.com/office/officeart/2005/8/layout/bProcess4"/>
    <dgm:cxn modelId="{40B12F14-27A7-443A-A62E-0D36CC295C31}" type="presParOf" srcId="{021CA682-0219-400F-A93B-3EE395145EF0}" destId="{EAE220E4-E17C-4A53-AA42-F789F363D2A9}" srcOrd="0" destOrd="0" presId="urn:microsoft.com/office/officeart/2005/8/layout/bProcess4"/>
    <dgm:cxn modelId="{04B96FD7-7FCD-4450-9068-E9D3D7171807}" type="presParOf" srcId="{021CA682-0219-400F-A93B-3EE395145EF0}" destId="{6ADC4814-89C8-40D8-98CB-5D2019702ABA}" srcOrd="1" destOrd="0" presId="urn:microsoft.com/office/officeart/2005/8/layout/bProcess4"/>
    <dgm:cxn modelId="{8040E028-7A04-41C5-A12E-DAFE7D51CA21}" type="presParOf" srcId="{E619D81C-ED2C-4F69-BA05-BF4D3E506B42}" destId="{9992CC64-BAE0-485F-8FDF-0295C9C6C772}" srcOrd="5" destOrd="0" presId="urn:microsoft.com/office/officeart/2005/8/layout/bProcess4"/>
    <dgm:cxn modelId="{0237471F-BEEC-47AF-939E-3D39A2BFBF10}" type="presParOf" srcId="{E619D81C-ED2C-4F69-BA05-BF4D3E506B42}" destId="{3D911ADC-D82C-49C1-9F02-EBBD383A75B1}" srcOrd="6" destOrd="0" presId="urn:microsoft.com/office/officeart/2005/8/layout/bProcess4"/>
    <dgm:cxn modelId="{BE840739-9B8D-4964-A104-E78DBF43DA8C}" type="presParOf" srcId="{3D911ADC-D82C-49C1-9F02-EBBD383A75B1}" destId="{58FAF561-4107-44D9-B58A-A75C79EF8DE9}" srcOrd="0" destOrd="0" presId="urn:microsoft.com/office/officeart/2005/8/layout/bProcess4"/>
    <dgm:cxn modelId="{F7FE2731-C4F0-4AC6-A621-1EA779EB0F79}" type="presParOf" srcId="{3D911ADC-D82C-49C1-9F02-EBBD383A75B1}" destId="{053B5BBD-4DB8-4250-BAAB-58684D191D9A}" srcOrd="1" destOrd="0" presId="urn:microsoft.com/office/officeart/2005/8/layout/bProcess4"/>
    <dgm:cxn modelId="{64089C0A-2C44-4A37-BA24-8A8CBDF47666}" type="presParOf" srcId="{E619D81C-ED2C-4F69-BA05-BF4D3E506B42}" destId="{943A283C-7397-4495-93C1-D57BE18ACB36}" srcOrd="7" destOrd="0" presId="urn:microsoft.com/office/officeart/2005/8/layout/bProcess4"/>
    <dgm:cxn modelId="{EB6D489F-2F7B-4F52-8FB0-4D2636A52265}" type="presParOf" srcId="{E619D81C-ED2C-4F69-BA05-BF4D3E506B42}" destId="{DCF5464F-D9DD-4C73-944B-12CE93F452D5}" srcOrd="8" destOrd="0" presId="urn:microsoft.com/office/officeart/2005/8/layout/bProcess4"/>
    <dgm:cxn modelId="{EC279AF1-DEC0-4EC4-AB0C-0CEB2CEF21F5}" type="presParOf" srcId="{DCF5464F-D9DD-4C73-944B-12CE93F452D5}" destId="{122A4B8A-7344-4534-91C7-0568590B7388}" srcOrd="0" destOrd="0" presId="urn:microsoft.com/office/officeart/2005/8/layout/bProcess4"/>
    <dgm:cxn modelId="{F6D09494-8B3F-4DF4-A26A-19CC05EF8613}" type="presParOf" srcId="{DCF5464F-D9DD-4C73-944B-12CE93F452D5}" destId="{85247D1B-1F38-4B01-AD24-F3EC0ADF38CB}" srcOrd="1" destOrd="0" presId="urn:microsoft.com/office/officeart/2005/8/layout/bProcess4"/>
    <dgm:cxn modelId="{2DE5660B-6587-4BAE-8CD6-311C99D0E336}" type="presParOf" srcId="{E619D81C-ED2C-4F69-BA05-BF4D3E506B42}" destId="{D5F0E5C6-21D9-4D31-B0A6-6A0924651D89}" srcOrd="9" destOrd="0" presId="urn:microsoft.com/office/officeart/2005/8/layout/bProcess4"/>
    <dgm:cxn modelId="{2CBECE4F-965F-4936-8D8D-1A7AA7FF49A1}" type="presParOf" srcId="{E619D81C-ED2C-4F69-BA05-BF4D3E506B42}" destId="{251CCA53-3ECC-40E2-B9AE-A613A76935C1}" srcOrd="10" destOrd="0" presId="urn:microsoft.com/office/officeart/2005/8/layout/bProcess4"/>
    <dgm:cxn modelId="{4EA2FCF4-380A-4118-81DB-ABC94D232647}" type="presParOf" srcId="{251CCA53-3ECC-40E2-B9AE-A613A76935C1}" destId="{EFC8BC2E-73DE-485B-BB2D-E5C462B0A768}" srcOrd="0" destOrd="0" presId="urn:microsoft.com/office/officeart/2005/8/layout/bProcess4"/>
    <dgm:cxn modelId="{217A30B0-B19D-4A1E-9DE7-F39A179F067D}" type="presParOf" srcId="{251CCA53-3ECC-40E2-B9AE-A613A76935C1}" destId="{7940EBE6-287A-43FD-9963-4C26A0945108}" srcOrd="1" destOrd="0" presId="urn:microsoft.com/office/officeart/2005/8/layout/bProcess4"/>
    <dgm:cxn modelId="{45FB97DF-7527-41AC-8C00-1F30F8758C27}" type="presParOf" srcId="{E619D81C-ED2C-4F69-BA05-BF4D3E506B42}" destId="{17FF8444-54BB-4219-9770-836F52D4425D}" srcOrd="11" destOrd="0" presId="urn:microsoft.com/office/officeart/2005/8/layout/bProcess4"/>
    <dgm:cxn modelId="{049947FC-02C3-4D9F-8405-0AB1C932E705}" type="presParOf" srcId="{E619D81C-ED2C-4F69-BA05-BF4D3E506B42}" destId="{15016B9A-51C9-4A00-A133-84BB3FC5A836}" srcOrd="12" destOrd="0" presId="urn:microsoft.com/office/officeart/2005/8/layout/bProcess4"/>
    <dgm:cxn modelId="{AD2C7E4B-9E1E-4458-90CF-75F6378A7A79}" type="presParOf" srcId="{15016B9A-51C9-4A00-A133-84BB3FC5A836}" destId="{0DB062D6-8302-4955-998F-E7B16CDBE437}" srcOrd="0" destOrd="0" presId="urn:microsoft.com/office/officeart/2005/8/layout/bProcess4"/>
    <dgm:cxn modelId="{F44B85AD-6C95-47FE-A076-B783B976535D}" type="presParOf" srcId="{15016B9A-51C9-4A00-A133-84BB3FC5A836}" destId="{A631080C-8C51-4ACE-BF34-77F215B4E067}" srcOrd="1" destOrd="0" presId="urn:microsoft.com/office/officeart/2005/8/layout/bProcess4"/>
    <dgm:cxn modelId="{3BA11939-AA04-47E3-9C48-B752E4D199EE}" type="presParOf" srcId="{E619D81C-ED2C-4F69-BA05-BF4D3E506B42}" destId="{5456FF09-64BB-421B-B10E-E7B827B641B4}" srcOrd="13" destOrd="0" presId="urn:microsoft.com/office/officeart/2005/8/layout/bProcess4"/>
    <dgm:cxn modelId="{7C3DBA33-EC3B-4575-B930-704242281EB4}" type="presParOf" srcId="{E619D81C-ED2C-4F69-BA05-BF4D3E506B42}" destId="{87A594B0-6C5C-4576-B7E2-06FAEEB64AD4}" srcOrd="14" destOrd="0" presId="urn:microsoft.com/office/officeart/2005/8/layout/bProcess4"/>
    <dgm:cxn modelId="{FACE95B7-0E4D-4E59-9D2D-584C39211B43}" type="presParOf" srcId="{87A594B0-6C5C-4576-B7E2-06FAEEB64AD4}" destId="{0B73FD89-5A96-4C6F-89A6-A3641A356E40}" srcOrd="0" destOrd="0" presId="urn:microsoft.com/office/officeart/2005/8/layout/bProcess4"/>
    <dgm:cxn modelId="{A4D698F3-7628-4941-95E0-2CDE070A5E72}" type="presParOf" srcId="{87A594B0-6C5C-4576-B7E2-06FAEEB64AD4}" destId="{FAF63D2F-C846-4BE9-943D-567C166DAC6E}" srcOrd="1" destOrd="0" presId="urn:microsoft.com/office/officeart/2005/8/layout/bProcess4"/>
    <dgm:cxn modelId="{5A7D575E-1D08-4B6C-9BCE-4605E699327D}" type="presParOf" srcId="{E619D81C-ED2C-4F69-BA05-BF4D3E506B42}" destId="{EB9FA0EA-F74E-4356-A1CB-4A09568E88DE}" srcOrd="15" destOrd="0" presId="urn:microsoft.com/office/officeart/2005/8/layout/bProcess4"/>
    <dgm:cxn modelId="{D0963A19-74C2-4335-B152-746C84724706}" type="presParOf" srcId="{E619D81C-ED2C-4F69-BA05-BF4D3E506B42}" destId="{48B2CB95-F978-42CE-9E35-535B342C3F76}" srcOrd="16" destOrd="0" presId="urn:microsoft.com/office/officeart/2005/8/layout/bProcess4"/>
    <dgm:cxn modelId="{50078F61-DB0E-4F82-BA86-52D22ADE4795}" type="presParOf" srcId="{48B2CB95-F978-42CE-9E35-535B342C3F76}" destId="{48A74AC6-B9B7-42BB-843E-25CCA7A9E265}" srcOrd="0" destOrd="0" presId="urn:microsoft.com/office/officeart/2005/8/layout/bProcess4"/>
    <dgm:cxn modelId="{365FEAEC-D86A-46B9-B349-16B7754F5BF7}" type="presParOf" srcId="{48B2CB95-F978-42CE-9E35-535B342C3F76}" destId="{D734A665-8C34-487D-A3EE-E9CD70FA96AB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90DBF9-6BAB-4478-8E9C-4C14E6D9DAC3}">
      <dsp:nvSpPr>
        <dsp:cNvPr id="0" name=""/>
        <dsp:cNvSpPr/>
      </dsp:nvSpPr>
      <dsp:spPr>
        <a:xfrm rot="5400000">
          <a:off x="-388587" y="1305264"/>
          <a:ext cx="1715830" cy="207078"/>
        </a:xfrm>
        <a:prstGeom prst="rect">
          <a:avLst/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445153-D6D4-4958-9BB9-85A247B122B3}">
      <dsp:nvSpPr>
        <dsp:cNvPr id="0" name=""/>
        <dsp:cNvSpPr/>
      </dsp:nvSpPr>
      <dsp:spPr>
        <a:xfrm>
          <a:off x="4239" y="207435"/>
          <a:ext cx="2300875" cy="138052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0" i="0" kern="1200" dirty="0" smtClean="0"/>
            <a:t>Inventario</a:t>
          </a:r>
          <a:r>
            <a:rPr lang="es-ES" sz="1200" kern="1200" dirty="0" smtClean="0"/>
            <a:t/>
          </a:r>
          <a:br>
            <a:rPr lang="es-ES" sz="1200" kern="1200" dirty="0" smtClean="0"/>
          </a:br>
          <a:r>
            <a:rPr lang="es-ES" sz="1200" b="0" i="0" kern="1200" dirty="0" smtClean="0"/>
            <a:t>La empresa debe conciliar los saldos en libros con los respectivos inventarios físicos, al menos una vez cada tres meses.</a:t>
          </a:r>
          <a:endParaRPr lang="es-ES" sz="1200" kern="1200" dirty="0"/>
        </a:p>
      </dsp:txBody>
      <dsp:txXfrm>
        <a:off x="44673" y="247869"/>
        <a:ext cx="2220007" cy="1299657"/>
      </dsp:txXfrm>
    </dsp:sp>
    <dsp:sp modelId="{15D79D7E-A9F7-4865-9608-42AC2BCC35F5}">
      <dsp:nvSpPr>
        <dsp:cNvPr id="0" name=""/>
        <dsp:cNvSpPr/>
      </dsp:nvSpPr>
      <dsp:spPr>
        <a:xfrm rot="5400000">
          <a:off x="-388587" y="3030921"/>
          <a:ext cx="1715830" cy="207078"/>
        </a:xfrm>
        <a:prstGeom prst="rect">
          <a:avLst/>
        </a:prstGeom>
        <a:solidFill>
          <a:schemeClr val="accent4">
            <a:shade val="90000"/>
            <a:hueOff val="71247"/>
            <a:satOff val="-5416"/>
            <a:lumOff val="64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A4E3E6-197E-44B4-A952-BF10019CFD2E}">
      <dsp:nvSpPr>
        <dsp:cNvPr id="0" name=""/>
        <dsp:cNvSpPr/>
      </dsp:nvSpPr>
      <dsp:spPr>
        <a:xfrm>
          <a:off x="4239" y="1933092"/>
          <a:ext cx="2300875" cy="138052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hueOff val="0"/>
            <a:satOff val="0"/>
            <a:lumOff val="0"/>
            <a:alphaOff val="-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Propiedad, planta y equipo</a:t>
          </a:r>
        </a:p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Se miden al costo menos la depreciación acumulada y cualquier perdida por deterioro de valor acumulada.</a:t>
          </a:r>
          <a:endParaRPr lang="es-ES" sz="1200" kern="1200" dirty="0"/>
        </a:p>
      </dsp:txBody>
      <dsp:txXfrm>
        <a:off x="44673" y="1973526"/>
        <a:ext cx="2220007" cy="1299657"/>
      </dsp:txXfrm>
    </dsp:sp>
    <dsp:sp modelId="{9992CC64-BAE0-485F-8FDF-0295C9C6C772}">
      <dsp:nvSpPr>
        <dsp:cNvPr id="0" name=""/>
        <dsp:cNvSpPr/>
      </dsp:nvSpPr>
      <dsp:spPr>
        <a:xfrm>
          <a:off x="474240" y="3893749"/>
          <a:ext cx="3050338" cy="207078"/>
        </a:xfrm>
        <a:prstGeom prst="rect">
          <a:avLst/>
        </a:prstGeom>
        <a:solidFill>
          <a:schemeClr val="accent4">
            <a:shade val="90000"/>
            <a:hueOff val="142494"/>
            <a:satOff val="-10832"/>
            <a:lumOff val="129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DC4814-89C8-40D8-98CB-5D2019702ABA}">
      <dsp:nvSpPr>
        <dsp:cNvPr id="0" name=""/>
        <dsp:cNvSpPr/>
      </dsp:nvSpPr>
      <dsp:spPr>
        <a:xfrm>
          <a:off x="4239" y="3658749"/>
          <a:ext cx="2300875" cy="138052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hueOff val="0"/>
            <a:satOff val="0"/>
            <a:lumOff val="0"/>
            <a:alphaOff val="-1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Inventario</a:t>
          </a:r>
        </a:p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 Para control de inventario se ocupa el método de valuación del costo promedio.</a:t>
          </a:r>
          <a:endParaRPr lang="es-ES" sz="1200" kern="1200" dirty="0"/>
        </a:p>
      </dsp:txBody>
      <dsp:txXfrm>
        <a:off x="44673" y="3699183"/>
        <a:ext cx="2220007" cy="1299657"/>
      </dsp:txXfrm>
    </dsp:sp>
    <dsp:sp modelId="{943A283C-7397-4495-93C1-D57BE18ACB36}">
      <dsp:nvSpPr>
        <dsp:cNvPr id="0" name=""/>
        <dsp:cNvSpPr/>
      </dsp:nvSpPr>
      <dsp:spPr>
        <a:xfrm rot="16200000">
          <a:off x="2671577" y="3030921"/>
          <a:ext cx="1715830" cy="207078"/>
        </a:xfrm>
        <a:prstGeom prst="rect">
          <a:avLst/>
        </a:prstGeom>
        <a:solidFill>
          <a:schemeClr val="accent4">
            <a:shade val="90000"/>
            <a:hueOff val="213741"/>
            <a:satOff val="-16248"/>
            <a:lumOff val="1942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3B5BBD-4DB8-4250-BAAB-58684D191D9A}">
      <dsp:nvSpPr>
        <dsp:cNvPr id="0" name=""/>
        <dsp:cNvSpPr/>
      </dsp:nvSpPr>
      <dsp:spPr>
        <a:xfrm>
          <a:off x="3064404" y="3658749"/>
          <a:ext cx="2300875" cy="138052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hueOff val="0"/>
            <a:satOff val="0"/>
            <a:lumOff val="0"/>
            <a:alphaOff val="-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0" i="0" kern="1200" dirty="0" smtClean="0"/>
            <a:t>Bancos</a:t>
          </a:r>
        </a:p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0" i="0" kern="1200" dirty="0" smtClean="0"/>
            <a:t>Una remesa al banco solo podrá ser efectuada si la cantidad enviada es igual o mayor a mil dólares de los estados unidos de América.</a:t>
          </a:r>
          <a:endParaRPr lang="es-ES" sz="1200" kern="1200" dirty="0"/>
        </a:p>
      </dsp:txBody>
      <dsp:txXfrm>
        <a:off x="3104838" y="3699183"/>
        <a:ext cx="2220007" cy="1299657"/>
      </dsp:txXfrm>
    </dsp:sp>
    <dsp:sp modelId="{D5F0E5C6-21D9-4D31-B0A6-6A0924651D89}">
      <dsp:nvSpPr>
        <dsp:cNvPr id="0" name=""/>
        <dsp:cNvSpPr/>
      </dsp:nvSpPr>
      <dsp:spPr>
        <a:xfrm rot="16200000">
          <a:off x="2671577" y="1305264"/>
          <a:ext cx="1715830" cy="207078"/>
        </a:xfrm>
        <a:prstGeom prst="rect">
          <a:avLst/>
        </a:prstGeom>
        <a:solidFill>
          <a:schemeClr val="accent4">
            <a:shade val="90000"/>
            <a:hueOff val="284988"/>
            <a:satOff val="-21665"/>
            <a:lumOff val="2590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247D1B-1F38-4B01-AD24-F3EC0ADF38CB}">
      <dsp:nvSpPr>
        <dsp:cNvPr id="0" name=""/>
        <dsp:cNvSpPr/>
      </dsp:nvSpPr>
      <dsp:spPr>
        <a:xfrm>
          <a:off x="3064404" y="1933092"/>
          <a:ext cx="2300875" cy="138052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Caja chica</a:t>
          </a:r>
        </a:p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La empresa estableció que por cada retiro de dinero de caja chica debe elaborarse un vale .</a:t>
          </a:r>
          <a:endParaRPr lang="es-ES" sz="1200" kern="1200" dirty="0"/>
        </a:p>
      </dsp:txBody>
      <dsp:txXfrm>
        <a:off x="3104838" y="1973526"/>
        <a:ext cx="2220007" cy="1299657"/>
      </dsp:txXfrm>
    </dsp:sp>
    <dsp:sp modelId="{17FF8444-54BB-4219-9770-836F52D4425D}">
      <dsp:nvSpPr>
        <dsp:cNvPr id="0" name=""/>
        <dsp:cNvSpPr/>
      </dsp:nvSpPr>
      <dsp:spPr>
        <a:xfrm>
          <a:off x="3534405" y="442436"/>
          <a:ext cx="3050338" cy="207078"/>
        </a:xfrm>
        <a:prstGeom prst="rect">
          <a:avLst/>
        </a:prstGeom>
        <a:solidFill>
          <a:schemeClr val="accent4">
            <a:shade val="90000"/>
            <a:hueOff val="356235"/>
            <a:satOff val="-27081"/>
            <a:lumOff val="3238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40EBE6-287A-43FD-9963-4C26A0945108}">
      <dsp:nvSpPr>
        <dsp:cNvPr id="0" name=""/>
        <dsp:cNvSpPr/>
      </dsp:nvSpPr>
      <dsp:spPr>
        <a:xfrm>
          <a:off x="3064404" y="207435"/>
          <a:ext cx="2300875" cy="138052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hueOff val="0"/>
            <a:satOff val="0"/>
            <a:lumOff val="0"/>
            <a:alphaOff val="-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Pasivo laboral</a:t>
          </a:r>
        </a:p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La empresa a establecido de que a partir del mes de enero 2012 contabilizara un valor de $5000 en concepto de Estimación para obligaciones laborales </a:t>
          </a:r>
          <a:endParaRPr lang="es-ES" sz="1200" kern="1200" dirty="0"/>
        </a:p>
      </dsp:txBody>
      <dsp:txXfrm>
        <a:off x="3104838" y="247869"/>
        <a:ext cx="2220007" cy="1299657"/>
      </dsp:txXfrm>
    </dsp:sp>
    <dsp:sp modelId="{5456FF09-64BB-421B-B10E-E7B827B641B4}">
      <dsp:nvSpPr>
        <dsp:cNvPr id="0" name=""/>
        <dsp:cNvSpPr/>
      </dsp:nvSpPr>
      <dsp:spPr>
        <a:xfrm rot="5400000">
          <a:off x="5731741" y="1305264"/>
          <a:ext cx="1715830" cy="207078"/>
        </a:xfrm>
        <a:prstGeom prst="rect">
          <a:avLst/>
        </a:prstGeom>
        <a:solidFill>
          <a:schemeClr val="accent4">
            <a:shade val="90000"/>
            <a:hueOff val="427482"/>
            <a:satOff val="-32497"/>
            <a:lumOff val="388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31080C-8C51-4ACE-BF34-77F215B4E067}">
      <dsp:nvSpPr>
        <dsp:cNvPr id="0" name=""/>
        <dsp:cNvSpPr/>
      </dsp:nvSpPr>
      <dsp:spPr>
        <a:xfrm>
          <a:off x="6124568" y="207435"/>
          <a:ext cx="2300875" cy="138052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hueOff val="0"/>
            <a:satOff val="0"/>
            <a:lumOff val="0"/>
            <a:alphaOff val="-3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Propiedad, planta y equipo</a:t>
          </a:r>
        </a:p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Se depreciara mediante el método de linea recta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kern="1200" dirty="0"/>
        </a:p>
      </dsp:txBody>
      <dsp:txXfrm>
        <a:off x="6165002" y="247869"/>
        <a:ext cx="2220007" cy="1299657"/>
      </dsp:txXfrm>
    </dsp:sp>
    <dsp:sp modelId="{EB9FA0EA-F74E-4356-A1CB-4A09568E88DE}">
      <dsp:nvSpPr>
        <dsp:cNvPr id="0" name=""/>
        <dsp:cNvSpPr/>
      </dsp:nvSpPr>
      <dsp:spPr>
        <a:xfrm rot="5400000">
          <a:off x="5731741" y="3030921"/>
          <a:ext cx="1715830" cy="207078"/>
        </a:xfrm>
        <a:prstGeom prst="rect">
          <a:avLst/>
        </a:prstGeom>
        <a:solidFill>
          <a:schemeClr val="accent4">
            <a:shade val="90000"/>
            <a:hueOff val="498729"/>
            <a:satOff val="-37913"/>
            <a:lumOff val="4533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F63D2F-C846-4BE9-943D-567C166DAC6E}">
      <dsp:nvSpPr>
        <dsp:cNvPr id="0" name=""/>
        <dsp:cNvSpPr/>
      </dsp:nvSpPr>
      <dsp:spPr>
        <a:xfrm>
          <a:off x="6124568" y="1933092"/>
          <a:ext cx="2300875" cy="138052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hueOff val="0"/>
            <a:satOff val="0"/>
            <a:lumOff val="0"/>
            <a:alphaOff val="-3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Cuentas incobrables</a:t>
          </a:r>
        </a:p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La empresa a establecido que cada tres meses debe de  hacer una estimación para la cuentas incobrables </a:t>
          </a:r>
          <a:endParaRPr lang="es-ES" sz="1200" kern="1200" dirty="0"/>
        </a:p>
      </dsp:txBody>
      <dsp:txXfrm>
        <a:off x="6165002" y="1973526"/>
        <a:ext cx="2220007" cy="1299657"/>
      </dsp:txXfrm>
    </dsp:sp>
    <dsp:sp modelId="{D734A665-8C34-487D-A3EE-E9CD70FA96AB}">
      <dsp:nvSpPr>
        <dsp:cNvPr id="0" name=""/>
        <dsp:cNvSpPr/>
      </dsp:nvSpPr>
      <dsp:spPr>
        <a:xfrm>
          <a:off x="6124568" y="3658749"/>
          <a:ext cx="2300875" cy="138052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Impuesto sobre la renta</a:t>
          </a:r>
        </a:p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u="sng" kern="1200" dirty="0" smtClean="0"/>
            <a:t>El impuesto corriente:</a:t>
          </a:r>
          <a:r>
            <a:rPr lang="es-ES" sz="1200" u="none" kern="1200" dirty="0" smtClean="0"/>
            <a:t> se calcula con base a las tasas impositivas vigentes y el </a:t>
          </a:r>
          <a:r>
            <a:rPr lang="es-ES" sz="1200" u="sng" kern="1200" dirty="0" smtClean="0"/>
            <a:t>impuesto diferido</a:t>
          </a:r>
          <a:r>
            <a:rPr lang="es-ES" sz="1200" u="none" kern="1200" dirty="0" smtClean="0"/>
            <a:t> :se reconoce con base a las diferencias entre los importes en libros.</a:t>
          </a:r>
          <a:endParaRPr lang="es-ES" sz="1200" u="sng" kern="1200" dirty="0"/>
        </a:p>
      </dsp:txBody>
      <dsp:txXfrm>
        <a:off x="6165002" y="3699183"/>
        <a:ext cx="2220007" cy="12996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1DAFD7-DA17-44EF-BF98-26B73ABD4160}" type="datetimeFigureOut">
              <a:rPr lang="es-ES" smtClean="0"/>
              <a:pPr/>
              <a:t>12/09/2012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15337F-DBCD-41D2-B2BF-2FBC4BD8E1F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7012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52B88E-40B8-4BFA-85CC-E6B211602638}" type="slidenum">
              <a:rPr lang="es-ES">
                <a:solidFill>
                  <a:prstClr val="black"/>
                </a:solidFill>
              </a:rPr>
              <a:pPr/>
              <a:t>1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0FC5A7-98B1-4349-8DB0-DC64A2ACB78D}" type="slidenum">
              <a:rPr lang="es-ES">
                <a:solidFill>
                  <a:prstClr val="black"/>
                </a:solidFill>
              </a:rPr>
              <a:pPr/>
              <a:t>10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0FC5A7-98B1-4349-8DB0-DC64A2ACB78D}" type="slidenum">
              <a:rPr lang="es-ES">
                <a:solidFill>
                  <a:prstClr val="black"/>
                </a:solidFill>
              </a:rPr>
              <a:pPr/>
              <a:t>11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0FC5A7-98B1-4349-8DB0-DC64A2ACB78D}" type="slidenum">
              <a:rPr lang="es-ES">
                <a:solidFill>
                  <a:prstClr val="black"/>
                </a:solidFill>
              </a:rPr>
              <a:pPr/>
              <a:t>12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0FC5A7-98B1-4349-8DB0-DC64A2ACB78D}" type="slidenum">
              <a:rPr lang="es-ES">
                <a:solidFill>
                  <a:prstClr val="black"/>
                </a:solidFill>
              </a:rPr>
              <a:pPr/>
              <a:t>13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0FC5A7-98B1-4349-8DB0-DC64A2ACB78D}" type="slidenum">
              <a:rPr lang="es-ES">
                <a:solidFill>
                  <a:prstClr val="black"/>
                </a:solidFill>
              </a:rPr>
              <a:pPr/>
              <a:t>14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0FC5A7-98B1-4349-8DB0-DC64A2ACB78D}" type="slidenum">
              <a:rPr lang="es-ES">
                <a:solidFill>
                  <a:prstClr val="black"/>
                </a:solidFill>
              </a:rPr>
              <a:pPr/>
              <a:t>15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0FC5A7-98B1-4349-8DB0-DC64A2ACB78D}" type="slidenum">
              <a:rPr lang="es-ES">
                <a:solidFill>
                  <a:prstClr val="black"/>
                </a:solidFill>
              </a:rPr>
              <a:pPr/>
              <a:t>16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0FC5A7-98B1-4349-8DB0-DC64A2ACB78D}" type="slidenum">
              <a:rPr lang="es-ES">
                <a:solidFill>
                  <a:prstClr val="black"/>
                </a:solidFill>
              </a:rPr>
              <a:pPr/>
              <a:t>17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0FC5A7-98B1-4349-8DB0-DC64A2ACB78D}" type="slidenum">
              <a:rPr lang="es-ES">
                <a:solidFill>
                  <a:prstClr val="black"/>
                </a:solidFill>
              </a:rPr>
              <a:pPr/>
              <a:t>18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0FC5A7-98B1-4349-8DB0-DC64A2ACB78D}" type="slidenum">
              <a:rPr lang="es-ES">
                <a:solidFill>
                  <a:prstClr val="black"/>
                </a:solidFill>
              </a:rPr>
              <a:pPr/>
              <a:t>19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52B88E-40B8-4BFA-85CC-E6B211602638}" type="slidenum">
              <a:rPr lang="es-ES">
                <a:solidFill>
                  <a:prstClr val="black"/>
                </a:solidFill>
              </a:rPr>
              <a:pPr/>
              <a:t>2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0FC5A7-98B1-4349-8DB0-DC64A2ACB78D}" type="slidenum">
              <a:rPr lang="es-ES">
                <a:solidFill>
                  <a:prstClr val="black"/>
                </a:solidFill>
              </a:rPr>
              <a:pPr/>
              <a:t>20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0FC5A7-98B1-4349-8DB0-DC64A2ACB78D}" type="slidenum">
              <a:rPr lang="es-ES">
                <a:solidFill>
                  <a:prstClr val="black"/>
                </a:solidFill>
              </a:rPr>
              <a:pPr/>
              <a:t>21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0FC5A7-98B1-4349-8DB0-DC64A2ACB78D}" type="slidenum">
              <a:rPr lang="es-ES">
                <a:solidFill>
                  <a:prstClr val="black"/>
                </a:solidFill>
              </a:rPr>
              <a:pPr/>
              <a:t>22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0FC5A7-98B1-4349-8DB0-DC64A2ACB78D}" type="slidenum">
              <a:rPr lang="es-ES">
                <a:solidFill>
                  <a:prstClr val="black"/>
                </a:solidFill>
              </a:rPr>
              <a:pPr/>
              <a:t>3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0FC5A7-98B1-4349-8DB0-DC64A2ACB78D}" type="slidenum">
              <a:rPr lang="es-ES">
                <a:solidFill>
                  <a:prstClr val="black"/>
                </a:solidFill>
              </a:rPr>
              <a:pPr/>
              <a:t>4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0FC5A7-98B1-4349-8DB0-DC64A2ACB78D}" type="slidenum">
              <a:rPr lang="es-ES">
                <a:solidFill>
                  <a:prstClr val="black"/>
                </a:solidFill>
              </a:rPr>
              <a:pPr/>
              <a:t>5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0FC5A7-98B1-4349-8DB0-DC64A2ACB78D}" type="slidenum">
              <a:rPr lang="es-ES">
                <a:solidFill>
                  <a:prstClr val="black"/>
                </a:solidFill>
              </a:rPr>
              <a:pPr/>
              <a:t>6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0FC5A7-98B1-4349-8DB0-DC64A2ACB78D}" type="slidenum">
              <a:rPr lang="es-ES">
                <a:solidFill>
                  <a:prstClr val="black"/>
                </a:solidFill>
              </a:rPr>
              <a:pPr/>
              <a:t>7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0FC5A7-98B1-4349-8DB0-DC64A2ACB78D}" type="slidenum">
              <a:rPr lang="es-ES">
                <a:solidFill>
                  <a:prstClr val="black"/>
                </a:solidFill>
              </a:rPr>
              <a:pPr/>
              <a:t>8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0FC5A7-98B1-4349-8DB0-DC64A2ACB78D}" type="slidenum">
              <a:rPr lang="es-ES">
                <a:solidFill>
                  <a:prstClr val="black"/>
                </a:solidFill>
              </a:rPr>
              <a:pPr/>
              <a:t>9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838200"/>
            <a:ext cx="6629400" cy="12954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GB" noProof="0" smtClean="0"/>
              <a:t>Haga clic para modificar estilo de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91000" y="4876800"/>
            <a:ext cx="4495800" cy="10668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GB" noProof="0" smtClean="0"/>
              <a:t>Haga clic para modificar el estilo de subtítulo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21A3B37-1AD3-4CA9-90C7-06240EF501C7}" type="slidenum">
              <a:rPr lang="en-GB">
                <a:solidFill>
                  <a:srgbClr val="336699"/>
                </a:solidFill>
              </a:rPr>
              <a:pPr/>
              <a:t>‹Nº›</a:t>
            </a:fld>
            <a:endParaRPr lang="en-GB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972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AAEF1-CC69-4B20-8421-3820189D13FE}" type="slidenum">
              <a:rPr lang="en-GB">
                <a:solidFill>
                  <a:srgbClr val="336699"/>
                </a:solidFill>
              </a:rPr>
              <a:pPr/>
              <a:t>‹Nº›</a:t>
            </a:fld>
            <a:endParaRPr lang="en-GB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388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38950" y="381000"/>
            <a:ext cx="2076450" cy="56388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6076950" cy="56388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6886A-DD27-463F-AC4A-C95318BBFFD8}" type="slidenum">
              <a:rPr lang="en-GB">
                <a:solidFill>
                  <a:srgbClr val="336699"/>
                </a:solidFill>
              </a:rPr>
              <a:pPr/>
              <a:t>‹Nº›</a:t>
            </a:fld>
            <a:endParaRPr lang="en-GB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945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838200"/>
            <a:ext cx="6629400" cy="12954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s-ES" noProof="0" smtClean="0"/>
              <a:t>Haga clic para modificar el estilo de título del patrón</a:t>
            </a:r>
            <a:endParaRPr lang="en-GB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91000" y="4876800"/>
            <a:ext cx="4495800" cy="10668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s-ES" noProof="0" smtClean="0"/>
              <a:t>Haga clic para modificar el estilo de subtítulo del patrón</a:t>
            </a:r>
            <a:endParaRPr lang="en-GB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21A3B37-1AD3-4CA9-90C7-06240EF501C7}" type="slidenum">
              <a:rPr lang="en-GB">
                <a:solidFill>
                  <a:srgbClr val="336699"/>
                </a:solidFill>
              </a:rPr>
              <a:pPr/>
              <a:t>‹Nº›</a:t>
            </a:fld>
            <a:endParaRPr lang="en-GB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3382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74FB3-AA7B-40F4-B787-55D502EE5331}" type="slidenum">
              <a:rPr lang="en-GB">
                <a:solidFill>
                  <a:srgbClr val="336699"/>
                </a:solidFill>
              </a:rPr>
              <a:pPr/>
              <a:t>‹Nº›</a:t>
            </a:fld>
            <a:endParaRPr lang="en-GB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627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B19B89-5041-442D-8885-16EF03758F13}" type="slidenum">
              <a:rPr lang="en-GB">
                <a:solidFill>
                  <a:srgbClr val="336699"/>
                </a:solidFill>
              </a:rPr>
              <a:pPr/>
              <a:t>‹Nº›</a:t>
            </a:fld>
            <a:endParaRPr lang="en-GB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7183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752600"/>
            <a:ext cx="40767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38700" y="1752600"/>
            <a:ext cx="40767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80C18-FE90-4B6D-93C3-06E232A93E09}" type="slidenum">
              <a:rPr lang="en-GB">
                <a:solidFill>
                  <a:srgbClr val="336699"/>
                </a:solidFill>
              </a:rPr>
              <a:pPr/>
              <a:t>‹Nº›</a:t>
            </a:fld>
            <a:endParaRPr lang="en-GB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8539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3DCE00-D860-45A6-833F-84184E0450A2}" type="slidenum">
              <a:rPr lang="en-GB">
                <a:solidFill>
                  <a:srgbClr val="336699"/>
                </a:solidFill>
              </a:rPr>
              <a:pPr/>
              <a:t>‹Nº›</a:t>
            </a:fld>
            <a:endParaRPr lang="en-GB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7121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AC1A65-635E-4BC2-BBBA-AEBBAF2CDC37}" type="slidenum">
              <a:rPr lang="en-GB">
                <a:solidFill>
                  <a:srgbClr val="336699"/>
                </a:solidFill>
              </a:rPr>
              <a:pPr/>
              <a:t>‹Nº›</a:t>
            </a:fld>
            <a:endParaRPr lang="en-GB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2579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0FA75-158F-4637-AAA0-D1F29746CDBC}" type="slidenum">
              <a:rPr lang="en-GB">
                <a:solidFill>
                  <a:srgbClr val="336699"/>
                </a:solidFill>
              </a:rPr>
              <a:pPr/>
              <a:t>‹Nº›</a:t>
            </a:fld>
            <a:endParaRPr lang="en-GB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6599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549808-6B6B-40CE-8F82-8E0DDBA2688B}" type="slidenum">
              <a:rPr lang="en-GB">
                <a:solidFill>
                  <a:srgbClr val="336699"/>
                </a:solidFill>
              </a:rPr>
              <a:pPr/>
              <a:t>‹Nº›</a:t>
            </a:fld>
            <a:endParaRPr lang="en-GB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050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74FB3-AA7B-40F4-B787-55D502EE5331}" type="slidenum">
              <a:rPr lang="en-GB">
                <a:solidFill>
                  <a:srgbClr val="336699"/>
                </a:solidFill>
              </a:rPr>
              <a:pPr/>
              <a:t>‹Nº›</a:t>
            </a:fld>
            <a:endParaRPr lang="en-GB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5634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104940-3BF8-4ED6-A16C-45B9D5502966}" type="slidenum">
              <a:rPr lang="en-GB">
                <a:solidFill>
                  <a:srgbClr val="336699"/>
                </a:solidFill>
              </a:rPr>
              <a:pPr/>
              <a:t>‹Nº›</a:t>
            </a:fld>
            <a:endParaRPr lang="en-GB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9797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AAEF1-CC69-4B20-8421-3820189D13FE}" type="slidenum">
              <a:rPr lang="en-GB">
                <a:solidFill>
                  <a:srgbClr val="336699"/>
                </a:solidFill>
              </a:rPr>
              <a:pPr/>
              <a:t>‹Nº›</a:t>
            </a:fld>
            <a:endParaRPr lang="en-GB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8126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38950" y="381000"/>
            <a:ext cx="2076450" cy="56388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6076950" cy="56388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6886A-DD27-463F-AC4A-C95318BBFFD8}" type="slidenum">
              <a:rPr lang="en-GB">
                <a:solidFill>
                  <a:srgbClr val="336699"/>
                </a:solidFill>
              </a:rPr>
              <a:pPr/>
              <a:t>‹Nº›</a:t>
            </a:fld>
            <a:endParaRPr lang="en-GB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97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B19B89-5041-442D-8885-16EF03758F13}" type="slidenum">
              <a:rPr lang="en-GB">
                <a:solidFill>
                  <a:srgbClr val="336699"/>
                </a:solidFill>
              </a:rPr>
              <a:pPr/>
              <a:t>‹Nº›</a:t>
            </a:fld>
            <a:endParaRPr lang="en-GB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89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752600"/>
            <a:ext cx="40767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38700" y="1752600"/>
            <a:ext cx="40767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80C18-FE90-4B6D-93C3-06E232A93E09}" type="slidenum">
              <a:rPr lang="en-GB">
                <a:solidFill>
                  <a:srgbClr val="336699"/>
                </a:solidFill>
              </a:rPr>
              <a:pPr/>
              <a:t>‹Nº›</a:t>
            </a:fld>
            <a:endParaRPr lang="en-GB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029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3DCE00-D860-45A6-833F-84184E0450A2}" type="slidenum">
              <a:rPr lang="en-GB">
                <a:solidFill>
                  <a:srgbClr val="336699"/>
                </a:solidFill>
              </a:rPr>
              <a:pPr/>
              <a:t>‹Nº›</a:t>
            </a:fld>
            <a:endParaRPr lang="en-GB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50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AC1A65-635E-4BC2-BBBA-AEBBAF2CDC37}" type="slidenum">
              <a:rPr lang="en-GB">
                <a:solidFill>
                  <a:srgbClr val="336699"/>
                </a:solidFill>
              </a:rPr>
              <a:pPr/>
              <a:t>‹Nº›</a:t>
            </a:fld>
            <a:endParaRPr lang="en-GB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953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0FA75-158F-4637-AAA0-D1F29746CDBC}" type="slidenum">
              <a:rPr lang="en-GB">
                <a:solidFill>
                  <a:srgbClr val="336699"/>
                </a:solidFill>
              </a:rPr>
              <a:pPr/>
              <a:t>‹Nº›</a:t>
            </a:fld>
            <a:endParaRPr lang="en-GB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237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549808-6B6B-40CE-8F82-8E0DDBA2688B}" type="slidenum">
              <a:rPr lang="en-GB">
                <a:solidFill>
                  <a:srgbClr val="336699"/>
                </a:solidFill>
              </a:rPr>
              <a:pPr/>
              <a:t>‹Nº›</a:t>
            </a:fld>
            <a:endParaRPr lang="en-GB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8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104940-3BF8-4ED6-A16C-45B9D5502966}" type="slidenum">
              <a:rPr lang="en-GB">
                <a:solidFill>
                  <a:srgbClr val="336699"/>
                </a:solidFill>
              </a:rPr>
              <a:pPr/>
              <a:t>‹Nº›</a:t>
            </a:fld>
            <a:endParaRPr lang="en-GB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051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76600" y="381000"/>
            <a:ext cx="5562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Haga clic para modificar estilo de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752600"/>
            <a:ext cx="83058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Haga clic para modificar estilos de título</a:t>
            </a:r>
          </a:p>
          <a:p>
            <a:pPr lvl="1"/>
            <a:r>
              <a:rPr lang="en-GB" smtClean="0"/>
              <a:t>Segundo nivel</a:t>
            </a:r>
          </a:p>
          <a:p>
            <a:pPr lvl="2"/>
            <a:r>
              <a:rPr lang="en-GB" smtClean="0"/>
              <a:t>Tercer nivel</a:t>
            </a:r>
          </a:p>
          <a:p>
            <a:pPr lvl="3"/>
            <a:r>
              <a:rPr lang="en-GB" smtClean="0"/>
              <a:t>Cuarto nivel</a:t>
            </a:r>
          </a:p>
          <a:p>
            <a:pPr lvl="4"/>
            <a:r>
              <a:rPr lang="en-GB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endParaRPr lang="en-GB" smtClean="0">
              <a:solidFill>
                <a:srgbClr val="336699"/>
              </a:solidFill>
              <a:latin typeface="Arial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GB" smtClean="0">
              <a:solidFill>
                <a:srgbClr val="336699"/>
              </a:solidFill>
              <a:latin typeface="Arial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02D21FB8-2AAA-41D2-BE43-C83EAE37AAA7}" type="slidenum">
              <a:rPr lang="en-GB" smtClean="0">
                <a:solidFill>
                  <a:srgbClr val="336699"/>
                </a:solidFill>
                <a:latin typeface="Arial"/>
              </a:rPr>
              <a:pPr/>
              <a:t>‹Nº›</a:t>
            </a:fld>
            <a:endParaRPr lang="en-GB" smtClean="0">
              <a:solidFill>
                <a:srgbClr val="3366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4392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76600" y="381000"/>
            <a:ext cx="5562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Haga clic para modificar estilo de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752600"/>
            <a:ext cx="83058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Haga clic para modificar estilos de título</a:t>
            </a:r>
          </a:p>
          <a:p>
            <a:pPr lvl="1"/>
            <a:r>
              <a:rPr lang="en-GB" smtClean="0"/>
              <a:t>Segundo nivel</a:t>
            </a:r>
          </a:p>
          <a:p>
            <a:pPr lvl="2"/>
            <a:r>
              <a:rPr lang="en-GB" smtClean="0"/>
              <a:t>Tercer nivel</a:t>
            </a:r>
          </a:p>
          <a:p>
            <a:pPr lvl="3"/>
            <a:r>
              <a:rPr lang="en-GB" smtClean="0"/>
              <a:t>Cuarto nivel</a:t>
            </a:r>
          </a:p>
          <a:p>
            <a:pPr lvl="4"/>
            <a:r>
              <a:rPr lang="en-GB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endParaRPr lang="en-GB" smtClean="0">
              <a:solidFill>
                <a:srgbClr val="336699"/>
              </a:solidFill>
              <a:latin typeface="Arial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GB" smtClean="0">
              <a:solidFill>
                <a:srgbClr val="336699"/>
              </a:solidFill>
              <a:latin typeface="Arial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02D21FB8-2AAA-41D2-BE43-C83EAE37AAA7}" type="slidenum">
              <a:rPr lang="en-GB" smtClean="0">
                <a:solidFill>
                  <a:srgbClr val="336699"/>
                </a:solidFill>
                <a:latin typeface="Arial"/>
              </a:rPr>
              <a:pPr/>
              <a:t>‹Nº›</a:t>
            </a:fld>
            <a:endParaRPr lang="en-GB" smtClean="0">
              <a:solidFill>
                <a:srgbClr val="3366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8652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slide" Target="slide4.xml"/><Relationship Id="rId3" Type="http://schemas.openxmlformats.org/officeDocument/2006/relationships/image" Target="../media/image3.emf"/><Relationship Id="rId7" Type="http://schemas.openxmlformats.org/officeDocument/2006/relationships/image" Target="../media/image5.emf"/><Relationship Id="rId12" Type="http://schemas.openxmlformats.org/officeDocument/2006/relationships/slide" Target="slide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audio" Target="../media/audio1.wav"/><Relationship Id="rId10" Type="http://schemas.openxmlformats.org/officeDocument/2006/relationships/image" Target="../media/image8.emf"/><Relationship Id="rId4" Type="http://schemas.openxmlformats.org/officeDocument/2006/relationships/slide" Target="slide8.xml"/><Relationship Id="rId9" Type="http://schemas.openxmlformats.org/officeDocument/2006/relationships/image" Target="../media/image7.emf"/><Relationship Id="rId1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47864" y="1124744"/>
            <a:ext cx="5318720" cy="1296888"/>
          </a:xfrm>
        </p:spPr>
        <p:txBody>
          <a:bodyPr/>
          <a:lstStyle/>
          <a:p>
            <a:r>
              <a:rPr lang="es-ES" sz="4000" dirty="0" smtClean="0"/>
              <a:t>CONTABILIDAD FINANCIERA II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07904" y="4293096"/>
            <a:ext cx="5184576" cy="158417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CL" sz="1800" b="1" dirty="0" smtClean="0">
                <a:solidFill>
                  <a:schemeClr val="tx2"/>
                </a:solidFill>
              </a:rPr>
              <a:t>Haydee Lorena  Rivas Cornejo 	RC10072</a:t>
            </a:r>
          </a:p>
          <a:p>
            <a:pPr>
              <a:lnSpc>
                <a:spcPct val="80000"/>
              </a:lnSpc>
            </a:pPr>
            <a:r>
              <a:rPr lang="es-CL" sz="1800" b="1" dirty="0" smtClean="0">
                <a:solidFill>
                  <a:schemeClr val="tx2"/>
                </a:solidFill>
              </a:rPr>
              <a:t>Marvin Isaac Bonilla Martínez   	BM10027</a:t>
            </a:r>
          </a:p>
          <a:p>
            <a:pPr>
              <a:lnSpc>
                <a:spcPct val="80000"/>
              </a:lnSpc>
            </a:pPr>
            <a:r>
              <a:rPr lang="es-CL" sz="1800" b="1" dirty="0" smtClean="0">
                <a:solidFill>
                  <a:schemeClr val="tx2"/>
                </a:solidFill>
              </a:rPr>
              <a:t>Jenny Steffany Alvarado López  	AL10052</a:t>
            </a:r>
          </a:p>
          <a:p>
            <a:pPr>
              <a:lnSpc>
                <a:spcPct val="80000"/>
              </a:lnSpc>
            </a:pPr>
            <a:r>
              <a:rPr lang="es-CL" sz="1800" b="1" dirty="0" smtClean="0">
                <a:solidFill>
                  <a:schemeClr val="tx2"/>
                </a:solidFill>
              </a:rPr>
              <a:t>Juan José Armero Ortiz 		AO11009</a:t>
            </a:r>
          </a:p>
          <a:p>
            <a:pPr>
              <a:lnSpc>
                <a:spcPct val="80000"/>
              </a:lnSpc>
            </a:pPr>
            <a:r>
              <a:rPr lang="es-CL" sz="1800" b="1" dirty="0" smtClean="0">
                <a:solidFill>
                  <a:schemeClr val="tx2"/>
                </a:solidFill>
              </a:rPr>
              <a:t>Luis Rubén Ángel Calderón 	AC10056</a:t>
            </a:r>
          </a:p>
          <a:p>
            <a:pPr>
              <a:lnSpc>
                <a:spcPct val="80000"/>
              </a:lnSpc>
            </a:pPr>
            <a:endParaRPr lang="es-CL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41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736" y="260648"/>
            <a:ext cx="7200155" cy="1371600"/>
          </a:xfrm>
        </p:spPr>
        <p:txBody>
          <a:bodyPr/>
          <a:lstStyle/>
          <a:p>
            <a:pPr algn="ctr"/>
            <a:r>
              <a:rPr lang="es-ES" sz="2800" b="1" dirty="0" smtClean="0"/>
              <a:t>POLITICAS CONTABLES </a:t>
            </a:r>
            <a:endParaRPr lang="es-ES" sz="2800" b="1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428596" y="1397000"/>
          <a:ext cx="8429684" cy="5246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Rectángulo redondeado"/>
          <p:cNvSpPr/>
          <p:nvPr/>
        </p:nvSpPr>
        <p:spPr bwMode="auto">
          <a:xfrm>
            <a:off x="18360" y="6309320"/>
            <a:ext cx="881232" cy="54754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s-ES" sz="1400" b="1" dirty="0" smtClean="0"/>
              <a:t>párrafo </a:t>
            </a:r>
            <a:endParaRPr lang="es-ES" sz="1400" b="1" dirty="0"/>
          </a:p>
          <a:p>
            <a:pPr algn="ctr" eaLnBrk="0" hangingPunct="0"/>
            <a:r>
              <a:rPr lang="es-ES" sz="1400" b="1" dirty="0" smtClean="0"/>
              <a:t>10.1</a:t>
            </a:r>
            <a:endParaRPr lang="es-ES" sz="1400" b="1" dirty="0"/>
          </a:p>
        </p:txBody>
      </p:sp>
    </p:spTree>
    <p:extLst>
      <p:ext uri="{BB962C8B-B14F-4D97-AF65-F5344CB8AC3E}">
        <p14:creationId xmlns:p14="http://schemas.microsoft.com/office/powerpoint/2010/main" val="4007407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776" y="188640"/>
            <a:ext cx="6696099" cy="1371600"/>
          </a:xfrm>
        </p:spPr>
        <p:txBody>
          <a:bodyPr/>
          <a:lstStyle/>
          <a:p>
            <a:pPr algn="ctr"/>
            <a:r>
              <a:rPr lang="es-ES" sz="2400" b="1" dirty="0" smtClean="0"/>
              <a:t>TRANSACCION </a:t>
            </a:r>
            <a:r>
              <a:rPr lang="es-ES" sz="2400" b="1" dirty="0"/>
              <a:t>1 y 2, INVERSION INICIAL	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00224"/>
            <a:ext cx="6984776" cy="3644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10 Rectángulo redondeado"/>
          <p:cNvSpPr/>
          <p:nvPr/>
        </p:nvSpPr>
        <p:spPr bwMode="auto">
          <a:xfrm>
            <a:off x="7740352" y="2427104"/>
            <a:ext cx="1224136" cy="71593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s-ES" sz="1400" b="1" dirty="0" smtClean="0"/>
              <a:t>párrafo 22.7 a)</a:t>
            </a:r>
            <a:endParaRPr lang="es-ES" sz="1400" b="1" dirty="0"/>
          </a:p>
        </p:txBody>
      </p:sp>
    </p:spTree>
    <p:extLst>
      <p:ext uri="{BB962C8B-B14F-4D97-AF65-F5344CB8AC3E}">
        <p14:creationId xmlns:p14="http://schemas.microsoft.com/office/powerpoint/2010/main" val="4266898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16832"/>
            <a:ext cx="6696744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 redondeado"/>
          <p:cNvSpPr/>
          <p:nvPr/>
        </p:nvSpPr>
        <p:spPr bwMode="auto">
          <a:xfrm>
            <a:off x="7740352" y="2785072"/>
            <a:ext cx="1224136" cy="71593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s-ES" sz="1400" b="1" dirty="0" smtClean="0"/>
              <a:t>párrafo 26.2</a:t>
            </a:r>
            <a:endParaRPr lang="es-ES" sz="1400" b="1" dirty="0"/>
          </a:p>
        </p:txBody>
      </p:sp>
    </p:spTree>
    <p:extLst>
      <p:ext uri="{BB962C8B-B14F-4D97-AF65-F5344CB8AC3E}">
        <p14:creationId xmlns:p14="http://schemas.microsoft.com/office/powerpoint/2010/main" val="254994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776" y="332656"/>
            <a:ext cx="6696099" cy="1371600"/>
          </a:xfrm>
        </p:spPr>
        <p:txBody>
          <a:bodyPr/>
          <a:lstStyle/>
          <a:p>
            <a:pPr algn="ctr"/>
            <a:r>
              <a:rPr lang="es-ES" sz="2400" b="1" dirty="0"/>
              <a:t>TRANSACCION 3, PRESTAMOS BANCARIOS	</a:t>
            </a:r>
            <a:br>
              <a:rPr lang="es-ES" sz="2400" b="1" dirty="0"/>
            </a:br>
            <a:endParaRPr lang="es-ES" sz="2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85974"/>
            <a:ext cx="6768752" cy="3359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 redondeado"/>
          <p:cNvSpPr/>
          <p:nvPr/>
        </p:nvSpPr>
        <p:spPr bwMode="auto">
          <a:xfrm>
            <a:off x="7740352" y="2785072"/>
            <a:ext cx="1224136" cy="71593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s-ES" sz="1400" b="1" dirty="0" smtClean="0"/>
              <a:t>párrafo </a:t>
            </a:r>
            <a:r>
              <a:rPr lang="es-ES" sz="1400" b="1" dirty="0"/>
              <a:t>22.5  </a:t>
            </a:r>
            <a:endParaRPr lang="es-ES" sz="1400" b="1" dirty="0" smtClean="0"/>
          </a:p>
          <a:p>
            <a:pPr algn="ctr" eaLnBrk="0" hangingPunct="0"/>
            <a:r>
              <a:rPr lang="es-ES" sz="1400" b="1" dirty="0" smtClean="0"/>
              <a:t>literal </a:t>
            </a:r>
            <a:r>
              <a:rPr lang="es-ES" sz="1400" b="1" dirty="0"/>
              <a:t>c)	</a:t>
            </a:r>
          </a:p>
        </p:txBody>
      </p:sp>
    </p:spTree>
    <p:extLst>
      <p:ext uri="{BB962C8B-B14F-4D97-AF65-F5344CB8AC3E}">
        <p14:creationId xmlns:p14="http://schemas.microsoft.com/office/powerpoint/2010/main" val="686736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776" y="404664"/>
            <a:ext cx="6696099" cy="1371600"/>
          </a:xfrm>
        </p:spPr>
        <p:txBody>
          <a:bodyPr/>
          <a:lstStyle/>
          <a:p>
            <a:pPr algn="ctr"/>
            <a:r>
              <a:rPr lang="es-ES" sz="2400" b="1" dirty="0"/>
              <a:t>TRANSACCION 4, ADQUISICION DE MERCADERIA	</a:t>
            </a:r>
            <a:br>
              <a:rPr lang="es-ES" sz="2400" b="1" dirty="0"/>
            </a:br>
            <a:endParaRPr lang="es-ES" sz="24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95474"/>
            <a:ext cx="6912768" cy="37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 redondeado"/>
          <p:cNvSpPr/>
          <p:nvPr/>
        </p:nvSpPr>
        <p:spPr bwMode="auto">
          <a:xfrm>
            <a:off x="7856436" y="2564904"/>
            <a:ext cx="1224136" cy="71593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s-ES" sz="1400" b="1" dirty="0" smtClean="0"/>
              <a:t>párrafo </a:t>
            </a:r>
            <a:r>
              <a:rPr lang="es-ES" sz="1400" b="1" dirty="0"/>
              <a:t>13.1 </a:t>
            </a:r>
            <a:endParaRPr lang="es-ES" sz="1400" b="1" dirty="0" smtClean="0"/>
          </a:p>
          <a:p>
            <a:pPr algn="ctr" eaLnBrk="0" hangingPunct="0"/>
            <a:r>
              <a:rPr lang="es-ES" sz="1400" b="1" dirty="0" smtClean="0"/>
              <a:t>literal </a:t>
            </a:r>
            <a:r>
              <a:rPr lang="es-ES" sz="1400" b="1" dirty="0"/>
              <a:t>a) 	</a:t>
            </a:r>
          </a:p>
        </p:txBody>
      </p:sp>
    </p:spTree>
    <p:extLst>
      <p:ext uri="{BB962C8B-B14F-4D97-AF65-F5344CB8AC3E}">
        <p14:creationId xmlns:p14="http://schemas.microsoft.com/office/powerpoint/2010/main" val="184617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776" y="332656"/>
            <a:ext cx="6696099" cy="1371600"/>
          </a:xfrm>
        </p:spPr>
        <p:txBody>
          <a:bodyPr/>
          <a:lstStyle/>
          <a:p>
            <a:pPr algn="ctr"/>
            <a:r>
              <a:rPr lang="es-ES" sz="2400" b="1" dirty="0"/>
              <a:t>TRANSACCION 5, COMPRA AL CREDITO	</a:t>
            </a:r>
            <a:br>
              <a:rPr lang="es-ES" sz="2400" b="1" dirty="0"/>
            </a:br>
            <a:endParaRPr lang="es-ES" sz="24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95474"/>
            <a:ext cx="7200800" cy="3981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 redondeado"/>
          <p:cNvSpPr/>
          <p:nvPr/>
        </p:nvSpPr>
        <p:spPr bwMode="auto">
          <a:xfrm>
            <a:off x="7843373" y="2427104"/>
            <a:ext cx="1224136" cy="71593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s-ES" sz="1400" b="1" dirty="0" smtClean="0"/>
              <a:t>párrafo </a:t>
            </a:r>
            <a:r>
              <a:rPr lang="es-ES" sz="1400" b="1" dirty="0"/>
              <a:t>13.1 </a:t>
            </a:r>
            <a:endParaRPr lang="es-ES" sz="1400" b="1" dirty="0" smtClean="0"/>
          </a:p>
          <a:p>
            <a:pPr algn="ctr" eaLnBrk="0" hangingPunct="0"/>
            <a:r>
              <a:rPr lang="es-ES" sz="1400" b="1" dirty="0" smtClean="0"/>
              <a:t>literal </a:t>
            </a:r>
            <a:r>
              <a:rPr lang="es-ES" sz="1400" b="1" dirty="0"/>
              <a:t>a) 	</a:t>
            </a:r>
          </a:p>
        </p:txBody>
      </p:sp>
    </p:spTree>
    <p:extLst>
      <p:ext uri="{BB962C8B-B14F-4D97-AF65-F5344CB8AC3E}">
        <p14:creationId xmlns:p14="http://schemas.microsoft.com/office/powerpoint/2010/main" val="184617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776" y="332656"/>
            <a:ext cx="6696099" cy="1371600"/>
          </a:xfrm>
        </p:spPr>
        <p:txBody>
          <a:bodyPr/>
          <a:lstStyle/>
          <a:p>
            <a:pPr algn="ctr"/>
            <a:r>
              <a:rPr lang="es-ES" sz="2400" b="1" dirty="0"/>
              <a:t>TRANSACCION 6, COMPRA  AL CREDITO Y AL CONTADO	</a:t>
            </a:r>
            <a:br>
              <a:rPr lang="es-ES" sz="2400" b="1" dirty="0"/>
            </a:br>
            <a:endParaRPr lang="es-ES" sz="24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16832"/>
            <a:ext cx="6696744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 redondeado"/>
          <p:cNvSpPr/>
          <p:nvPr/>
        </p:nvSpPr>
        <p:spPr bwMode="auto">
          <a:xfrm>
            <a:off x="7895625" y="2564904"/>
            <a:ext cx="1224136" cy="71593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s-ES" sz="1400" b="1" dirty="0" smtClean="0"/>
              <a:t>párrafo </a:t>
            </a:r>
            <a:r>
              <a:rPr lang="es-ES" sz="1400" b="1" dirty="0"/>
              <a:t>17.4 </a:t>
            </a:r>
          </a:p>
        </p:txBody>
      </p:sp>
    </p:spTree>
    <p:extLst>
      <p:ext uri="{BB962C8B-B14F-4D97-AF65-F5344CB8AC3E}">
        <p14:creationId xmlns:p14="http://schemas.microsoft.com/office/powerpoint/2010/main" val="184617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2447901" y="332656"/>
            <a:ext cx="6696099" cy="1371600"/>
          </a:xfrm>
        </p:spPr>
        <p:txBody>
          <a:bodyPr/>
          <a:lstStyle/>
          <a:p>
            <a:pPr algn="ctr"/>
            <a:r>
              <a:rPr lang="es-ES" sz="2400" b="1" dirty="0"/>
              <a:t>	TRANSACCION 7, VENTA AL CREDITO	</a:t>
            </a:r>
            <a:br>
              <a:rPr lang="es-ES" sz="2400" b="1" dirty="0"/>
            </a:br>
            <a:endParaRPr lang="es-ES" sz="2400" b="1" dirty="0"/>
          </a:p>
        </p:txBody>
      </p:sp>
      <p:sp>
        <p:nvSpPr>
          <p:cNvPr id="4" name="3 Rectángulo redondeado"/>
          <p:cNvSpPr/>
          <p:nvPr/>
        </p:nvSpPr>
        <p:spPr bwMode="auto">
          <a:xfrm>
            <a:off x="7746538" y="2427104"/>
            <a:ext cx="1224136" cy="71593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s-ES" sz="1400" b="1" dirty="0" smtClean="0"/>
              <a:t>párrafo </a:t>
            </a:r>
            <a:r>
              <a:rPr lang="es-ES" sz="1400" b="1" dirty="0"/>
              <a:t>23.1 </a:t>
            </a:r>
            <a:endParaRPr lang="es-ES" sz="1400" b="1" dirty="0" smtClean="0"/>
          </a:p>
          <a:p>
            <a:pPr algn="ctr" eaLnBrk="0" hangingPunct="0"/>
            <a:r>
              <a:rPr lang="es-ES" sz="1400" b="1" dirty="0" smtClean="0"/>
              <a:t>literal </a:t>
            </a:r>
            <a:r>
              <a:rPr lang="es-ES" sz="1400" b="1" dirty="0"/>
              <a:t>a)	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7282805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617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2447901" y="476672"/>
            <a:ext cx="6696099" cy="1371600"/>
          </a:xfrm>
        </p:spPr>
        <p:txBody>
          <a:bodyPr/>
          <a:lstStyle/>
          <a:p>
            <a:pPr algn="ctr"/>
            <a:r>
              <a:rPr lang="es-ES" sz="2000" b="1" dirty="0" smtClean="0"/>
              <a:t>TRANSACCION </a:t>
            </a:r>
            <a:r>
              <a:rPr lang="es-ES" sz="2000" b="1" dirty="0"/>
              <a:t>8, DEVOLUCION DE </a:t>
            </a:r>
            <a:r>
              <a:rPr lang="es-ES" sz="2000" b="1" dirty="0" smtClean="0"/>
              <a:t>    	MERCADERIA </a:t>
            </a:r>
            <a:r>
              <a:rPr lang="es-ES" sz="2000" b="1" dirty="0"/>
              <a:t>AL PROVEEDOR		</a:t>
            </a:r>
            <a:br>
              <a:rPr lang="es-ES" sz="2000" b="1" dirty="0"/>
            </a:br>
            <a:endParaRPr lang="es-ES" sz="2000" b="1" dirty="0"/>
          </a:p>
        </p:txBody>
      </p:sp>
      <p:sp>
        <p:nvSpPr>
          <p:cNvPr id="4" name="3 Rectángulo redondeado"/>
          <p:cNvSpPr/>
          <p:nvPr/>
        </p:nvSpPr>
        <p:spPr bwMode="auto">
          <a:xfrm>
            <a:off x="7812360" y="2427104"/>
            <a:ext cx="1224136" cy="71593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kumimoji="0" lang="es-E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6346"/>
            <a:ext cx="7056784" cy="3990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617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2447901" y="332656"/>
            <a:ext cx="6696099" cy="1371600"/>
          </a:xfrm>
        </p:spPr>
        <p:txBody>
          <a:bodyPr/>
          <a:lstStyle/>
          <a:p>
            <a:pPr algn="ctr"/>
            <a:r>
              <a:rPr lang="es-ES" sz="2400" b="1" dirty="0"/>
              <a:t>TRANSACCION 9,PAGO A ACREEDORES	</a:t>
            </a:r>
            <a:br>
              <a:rPr lang="es-ES" sz="2400" b="1" dirty="0"/>
            </a:br>
            <a:endParaRPr lang="es-ES" sz="24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78" y="2057740"/>
            <a:ext cx="7111834" cy="3963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 redondeado"/>
          <p:cNvSpPr/>
          <p:nvPr/>
        </p:nvSpPr>
        <p:spPr bwMode="auto">
          <a:xfrm>
            <a:off x="7524328" y="2403662"/>
            <a:ext cx="1224136" cy="71593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s-ES" sz="1400" b="1" dirty="0" smtClean="0"/>
              <a:t>párrafo 22.5</a:t>
            </a:r>
          </a:p>
          <a:p>
            <a:pPr algn="ctr" eaLnBrk="0" hangingPunct="0"/>
            <a:r>
              <a:rPr lang="es-ES" sz="1400" b="1" dirty="0" smtClean="0"/>
              <a:t>literal </a:t>
            </a:r>
            <a:r>
              <a:rPr lang="es-ES" sz="1400" b="1" dirty="0"/>
              <a:t>c)	</a:t>
            </a:r>
          </a:p>
        </p:txBody>
      </p:sp>
    </p:spTree>
    <p:extLst>
      <p:ext uri="{BB962C8B-B14F-4D97-AF65-F5344CB8AC3E}">
        <p14:creationId xmlns:p14="http://schemas.microsoft.com/office/powerpoint/2010/main" val="184617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1720" y="764704"/>
            <a:ext cx="6845424" cy="2160240"/>
          </a:xfrm>
        </p:spPr>
        <p:txBody>
          <a:bodyPr/>
          <a:lstStyle/>
          <a:p>
            <a:pPr algn="ctr"/>
            <a:r>
              <a:rPr lang="es-ES" sz="2400" dirty="0"/>
              <a:t>PROCESO DE LEGALIZACIÓN DE UNA</a:t>
            </a:r>
            <a:br>
              <a:rPr lang="es-ES" sz="2400" dirty="0"/>
            </a:br>
            <a:r>
              <a:rPr lang="es-ES" sz="2400" dirty="0"/>
              <a:t> EMPRESAS EN </a:t>
            </a:r>
            <a:r>
              <a:rPr lang="es-ES" sz="2400" dirty="0" smtClean="0"/>
              <a:t>EL </a:t>
            </a:r>
            <a:r>
              <a:rPr lang="es-ES" sz="2400" dirty="0"/>
              <a:t>SALVADOR</a:t>
            </a:r>
            <a:r>
              <a:rPr lang="es-ES" sz="2400" dirty="0" smtClean="0"/>
              <a:t/>
            </a:r>
            <a:br>
              <a:rPr lang="es-ES" sz="2400" dirty="0" smtClean="0"/>
            </a:br>
            <a:endParaRPr lang="es-ES" sz="2400" dirty="0"/>
          </a:p>
        </p:txBody>
      </p:sp>
      <p:sp>
        <p:nvSpPr>
          <p:cNvPr id="2" name="1 Subtítulo"/>
          <p:cNvSpPr>
            <a:spLocks noGrp="1"/>
          </p:cNvSpPr>
          <p:nvPr>
            <p:ph type="subTitle" idx="1"/>
          </p:nvPr>
        </p:nvSpPr>
        <p:spPr>
          <a:xfrm>
            <a:off x="3923928" y="4876800"/>
            <a:ext cx="4762872" cy="1066800"/>
          </a:xfrm>
        </p:spPr>
        <p:txBody>
          <a:bodyPr/>
          <a:lstStyle/>
          <a:p>
            <a:pPr lvl="0">
              <a:lnSpc>
                <a:spcPct val="80000"/>
              </a:lnSpc>
            </a:pPr>
            <a:r>
              <a:rPr lang="es-CL" sz="1800" dirty="0">
                <a:solidFill>
                  <a:srgbClr val="CCFF66"/>
                </a:solidFill>
              </a:rPr>
              <a:t>UNIVERSIDAD DE EL SALVADOR</a:t>
            </a:r>
          </a:p>
          <a:p>
            <a:pPr lvl="0">
              <a:lnSpc>
                <a:spcPct val="80000"/>
              </a:lnSpc>
            </a:pPr>
            <a:r>
              <a:rPr lang="es-CL" sz="1800" dirty="0">
                <a:solidFill>
                  <a:srgbClr val="CCFF66"/>
                </a:solidFill>
              </a:rPr>
              <a:t>FACULTAD DE CIENCIAS ECONOMICAS</a:t>
            </a:r>
          </a:p>
          <a:p>
            <a:pPr lvl="0">
              <a:lnSpc>
                <a:spcPct val="80000"/>
              </a:lnSpc>
            </a:pPr>
            <a:r>
              <a:rPr lang="es-CL" sz="1800" dirty="0">
                <a:solidFill>
                  <a:srgbClr val="CCFF66"/>
                </a:solidFill>
              </a:rPr>
              <a:t>ESCUELA DE CONTADURÍA PUBLICA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49715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776" y="332656"/>
            <a:ext cx="6696099" cy="1371600"/>
          </a:xfrm>
        </p:spPr>
        <p:txBody>
          <a:bodyPr/>
          <a:lstStyle/>
          <a:p>
            <a:pPr algn="ctr"/>
            <a:r>
              <a:rPr lang="es-ES" sz="2400" b="1" dirty="0"/>
              <a:t>TRANSACCION 10, COBRO A CLIENTES	</a:t>
            </a:r>
            <a:br>
              <a:rPr lang="es-ES" sz="2400" b="1" dirty="0"/>
            </a:br>
            <a:endParaRPr lang="es-ES" sz="2400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83540"/>
            <a:ext cx="6984776" cy="3719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 redondeado"/>
          <p:cNvSpPr/>
          <p:nvPr/>
        </p:nvSpPr>
        <p:spPr bwMode="auto">
          <a:xfrm>
            <a:off x="7740352" y="2427104"/>
            <a:ext cx="1224136" cy="71593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s-ES" sz="1400" b="1" dirty="0" smtClean="0"/>
              <a:t>párrafo </a:t>
            </a:r>
            <a:r>
              <a:rPr lang="es-ES" sz="1400" b="1" dirty="0"/>
              <a:t>23.1 </a:t>
            </a:r>
            <a:endParaRPr lang="es-ES" sz="1400" b="1" dirty="0" smtClean="0"/>
          </a:p>
          <a:p>
            <a:pPr algn="ctr" eaLnBrk="0" hangingPunct="0"/>
            <a:r>
              <a:rPr lang="es-ES" sz="1400" b="1" dirty="0" smtClean="0"/>
              <a:t>literal </a:t>
            </a:r>
            <a:r>
              <a:rPr lang="es-ES" sz="1400" b="1" dirty="0"/>
              <a:t>a)	</a:t>
            </a:r>
          </a:p>
        </p:txBody>
      </p:sp>
    </p:spTree>
    <p:extLst>
      <p:ext uri="{BB962C8B-B14F-4D97-AF65-F5344CB8AC3E}">
        <p14:creationId xmlns:p14="http://schemas.microsoft.com/office/powerpoint/2010/main" val="184617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2463560" y="404664"/>
            <a:ext cx="6696099" cy="1371600"/>
          </a:xfrm>
        </p:spPr>
        <p:txBody>
          <a:bodyPr/>
          <a:lstStyle/>
          <a:p>
            <a:pPr algn="ctr"/>
            <a:r>
              <a:rPr lang="es-ES" sz="2400" b="1" dirty="0"/>
              <a:t>	TRANSACCION 11, VENTA DE TERRENOS.	</a:t>
            </a:r>
            <a:br>
              <a:rPr lang="es-ES" sz="2400" b="1" dirty="0"/>
            </a:br>
            <a:endParaRPr lang="es-ES" sz="2400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95474"/>
            <a:ext cx="7128792" cy="3549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 redondeado"/>
          <p:cNvSpPr/>
          <p:nvPr/>
        </p:nvSpPr>
        <p:spPr bwMode="auto">
          <a:xfrm>
            <a:off x="7668344" y="2427104"/>
            <a:ext cx="1224136" cy="71593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s-ES" sz="1400" b="1" dirty="0" smtClean="0"/>
              <a:t>párrafo </a:t>
            </a:r>
            <a:r>
              <a:rPr lang="es-ES" sz="1400" b="1" dirty="0"/>
              <a:t>2.25 </a:t>
            </a:r>
            <a:endParaRPr lang="es-ES" sz="1400" b="1" dirty="0" smtClean="0"/>
          </a:p>
          <a:p>
            <a:pPr algn="ctr" eaLnBrk="0" hangingPunct="0"/>
            <a:r>
              <a:rPr lang="es-ES" sz="1400" b="1" dirty="0" smtClean="0"/>
              <a:t>literal </a:t>
            </a:r>
            <a:r>
              <a:rPr lang="es-ES" sz="1400" b="1" dirty="0"/>
              <a:t>b)	</a:t>
            </a:r>
          </a:p>
        </p:txBody>
      </p:sp>
    </p:spTree>
    <p:extLst>
      <p:ext uri="{BB962C8B-B14F-4D97-AF65-F5344CB8AC3E}">
        <p14:creationId xmlns:p14="http://schemas.microsoft.com/office/powerpoint/2010/main" val="184617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6776168" y="12778"/>
            <a:ext cx="2336109" cy="2016224"/>
          </a:xfrm>
        </p:spPr>
        <p:txBody>
          <a:bodyPr/>
          <a:lstStyle/>
          <a:p>
            <a:r>
              <a:rPr lang="es-ES" sz="1600" b="1" dirty="0"/>
              <a:t>TRANSACCION </a:t>
            </a:r>
            <a:r>
              <a:rPr lang="es-ES" sz="1600" b="1" dirty="0" smtClean="0"/>
              <a:t>12, PAGO DE       SALARIOS</a:t>
            </a:r>
            <a:r>
              <a:rPr lang="es-ES" sz="1600" b="1" dirty="0"/>
              <a:t>	</a:t>
            </a:r>
            <a:br>
              <a:rPr lang="es-ES" sz="1600" b="1" dirty="0"/>
            </a:br>
            <a:endParaRPr lang="es-ES" sz="1600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6362700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 redondeado"/>
          <p:cNvSpPr/>
          <p:nvPr/>
        </p:nvSpPr>
        <p:spPr bwMode="auto">
          <a:xfrm>
            <a:off x="7164288" y="2276872"/>
            <a:ext cx="1224136" cy="71593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s-ES" sz="1400" b="1" dirty="0" smtClean="0"/>
              <a:t>párrafo </a:t>
            </a:r>
            <a:r>
              <a:rPr lang="es-ES" sz="1400" b="1" dirty="0"/>
              <a:t>28.4  </a:t>
            </a:r>
            <a:endParaRPr lang="es-ES" sz="1400" b="1" dirty="0" smtClean="0"/>
          </a:p>
          <a:p>
            <a:pPr algn="ctr" eaLnBrk="0" hangingPunct="0"/>
            <a:r>
              <a:rPr lang="es-ES" sz="1400" b="1" dirty="0" smtClean="0"/>
              <a:t>literal </a:t>
            </a:r>
            <a:r>
              <a:rPr lang="es-ES" sz="1400" b="1" dirty="0"/>
              <a:t>a)	</a:t>
            </a:r>
          </a:p>
        </p:txBody>
      </p:sp>
    </p:spTree>
    <p:extLst>
      <p:ext uri="{BB962C8B-B14F-4D97-AF65-F5344CB8AC3E}">
        <p14:creationId xmlns:p14="http://schemas.microsoft.com/office/powerpoint/2010/main" val="184617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2156875" y="188640"/>
            <a:ext cx="7200155" cy="1371600"/>
          </a:xfrm>
        </p:spPr>
        <p:txBody>
          <a:bodyPr/>
          <a:lstStyle/>
          <a:p>
            <a:pPr algn="ctr"/>
            <a:r>
              <a:rPr lang="es-ES" sz="2000" b="1" dirty="0" smtClean="0"/>
              <a:t>PROCESO </a:t>
            </a:r>
            <a:r>
              <a:rPr lang="es-ES" sz="2000" b="1" dirty="0"/>
              <a:t>DE LEGALIZACIÓN </a:t>
            </a:r>
            <a:r>
              <a:rPr lang="es-ES" sz="2000" b="1" dirty="0" smtClean="0"/>
              <a:t>DE UNA</a:t>
            </a:r>
            <a:br>
              <a:rPr lang="es-ES" sz="2000" b="1" dirty="0" smtClean="0"/>
            </a:br>
            <a:r>
              <a:rPr lang="es-ES" sz="2000" b="1" dirty="0" smtClean="0"/>
              <a:t> </a:t>
            </a:r>
            <a:r>
              <a:rPr lang="es-ES" sz="2000" b="1" dirty="0"/>
              <a:t>EMPRESAS EN </a:t>
            </a:r>
            <a:r>
              <a:rPr lang="es-ES" sz="2000" b="1" dirty="0" smtClean="0"/>
              <a:t>EL SALVADOR</a:t>
            </a:r>
            <a:endParaRPr lang="es-ES" sz="2000" b="1" dirty="0"/>
          </a:p>
        </p:txBody>
      </p:sp>
      <p:grpSp>
        <p:nvGrpSpPr>
          <p:cNvPr id="8" name="7 Grupo"/>
          <p:cNvGrpSpPr/>
          <p:nvPr/>
        </p:nvGrpSpPr>
        <p:grpSpPr>
          <a:xfrm>
            <a:off x="98970" y="2475054"/>
            <a:ext cx="1792737" cy="2266852"/>
            <a:chOff x="98970" y="2475054"/>
            <a:chExt cx="1792737" cy="2266852"/>
          </a:xfrm>
        </p:grpSpPr>
        <p:pic>
          <p:nvPicPr>
            <p:cNvPr id="39" name="Picture 28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115" t="26581" b="32552"/>
            <a:stretch>
              <a:fillRect/>
            </a:stretch>
          </p:blipFill>
          <p:spPr bwMode="auto">
            <a:xfrm>
              <a:off x="98970" y="2475054"/>
              <a:ext cx="1792737" cy="2266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" name="39 Rectángulo"/>
            <p:cNvSpPr/>
            <p:nvPr/>
          </p:nvSpPr>
          <p:spPr>
            <a:xfrm>
              <a:off x="670292" y="2696949"/>
              <a:ext cx="92095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PLAN </a:t>
              </a:r>
              <a:r>
                <a:rPr kumimoji="0" lang="es-E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rPr>
                <a:t>DE</a:t>
              </a:r>
              <a:r>
                <a:rPr kumimoji="0" lang="es-E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 NEGOCIO</a:t>
              </a:r>
            </a:p>
          </p:txBody>
        </p:sp>
      </p:grpSp>
      <p:grpSp>
        <p:nvGrpSpPr>
          <p:cNvPr id="9" name="8 Grupo"/>
          <p:cNvGrpSpPr/>
          <p:nvPr/>
        </p:nvGrpSpPr>
        <p:grpSpPr>
          <a:xfrm>
            <a:off x="98970" y="1841455"/>
            <a:ext cx="9045030" cy="4858210"/>
            <a:chOff x="98970" y="1841455"/>
            <a:chExt cx="9045030" cy="4858210"/>
          </a:xfrm>
        </p:grpSpPr>
        <p:grpSp>
          <p:nvGrpSpPr>
            <p:cNvPr id="10" name="Group 282"/>
            <p:cNvGrpSpPr>
              <a:grpSpLocks/>
            </p:cNvGrpSpPr>
            <p:nvPr/>
          </p:nvGrpSpPr>
          <p:grpSpPr bwMode="auto">
            <a:xfrm>
              <a:off x="1130768" y="1841455"/>
              <a:ext cx="8013232" cy="4828067"/>
              <a:chOff x="3119" y="3347"/>
              <a:chExt cx="11705" cy="6378"/>
            </a:xfrm>
          </p:grpSpPr>
          <p:pic>
            <p:nvPicPr>
              <p:cNvPr id="15" name="Picture 286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115" t="26581" b="32552"/>
              <a:stretch>
                <a:fillRect/>
              </a:stretch>
            </p:blipFill>
            <p:spPr bwMode="auto">
              <a:xfrm>
                <a:off x="4122" y="4139"/>
                <a:ext cx="2591" cy="30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" name="Text Box 287">
                <a:hlinkClick r:id="rId4" action="ppaction://hlinksldjump" highlightClick="1">
                  <a:snd r:embed="rId5" name="click.wav"/>
                </a:hlinkClick>
              </p:cNvPr>
              <p:cNvSpPr txBox="1">
                <a:spLocks noChangeArrowheads="1"/>
              </p:cNvSpPr>
              <p:nvPr/>
            </p:nvSpPr>
            <p:spPr bwMode="auto">
              <a:xfrm>
                <a:off x="4592" y="4344"/>
                <a:ext cx="1871" cy="7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</a:rPr>
                  <a:t>CONSTITUIR LA SOCIEDAD</a:t>
                </a:r>
                <a:endParaRPr kumimoji="0" lang="es-E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7" name="Text Box 288"/>
              <p:cNvSpPr txBox="1">
                <a:spLocks noChangeArrowheads="1"/>
              </p:cNvSpPr>
              <p:nvPr/>
            </p:nvSpPr>
            <p:spPr bwMode="auto">
              <a:xfrm>
                <a:off x="4044" y="5195"/>
                <a:ext cx="2376" cy="19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9pPr>
              </a:lstStyle>
              <a:p>
                <a:pPr marL="171450" marR="0" lvl="0" indent="-1714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s-E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Escritura pública elaborada por un notario.</a:t>
                </a:r>
              </a:p>
              <a:p>
                <a:pPr marL="171450" marR="0" lvl="0" indent="-1714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s-E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Presentar cheque certificado por un porcentaje del Capital Social.</a:t>
                </a:r>
              </a:p>
            </p:txBody>
          </p:sp>
          <p:pic>
            <p:nvPicPr>
              <p:cNvPr id="18" name="Picture 289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960" t="28528" b="33617"/>
              <a:stretch>
                <a:fillRect/>
              </a:stretch>
            </p:blipFill>
            <p:spPr bwMode="auto">
              <a:xfrm>
                <a:off x="6608" y="4036"/>
                <a:ext cx="2580" cy="3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" name="Text Box 290"/>
              <p:cNvSpPr txBox="1">
                <a:spLocks noChangeArrowheads="1"/>
              </p:cNvSpPr>
              <p:nvPr/>
            </p:nvSpPr>
            <p:spPr bwMode="auto">
              <a:xfrm>
                <a:off x="7175" y="4294"/>
                <a:ext cx="1665" cy="7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</a:rPr>
                  <a:t>BALANCE INICIAL</a:t>
                </a:r>
                <a:endParaRPr kumimoji="0" lang="es-E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0" name="Text Box 291"/>
              <p:cNvSpPr txBox="1">
                <a:spLocks noChangeArrowheads="1"/>
              </p:cNvSpPr>
              <p:nvPr/>
            </p:nvSpPr>
            <p:spPr bwMode="auto">
              <a:xfrm>
                <a:off x="6635" y="5170"/>
                <a:ext cx="2205" cy="18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9pPr>
              </a:lstStyle>
              <a:p>
                <a:pPr marL="171450" marR="0" lvl="0" indent="-1714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s-E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Elaborado por un Contador Público Certificado</a:t>
                </a:r>
              </a:p>
              <a:p>
                <a:pPr marL="171450" marR="0" lvl="0" indent="-1714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s-E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Inscrito en el Registro de  Comercio.</a:t>
                </a:r>
              </a:p>
            </p:txBody>
          </p:sp>
          <p:sp>
            <p:nvSpPr>
              <p:cNvPr id="21" name="Text Box 292"/>
              <p:cNvSpPr txBox="1">
                <a:spLocks noChangeArrowheads="1"/>
              </p:cNvSpPr>
              <p:nvPr/>
            </p:nvSpPr>
            <p:spPr bwMode="auto">
              <a:xfrm>
                <a:off x="9865" y="4409"/>
                <a:ext cx="1995" cy="8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 Unicode MS" pitchFamily="34" charset="-128"/>
                  </a:rPr>
                  <a:t>Formalización de empresa</a:t>
                </a: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 pitchFamily="34" charset="-128"/>
                </a:endParaRPr>
              </a:p>
            </p:txBody>
          </p:sp>
          <p:pic>
            <p:nvPicPr>
              <p:cNvPr id="22" name="Picture 294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826" t="29527" r="50922" b="33617"/>
              <a:stretch>
                <a:fillRect/>
              </a:stretch>
            </p:blipFill>
            <p:spPr bwMode="auto">
              <a:xfrm>
                <a:off x="12224" y="4158"/>
                <a:ext cx="2600" cy="32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" name="Text Box 295"/>
              <p:cNvSpPr txBox="1">
                <a:spLocks noChangeArrowheads="1"/>
              </p:cNvSpPr>
              <p:nvPr/>
            </p:nvSpPr>
            <p:spPr bwMode="auto">
              <a:xfrm>
                <a:off x="12887" y="4224"/>
                <a:ext cx="1665" cy="7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 Unicode MS" pitchFamily="34" charset="-128"/>
                  </a:rPr>
                  <a:t>COMENZAR A</a:t>
                </a:r>
                <a:br>
                  <a:rPr kumimoji="0" lang="es-E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 Unicode MS" pitchFamily="34" charset="-128"/>
                  </a:rPr>
                </a:br>
                <a:r>
                  <a:rPr kumimoji="0" lang="es-E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 Unicode MS" pitchFamily="34" charset="-128"/>
                  </a:rPr>
                  <a:t>OPERAR</a:t>
                </a:r>
                <a:endParaRPr kumimoji="0" lang="es-E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 pitchFamily="34" charset="-128"/>
                </a:endParaRPr>
              </a:p>
            </p:txBody>
          </p:sp>
          <p:sp>
            <p:nvSpPr>
              <p:cNvPr id="24" name="Text Box 296"/>
              <p:cNvSpPr txBox="1">
                <a:spLocks noChangeArrowheads="1"/>
              </p:cNvSpPr>
              <p:nvPr/>
            </p:nvSpPr>
            <p:spPr bwMode="auto">
              <a:xfrm>
                <a:off x="12497" y="5239"/>
                <a:ext cx="2055" cy="20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-Legalizar contabilidad y libros contables.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-Elaborar facturas y créditos fiscales. (Contador)</a:t>
                </a:r>
              </a:p>
            </p:txBody>
          </p:sp>
          <p:sp>
            <p:nvSpPr>
              <p:cNvPr id="25" name="Text Box 298"/>
              <p:cNvSpPr txBox="1">
                <a:spLocks noChangeArrowheads="1"/>
              </p:cNvSpPr>
              <p:nvPr/>
            </p:nvSpPr>
            <p:spPr bwMode="auto">
              <a:xfrm>
                <a:off x="11260" y="8280"/>
                <a:ext cx="1545" cy="4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 Unicode MS" pitchFamily="34" charset="-128"/>
                  </a:rPr>
                  <a:t>Inscripción</a:t>
                </a: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 pitchFamily="34" charset="-128"/>
                </a:endParaRPr>
              </a:p>
            </p:txBody>
          </p:sp>
          <p:sp>
            <p:nvSpPr>
              <p:cNvPr id="26" name="AutoShape 301"/>
              <p:cNvSpPr>
                <a:spLocks noChangeArrowheads="1"/>
              </p:cNvSpPr>
              <p:nvPr/>
            </p:nvSpPr>
            <p:spPr bwMode="auto">
              <a:xfrm rot="19440000">
                <a:off x="11348" y="7720"/>
                <a:ext cx="107" cy="682"/>
              </a:xfrm>
              <a:prstGeom prst="downArrow">
                <a:avLst>
                  <a:gd name="adj1" fmla="val 50000"/>
                  <a:gd name="adj2" fmla="val 159346"/>
                </a:avLst>
              </a:prstGeom>
              <a:solidFill>
                <a:srgbClr val="800000"/>
              </a:solidFill>
              <a:ln w="9525">
                <a:solidFill>
                  <a:srgbClr val="8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AutoShape 302"/>
              <p:cNvSpPr>
                <a:spLocks noChangeArrowheads="1"/>
              </p:cNvSpPr>
              <p:nvPr/>
            </p:nvSpPr>
            <p:spPr bwMode="auto">
              <a:xfrm rot="2460000">
                <a:off x="9722" y="7624"/>
                <a:ext cx="99" cy="799"/>
              </a:xfrm>
              <a:prstGeom prst="downArrow">
                <a:avLst>
                  <a:gd name="adj1" fmla="val 50000"/>
                  <a:gd name="adj2" fmla="val 201768"/>
                </a:avLst>
              </a:prstGeom>
              <a:solidFill>
                <a:srgbClr val="800000"/>
              </a:solidFill>
              <a:ln w="9525">
                <a:solidFill>
                  <a:srgbClr val="8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28" name="Picture 303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086" t="6723" r="19215" b="77135"/>
              <a:stretch>
                <a:fillRect/>
              </a:stretch>
            </p:blipFill>
            <p:spPr bwMode="auto">
              <a:xfrm>
                <a:off x="5601" y="3360"/>
                <a:ext cx="2115" cy="8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9" name="Picture 304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086" t="7449" r="19057" b="77135"/>
              <a:stretch>
                <a:fillRect/>
              </a:stretch>
            </p:blipFill>
            <p:spPr bwMode="auto">
              <a:xfrm>
                <a:off x="3119" y="3419"/>
                <a:ext cx="1935" cy="7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" name="Picture 305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245" t="7449" r="19479" b="77135"/>
              <a:stretch>
                <a:fillRect/>
              </a:stretch>
            </p:blipFill>
            <p:spPr bwMode="auto">
              <a:xfrm>
                <a:off x="8410" y="3347"/>
                <a:ext cx="2070" cy="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" name="Picture 306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405" t="6996" r="19321" b="77408"/>
              <a:stretch>
                <a:fillRect/>
              </a:stretch>
            </p:blipFill>
            <p:spPr bwMode="auto">
              <a:xfrm>
                <a:off x="11159" y="3464"/>
                <a:ext cx="2055" cy="7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AutoShape 307"/>
              <p:cNvSpPr>
                <a:spLocks noChangeArrowheads="1"/>
              </p:cNvSpPr>
              <p:nvPr/>
            </p:nvSpPr>
            <p:spPr bwMode="auto">
              <a:xfrm>
                <a:off x="8410" y="8308"/>
                <a:ext cx="2031" cy="141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BBE0E3">
                      <a:shade val="51000"/>
                      <a:satMod val="130000"/>
                    </a:srgbClr>
                  </a:gs>
                  <a:gs pos="80000">
                    <a:srgbClr val="BBE0E3">
                      <a:shade val="93000"/>
                      <a:satMod val="130000"/>
                    </a:srgbClr>
                  </a:gs>
                  <a:gs pos="100000">
                    <a:srgbClr val="BBE0E3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BBE0E3">
                    <a:shade val="95000"/>
                    <a:satMod val="105000"/>
                  </a:srgbClr>
                </a:solidFill>
                <a:prstDash val="solid"/>
                <a:headEnd/>
                <a:tailE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grpSp>
            <p:nvGrpSpPr>
              <p:cNvPr id="33" name="Group 309"/>
              <p:cNvGrpSpPr>
                <a:grpSpLocks noChangeAspect="1"/>
              </p:cNvGrpSpPr>
              <p:nvPr/>
            </p:nvGrpSpPr>
            <p:grpSpPr bwMode="auto">
              <a:xfrm>
                <a:off x="9137" y="4022"/>
                <a:ext cx="3000" cy="3869"/>
                <a:chOff x="9092" y="4007"/>
                <a:chExt cx="3000" cy="3869"/>
              </a:xfrm>
            </p:grpSpPr>
            <p:sp>
              <p:nvSpPr>
                <p:cNvPr id="37" name="AutoShape 311"/>
                <p:cNvSpPr>
                  <a:spLocks noChangeArrowheads="1"/>
                </p:cNvSpPr>
                <p:nvPr/>
              </p:nvSpPr>
              <p:spPr bwMode="auto">
                <a:xfrm>
                  <a:off x="9092" y="4528"/>
                  <a:ext cx="3000" cy="33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DAEDEF"/>
                </a:solidFill>
                <a:ln w="38100" cap="flat" cmpd="sng" algn="ctr">
                  <a:solidFill>
                    <a:srgbClr val="FFFFFF"/>
                  </a:solidFill>
                  <a:prstDash val="solid"/>
                  <a:headEnd/>
                  <a:tailEnd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38" name="Formalizacion de empresa"/>
                <p:cNvSpPr txBox="1">
                  <a:spLocks noChangeArrowheads="1"/>
                </p:cNvSpPr>
                <p:nvPr/>
              </p:nvSpPr>
              <p:spPr bwMode="auto">
                <a:xfrm>
                  <a:off x="9603" y="4007"/>
                  <a:ext cx="2205" cy="1065"/>
                </a:xfrm>
                <a:prstGeom prst="rect">
                  <a:avLst/>
                </a:prstGeom>
                <a:solidFill>
                  <a:srgbClr val="9933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 Unicode MS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 Unicode MS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 Unicode MS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 Unicode MS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 Unicode MS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 Unicode MS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 Unicode MS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 Unicode MS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 Unicode MS" pitchFamily="34" charset="-128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 Unicode MS" pitchFamily="34" charset="-128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s-E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rPr>
                    <a:t>FORMALIZACIÓN</a:t>
                  </a:r>
                  <a:r>
                    <a:rPr kumimoji="0" lang="es-E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 Unicode MS" pitchFamily="34" charset="-128"/>
                    </a:rPr>
                    <a:t> 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s-E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 Unicode MS" pitchFamily="34" charset="-128"/>
                    </a:rPr>
                    <a:t>DE EMPRESA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 pitchFamily="34" charset="-128"/>
                  </a:endParaRPr>
                </a:p>
              </p:txBody>
            </p:sp>
          </p:grpSp>
          <p:sp>
            <p:nvSpPr>
              <p:cNvPr id="34" name="AutoShape 316"/>
              <p:cNvSpPr>
                <a:spLocks noChangeArrowheads="1"/>
              </p:cNvSpPr>
              <p:nvPr/>
            </p:nvSpPr>
            <p:spPr bwMode="auto">
              <a:xfrm>
                <a:off x="10971" y="8354"/>
                <a:ext cx="1834" cy="127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BBE0E3">
                      <a:shade val="51000"/>
                      <a:satMod val="130000"/>
                    </a:srgbClr>
                  </a:gs>
                  <a:gs pos="80000">
                    <a:srgbClr val="BBE0E3">
                      <a:shade val="93000"/>
                      <a:satMod val="130000"/>
                    </a:srgbClr>
                  </a:gs>
                  <a:gs pos="100000">
                    <a:srgbClr val="BBE0E3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BBE0E3">
                    <a:shade val="95000"/>
                    <a:satMod val="105000"/>
                  </a:srgbClr>
                </a:solidFill>
                <a:prstDash val="solid"/>
                <a:headEnd/>
                <a:tailE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5" name="Text Box 308"/>
              <p:cNvSpPr txBox="1">
                <a:spLocks noChangeArrowheads="1"/>
              </p:cNvSpPr>
              <p:nvPr/>
            </p:nvSpPr>
            <p:spPr bwMode="auto">
              <a:xfrm>
                <a:off x="11095" y="8509"/>
                <a:ext cx="1515" cy="420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 Unicode MS" pitchFamily="34" charset="-128"/>
                  </a:rPr>
                  <a:t>Inscripción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 pitchFamily="34" charset="-128"/>
                </a:endParaRPr>
              </a:p>
            </p:txBody>
          </p:sp>
          <p:sp>
            <p:nvSpPr>
              <p:cNvPr id="36" name="Text Box 313">
                <a:hlinkClick r:id="rId12" action="ppaction://hlinksldjump">
                  <a:snd r:embed="rId5" name="click.wav"/>
                </a:hlinkClick>
              </p:cNvPr>
              <p:cNvSpPr txBox="1">
                <a:spLocks noChangeArrowheads="1"/>
              </p:cNvSpPr>
              <p:nvPr/>
            </p:nvSpPr>
            <p:spPr bwMode="auto">
              <a:xfrm>
                <a:off x="8625" y="8476"/>
                <a:ext cx="1601" cy="435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Unicode MS" pitchFamily="34" charset="-128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 Unicode MS" pitchFamily="34" charset="-128"/>
                    <a:hlinkClick r:id="rId12" action="ppaction://hlinksldjump">
                      <a:snd r:embed="rId5" name="click.wav"/>
                    </a:hlinkClick>
                  </a:rPr>
                  <a:t>Apertura</a:t>
                </a:r>
                <a:endParaRPr kumimoji="0" lang="es-E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Unicode MS" pitchFamily="34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 pitchFamily="34" charset="-128"/>
                </a:endParaRPr>
              </a:p>
            </p:txBody>
          </p:sp>
        </p:grpSp>
        <p:sp>
          <p:nvSpPr>
            <p:cNvPr id="11" name="10 CuadroTexto"/>
            <p:cNvSpPr txBox="1"/>
            <p:nvPr/>
          </p:nvSpPr>
          <p:spPr>
            <a:xfrm>
              <a:off x="98970" y="3359146"/>
              <a:ext cx="1492274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s-E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Se requiere la gestión de fondos para Capital Social</a:t>
              </a:r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5241785" y="3286835"/>
              <a:ext cx="2050224" cy="18928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s-ES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Tramitar en CNR o en CONAMYPE:</a:t>
              </a:r>
            </a:p>
            <a:p>
              <a:pPr marL="171450" marR="0" lvl="0" indent="-171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s-ES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NIT / IVA-</a:t>
              </a:r>
            </a:p>
            <a:p>
              <a:pPr marL="171450" marR="0" lvl="0" indent="-171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s-ES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Inscripción balance</a:t>
              </a:r>
            </a:p>
            <a:p>
              <a:pPr marL="171450" marR="0" lvl="0" indent="-171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s-ES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Inscripción Sociedad</a:t>
              </a:r>
            </a:p>
            <a:p>
              <a:pPr marL="171450" marR="0" lvl="0" indent="-171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s-ES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Matrícula de Comercio</a:t>
              </a:r>
            </a:p>
            <a:p>
              <a:pPr marL="171450" marR="0" lvl="0" indent="-171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s-ES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NIP (ISSS)</a:t>
              </a:r>
            </a:p>
            <a:p>
              <a:pPr marL="171450" marR="0" lvl="0" indent="-171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s-ES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Inscripción Centro de </a:t>
              </a:r>
              <a:r>
                <a:rPr kumimoji="0" lang="es-E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Trabajo</a:t>
              </a:r>
              <a:endParaRPr kumimoji="0" lang="es-E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4808278" y="6053334"/>
              <a:ext cx="13351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Apertura de establecimiento en DIGESTYC</a:t>
              </a:r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6619541" y="6114650"/>
              <a:ext cx="11829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Alcaldía Municipal</a:t>
              </a:r>
            </a:p>
          </p:txBody>
        </p:sp>
      </p:grpSp>
      <p:sp>
        <p:nvSpPr>
          <p:cNvPr id="2" name="1 Flecha derecha"/>
          <p:cNvSpPr/>
          <p:nvPr/>
        </p:nvSpPr>
        <p:spPr bwMode="auto">
          <a:xfrm>
            <a:off x="1475656" y="5160030"/>
            <a:ext cx="1028936" cy="46919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200" dirty="0" smtClean="0">
                <a:solidFill>
                  <a:schemeClr val="accent6">
                    <a:lumMod val="50000"/>
                  </a:schemeClr>
                </a:solidFill>
                <a:hlinkClick r:id="rId13" action="ppaction://hlinksldjump">
                  <a:snd r:embed="rId5" name="click.wav"/>
                </a:hlinkClick>
              </a:rPr>
              <a:t>NATURAL</a:t>
            </a:r>
            <a:r>
              <a:rPr lang="es-ES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3" name="2 Flecha izquierda"/>
          <p:cNvSpPr/>
          <p:nvPr/>
        </p:nvSpPr>
        <p:spPr bwMode="auto">
          <a:xfrm>
            <a:off x="2577324" y="5160030"/>
            <a:ext cx="1013893" cy="471947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charset="0"/>
                <a:hlinkClick r:id="rId14" action="ppaction://hlinksldjump">
                  <a:snd r:embed="rId5" name="click.wav"/>
                </a:hlinkClick>
              </a:rPr>
              <a:t>JURIDICA</a:t>
            </a:r>
            <a:r>
              <a:rPr kumimoji="0" lang="es-ES" sz="1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4" name="3 Rectángulo redondeado"/>
          <p:cNvSpPr/>
          <p:nvPr/>
        </p:nvSpPr>
        <p:spPr bwMode="auto">
          <a:xfrm>
            <a:off x="2157245" y="4757401"/>
            <a:ext cx="1233383" cy="32241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charset="0"/>
              </a:rPr>
              <a:t>PERSONA</a:t>
            </a:r>
            <a:r>
              <a: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1921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736" y="260648"/>
            <a:ext cx="7200155" cy="1371600"/>
          </a:xfrm>
        </p:spPr>
        <p:txBody>
          <a:bodyPr/>
          <a:lstStyle/>
          <a:p>
            <a:pPr algn="ctr"/>
            <a:r>
              <a:rPr lang="es-CL" sz="2800" b="1" dirty="0" smtClean="0"/>
              <a:t>TRÁMITES EMPRESARIALES REQUERIDOS</a:t>
            </a:r>
            <a:endParaRPr lang="es-ES" sz="28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323528" y="1628800"/>
            <a:ext cx="849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s-ES" b="1" dirty="0" smtClean="0">
                <a:solidFill>
                  <a:srgbClr val="336699"/>
                </a:solidFill>
              </a:rPr>
              <a:t>Persona Natural</a:t>
            </a:r>
          </a:p>
          <a:p>
            <a:r>
              <a:rPr lang="es-ES" dirty="0" smtClean="0">
                <a:solidFill>
                  <a:srgbClr val="336699"/>
                </a:solidFill>
              </a:rPr>
              <a:t>Para formalizar una empresa como persona </a:t>
            </a:r>
            <a:r>
              <a:rPr lang="es-ES" dirty="0">
                <a:solidFill>
                  <a:srgbClr val="336699"/>
                </a:solidFill>
              </a:rPr>
              <a:t>natural se indican </a:t>
            </a:r>
            <a:r>
              <a:rPr lang="es-ES" dirty="0" smtClean="0">
                <a:solidFill>
                  <a:srgbClr val="336699"/>
                </a:solidFill>
              </a:rPr>
              <a:t>los </a:t>
            </a:r>
            <a:r>
              <a:rPr lang="es-ES" dirty="0">
                <a:solidFill>
                  <a:srgbClr val="336699"/>
                </a:solidFill>
              </a:rPr>
              <a:t>documentos requeridos.  </a:t>
            </a:r>
          </a:p>
        </p:txBody>
      </p:sp>
      <p:sp>
        <p:nvSpPr>
          <p:cNvPr id="4" name="3 Rectángulo redondeado"/>
          <p:cNvSpPr/>
          <p:nvPr/>
        </p:nvSpPr>
        <p:spPr bwMode="auto">
          <a:xfrm>
            <a:off x="1243972" y="2687703"/>
            <a:ext cx="1915555" cy="648072"/>
          </a:xfrm>
          <a:prstGeom prst="round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s-ES" sz="2000" b="1" dirty="0" smtClean="0">
                <a:solidFill>
                  <a:srgbClr val="336699"/>
                </a:solidFill>
              </a:rPr>
              <a:t>Registro NIT</a:t>
            </a:r>
            <a:endParaRPr lang="es-ES" sz="2000" b="1" dirty="0">
              <a:solidFill>
                <a:srgbClr val="336699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 bwMode="auto">
          <a:xfrm>
            <a:off x="954967" y="3501008"/>
            <a:ext cx="2493566" cy="3168352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50000"/>
                  <a:tint val="66000"/>
                  <a:satMod val="160000"/>
                </a:schemeClr>
              </a:gs>
              <a:gs pos="50000">
                <a:schemeClr val="tx2">
                  <a:lumMod val="50000"/>
                  <a:tint val="44500"/>
                  <a:satMod val="160000"/>
                </a:schemeClr>
              </a:gs>
              <a:gs pos="100000">
                <a:schemeClr val="tx2">
                  <a:lumMod val="5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400" b="1" dirty="0" smtClean="0">
                <a:solidFill>
                  <a:srgbClr val="CCECFF">
                    <a:lumMod val="10000"/>
                  </a:srgbClr>
                </a:solidFill>
              </a:rPr>
              <a:t>Registro NIT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400" b="1" dirty="0" smtClean="0">
                <a:solidFill>
                  <a:srgbClr val="CCECFF">
                    <a:lumMod val="10000"/>
                  </a:srgbClr>
                </a:solidFill>
              </a:rPr>
              <a:t>Completar formulario F210.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400" b="1" dirty="0" smtClean="0">
                <a:solidFill>
                  <a:srgbClr val="CCECFF">
                    <a:lumMod val="10000"/>
                  </a:srgbClr>
                </a:solidFill>
              </a:rPr>
              <a:t>Original y fotocopia de DUI.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400" b="1" dirty="0" smtClean="0">
                <a:solidFill>
                  <a:srgbClr val="CCECFF">
                    <a:lumMod val="10000"/>
                  </a:srgbClr>
                </a:solidFill>
              </a:rPr>
              <a:t>Recibo de pago por $0.23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400" b="1" dirty="0" smtClean="0">
                <a:solidFill>
                  <a:srgbClr val="CCECFF">
                    <a:lumMod val="10000"/>
                  </a:srgbClr>
                </a:solidFill>
              </a:rPr>
              <a:t>De no tramitarlo personalmente, se requiere autorización.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400" b="1" dirty="0" smtClean="0">
                <a:solidFill>
                  <a:srgbClr val="CCECFF">
                    <a:lumMod val="10000"/>
                  </a:srgbClr>
                </a:solidFill>
              </a:rPr>
              <a:t>Costo: $0.23</a:t>
            </a:r>
            <a:endParaRPr lang="es-ES" sz="1400" b="1" dirty="0">
              <a:solidFill>
                <a:srgbClr val="CCECFF">
                  <a:lumMod val="10000"/>
                </a:srgbClr>
              </a:solidFill>
            </a:endParaRPr>
          </a:p>
        </p:txBody>
      </p:sp>
      <p:sp>
        <p:nvSpPr>
          <p:cNvPr id="12" name="11 Rectángulo redondeado"/>
          <p:cNvSpPr/>
          <p:nvPr/>
        </p:nvSpPr>
        <p:spPr bwMode="auto">
          <a:xfrm>
            <a:off x="3707904" y="3501170"/>
            <a:ext cx="2232248" cy="3168352"/>
          </a:xfrm>
          <a:prstGeom prst="roundRect">
            <a:avLst>
              <a:gd name="adj" fmla="val 16189"/>
            </a:avLst>
          </a:prstGeom>
          <a:gradFill flip="none" rotWithShape="1">
            <a:gsLst>
              <a:gs pos="0">
                <a:srgbClr val="FFCC66">
                  <a:tint val="66000"/>
                  <a:satMod val="160000"/>
                </a:srgbClr>
              </a:gs>
              <a:gs pos="50000">
                <a:srgbClr val="FFCC66">
                  <a:tint val="44500"/>
                  <a:satMod val="160000"/>
                </a:srgbClr>
              </a:gs>
              <a:gs pos="100000">
                <a:srgbClr val="FFCC66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s-ES" dirty="0">
              <a:solidFill>
                <a:srgbClr val="336699"/>
              </a:solidFill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rgbClr val="CCECFF">
                    <a:lumMod val="10000"/>
                  </a:srgbClr>
                </a:solidFill>
              </a:rPr>
              <a:t>Inscripción IVA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rgbClr val="CCECFF">
                    <a:lumMod val="10000"/>
                  </a:srgbClr>
                </a:solidFill>
              </a:rPr>
              <a:t>Completar formulario F210.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rgbClr val="CCECFF">
                    <a:lumMod val="10000"/>
                  </a:srgbClr>
                </a:solidFill>
              </a:rPr>
              <a:t>Original y fotocopia de NIT.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rgbClr val="CCECFF">
                    <a:lumMod val="10000"/>
                  </a:srgbClr>
                </a:solidFill>
              </a:rPr>
              <a:t>Original y fotocopia de DUI.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rgbClr val="CCECFF">
                    <a:lumMod val="10000"/>
                  </a:srgbClr>
                </a:solidFill>
              </a:rPr>
              <a:t>Balance inicial.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rgbClr val="CCECFF">
                    <a:lumMod val="10000"/>
                  </a:srgbClr>
                </a:solidFill>
              </a:rPr>
              <a:t>De no tramitarlo personalmente se requiere autorización.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rgbClr val="CCECFF">
                    <a:lumMod val="10000"/>
                  </a:srgbClr>
                </a:solidFill>
              </a:rPr>
              <a:t>Costo: gratuito.</a:t>
            </a:r>
            <a:endParaRPr lang="es-ES" sz="1200" b="1" dirty="0">
              <a:solidFill>
                <a:srgbClr val="CCECFF">
                  <a:lumMod val="10000"/>
                </a:srgbClr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 bwMode="auto">
          <a:xfrm>
            <a:off x="3707904" y="2687703"/>
            <a:ext cx="2124236" cy="648072"/>
          </a:xfrm>
          <a:prstGeom prst="roundRect">
            <a:avLst/>
          </a:prstGeom>
          <a:solidFill>
            <a:srgbClr val="FFCC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s-ES" dirty="0">
                <a:solidFill>
                  <a:srgbClr val="336699"/>
                </a:solidFill>
              </a:rPr>
              <a:t>Inscripción IVA</a:t>
            </a:r>
          </a:p>
        </p:txBody>
      </p:sp>
      <p:sp>
        <p:nvSpPr>
          <p:cNvPr id="2" name="1 Rectángulo redondeado"/>
          <p:cNvSpPr/>
          <p:nvPr/>
        </p:nvSpPr>
        <p:spPr bwMode="auto">
          <a:xfrm>
            <a:off x="6588224" y="2687703"/>
            <a:ext cx="2016224" cy="64807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s-ES" sz="1400" b="1" dirty="0" smtClean="0"/>
              <a:t>INSCRIPCIÓN DEL </a:t>
            </a:r>
            <a:br>
              <a:rPr lang="es-ES" sz="1400" b="1" dirty="0" smtClean="0"/>
            </a:br>
            <a:r>
              <a:rPr lang="es-ES" sz="1400" b="1" dirty="0" smtClean="0"/>
              <a:t>BALANCE INICIAL</a:t>
            </a:r>
            <a:endParaRPr kumimoji="0" lang="es-E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5 Rectángulo redondeado"/>
          <p:cNvSpPr/>
          <p:nvPr/>
        </p:nvSpPr>
        <p:spPr bwMode="auto">
          <a:xfrm>
            <a:off x="6444208" y="3501008"/>
            <a:ext cx="2520280" cy="3168352"/>
          </a:xfrm>
          <a:prstGeom prst="roundRect">
            <a:avLst/>
          </a:prstGeom>
          <a:gradFill flip="none" rotWithShape="1">
            <a:gsLst>
              <a:gs pos="0">
                <a:srgbClr val="CC0099">
                  <a:tint val="66000"/>
                  <a:satMod val="160000"/>
                </a:srgbClr>
              </a:gs>
              <a:gs pos="50000">
                <a:srgbClr val="CC0099">
                  <a:tint val="44500"/>
                  <a:satMod val="160000"/>
                </a:srgbClr>
              </a:gs>
              <a:gs pos="100000">
                <a:srgbClr val="CC0099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>
                <a:solidFill>
                  <a:schemeClr val="bg1">
                    <a:lumMod val="10000"/>
                  </a:schemeClr>
                </a:solidFill>
              </a:rPr>
              <a:t>Inscripción del </a:t>
            </a:r>
            <a:br>
              <a:rPr lang="es-ES" sz="1200" b="1" dirty="0">
                <a:solidFill>
                  <a:schemeClr val="bg1">
                    <a:lumMod val="10000"/>
                  </a:schemeClr>
                </a:solidFill>
              </a:rPr>
            </a:br>
            <a:r>
              <a:rPr lang="es-ES" sz="1200" b="1" dirty="0">
                <a:solidFill>
                  <a:schemeClr val="bg1">
                    <a:lumMod val="10000"/>
                  </a:schemeClr>
                </a:solidFill>
              </a:rPr>
              <a:t>Balance Inicial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>
                <a:solidFill>
                  <a:schemeClr val="bg1">
                    <a:lumMod val="10000"/>
                  </a:schemeClr>
                </a:solidFill>
              </a:rPr>
              <a:t>Original de balance inicial en papel bond tamaño carta u oficio.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>
                <a:solidFill>
                  <a:schemeClr val="bg1">
                    <a:lumMod val="10000"/>
                  </a:schemeClr>
                </a:solidFill>
              </a:rPr>
              <a:t>Fotocopia reducida a un 74% centrada en papel bond tamaño oficio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>
                <a:solidFill>
                  <a:schemeClr val="bg1">
                    <a:lumMod val="10000"/>
                  </a:schemeClr>
                </a:solidFill>
              </a:rPr>
              <a:t>Recibo de pago derechos de registro ($17.14).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>
                <a:solidFill>
                  <a:schemeClr val="bg1">
                    <a:lumMod val="10000"/>
                  </a:schemeClr>
                </a:solidFill>
              </a:rPr>
              <a:t>Si el monto del activo es superior a $34,285.71 deberá estar certificado por un Contador Público.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>
                <a:solidFill>
                  <a:schemeClr val="bg1">
                    <a:lumMod val="10000"/>
                  </a:schemeClr>
                </a:solidFill>
              </a:rPr>
              <a:t>Costo: $17.14</a:t>
            </a:r>
          </a:p>
        </p:txBody>
      </p:sp>
    </p:spTree>
    <p:extLst>
      <p:ext uri="{BB962C8B-B14F-4D97-AF65-F5344CB8AC3E}">
        <p14:creationId xmlns:p14="http://schemas.microsoft.com/office/powerpoint/2010/main" val="3979615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736" y="260648"/>
            <a:ext cx="7200155" cy="1371600"/>
          </a:xfrm>
        </p:spPr>
        <p:txBody>
          <a:bodyPr/>
          <a:lstStyle/>
          <a:p>
            <a:pPr algn="ctr"/>
            <a:r>
              <a:rPr lang="es-CL" sz="2800" b="1" dirty="0" smtClean="0"/>
              <a:t>TRÁMITES EMPRESARIALES REQUERIDOS</a:t>
            </a:r>
            <a:endParaRPr lang="es-ES" sz="2800" b="1" dirty="0"/>
          </a:p>
        </p:txBody>
      </p:sp>
      <p:sp>
        <p:nvSpPr>
          <p:cNvPr id="5" name="4 Rectángulo redondeado"/>
          <p:cNvSpPr/>
          <p:nvPr/>
        </p:nvSpPr>
        <p:spPr bwMode="auto">
          <a:xfrm>
            <a:off x="954967" y="2321233"/>
            <a:ext cx="2265514" cy="648072"/>
          </a:xfrm>
          <a:prstGeom prst="round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s-ES" sz="1200" b="1" dirty="0" smtClean="0">
                <a:solidFill>
                  <a:srgbClr val="336699"/>
                </a:solidFill>
              </a:rPr>
              <a:t>MATRÍCULA DE EMPRESA Y ESTABLECIMIENTO</a:t>
            </a:r>
          </a:p>
        </p:txBody>
      </p:sp>
      <p:sp>
        <p:nvSpPr>
          <p:cNvPr id="6" name="5 Rectángulo redondeado"/>
          <p:cNvSpPr/>
          <p:nvPr/>
        </p:nvSpPr>
        <p:spPr bwMode="auto">
          <a:xfrm>
            <a:off x="697542" y="3140968"/>
            <a:ext cx="2780361" cy="3312368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indent="-171450" eaLnBrk="0" hangingPunct="0">
              <a:buFont typeface="Arial" pitchFamily="34" charset="0"/>
              <a:buChar char="•"/>
            </a:pPr>
            <a:endParaRPr lang="es-ES" sz="1400" b="1" dirty="0" smtClean="0">
              <a:solidFill>
                <a:srgbClr val="CCECFF">
                  <a:lumMod val="10000"/>
                </a:srgbClr>
              </a:solidFill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300" b="1" dirty="0" smtClean="0">
                <a:solidFill>
                  <a:srgbClr val="CCECFF">
                    <a:lumMod val="10000"/>
                  </a:srgbClr>
                </a:solidFill>
              </a:rPr>
              <a:t>Solicitud de matrícula 1ª vez completa con todos los datos del propietario de la empresa, del (o los) establecimiento (s) y demás información requerida.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300" b="1" dirty="0" smtClean="0">
                <a:solidFill>
                  <a:srgbClr val="CCECFF">
                    <a:lumMod val="10000"/>
                  </a:srgbClr>
                </a:solidFill>
              </a:rPr>
              <a:t>Balance inicial original o copia del balance inicial inscrito.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300" b="1" dirty="0" smtClean="0">
                <a:solidFill>
                  <a:srgbClr val="CCECFF">
                    <a:lumMod val="10000"/>
                  </a:srgbClr>
                </a:solidFill>
              </a:rPr>
              <a:t>Recibo original de derechos de registro.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300" b="1" dirty="0" smtClean="0">
                <a:solidFill>
                  <a:srgbClr val="CCECFF">
                    <a:lumMod val="10000"/>
                  </a:srgbClr>
                </a:solidFill>
              </a:rPr>
              <a:t>Costo: variable según capital </a:t>
            </a:r>
          </a:p>
        </p:txBody>
      </p:sp>
      <p:sp>
        <p:nvSpPr>
          <p:cNvPr id="7" name="6 Rectángulo redondeado"/>
          <p:cNvSpPr/>
          <p:nvPr/>
        </p:nvSpPr>
        <p:spPr bwMode="auto">
          <a:xfrm>
            <a:off x="3644537" y="3212976"/>
            <a:ext cx="2232248" cy="3168352"/>
          </a:xfrm>
          <a:prstGeom prst="roundRect">
            <a:avLst>
              <a:gd name="adj" fmla="val 16189"/>
            </a:avLst>
          </a:prstGeom>
          <a:gradFill flip="none" rotWithShape="1">
            <a:gsLst>
              <a:gs pos="0">
                <a:srgbClr val="FFCC66">
                  <a:tint val="66000"/>
                  <a:satMod val="160000"/>
                </a:srgbClr>
              </a:gs>
              <a:gs pos="50000">
                <a:srgbClr val="FFCC66">
                  <a:tint val="44500"/>
                  <a:satMod val="160000"/>
                </a:srgbClr>
              </a:gs>
              <a:gs pos="100000">
                <a:srgbClr val="FFCC66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s-ES" dirty="0" smtClean="0">
              <a:solidFill>
                <a:srgbClr val="336699"/>
              </a:solidFill>
            </a:endParaRP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bg1">
                    <a:lumMod val="10000"/>
                  </a:schemeClr>
                </a:solidFill>
              </a:rPr>
              <a:t>Formulario de Aviso de inscripción de patrono.</a:t>
            </a:r>
          </a:p>
          <a:p>
            <a:pPr eaLnBrk="0" hangingPunct="0"/>
            <a:endParaRPr lang="es-ES" sz="1400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bg1">
                    <a:lumMod val="10000"/>
                  </a:schemeClr>
                </a:solidFill>
              </a:rPr>
              <a:t>Original y fotocopia de DUI.</a:t>
            </a:r>
          </a:p>
          <a:p>
            <a:pPr eaLnBrk="0" hangingPunct="0"/>
            <a:endParaRPr lang="es-ES" sz="1400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bg1">
                    <a:lumMod val="10000"/>
                  </a:schemeClr>
                </a:solidFill>
              </a:rPr>
              <a:t>Costo: gratuito.</a:t>
            </a:r>
            <a:endParaRPr lang="es-ES" sz="14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 bwMode="auto">
          <a:xfrm>
            <a:off x="3635896" y="2321233"/>
            <a:ext cx="2448272" cy="648072"/>
          </a:xfrm>
          <a:prstGeom prst="roundRect">
            <a:avLst/>
          </a:prstGeom>
          <a:solidFill>
            <a:srgbClr val="FFCC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s-ES" sz="1200" b="1" dirty="0" smtClean="0">
                <a:solidFill>
                  <a:srgbClr val="336699"/>
                </a:solidFill>
              </a:rPr>
              <a:t>NÚMERO DE INSCRIPCIÓN PATRONAL (ISSS)</a:t>
            </a:r>
            <a:endParaRPr lang="es-ES" sz="1200" b="1" dirty="0">
              <a:solidFill>
                <a:srgbClr val="336699"/>
              </a:solidFill>
            </a:endParaRPr>
          </a:p>
        </p:txBody>
      </p:sp>
      <p:sp>
        <p:nvSpPr>
          <p:cNvPr id="9" name="8 Rectángulo redondeado"/>
          <p:cNvSpPr/>
          <p:nvPr/>
        </p:nvSpPr>
        <p:spPr bwMode="auto">
          <a:xfrm>
            <a:off x="6597759" y="2321233"/>
            <a:ext cx="2016224" cy="64807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INSCRIPCIÓN DEL CENTRO DE TRABAJO</a:t>
            </a:r>
          </a:p>
        </p:txBody>
      </p:sp>
      <p:sp>
        <p:nvSpPr>
          <p:cNvPr id="10" name="9 Rectángulo redondeado"/>
          <p:cNvSpPr/>
          <p:nvPr/>
        </p:nvSpPr>
        <p:spPr bwMode="auto">
          <a:xfrm>
            <a:off x="6432241" y="3284984"/>
            <a:ext cx="2520280" cy="3168352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indent="-171450" eaLnBrk="0" hangingPunct="0">
              <a:buFont typeface="Arial" pitchFamily="34" charset="0"/>
              <a:buChar char="•"/>
            </a:pPr>
            <a:endParaRPr lang="es-ES" sz="1200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chemeClr val="bg1">
                    <a:lumMod val="10000"/>
                  </a:schemeClr>
                </a:solidFill>
              </a:rPr>
              <a:t>Solicitud de inscripción de establecimiento.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chemeClr val="bg1">
                    <a:lumMod val="10000"/>
                  </a:schemeClr>
                </a:solidFill>
              </a:rPr>
              <a:t>Original y fotocopia de DUI del patrono.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chemeClr val="bg1">
                    <a:lumMod val="10000"/>
                  </a:schemeClr>
                </a:solidFill>
              </a:rPr>
              <a:t>Original y fotocopia del balance inicial, auditado externamente.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chemeClr val="bg1">
                    <a:lumMod val="10000"/>
                  </a:schemeClr>
                </a:solidFill>
              </a:rPr>
              <a:t>Original y fotocopia de NIT del patrono.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endParaRPr lang="es-ES" sz="1200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chemeClr val="bg1">
                    <a:lumMod val="10000"/>
                  </a:schemeClr>
                </a:solidFill>
              </a:rPr>
              <a:t>Costo: gratuito.</a:t>
            </a:r>
            <a:endParaRPr lang="es-ES" sz="1200" b="1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" name="1 Flecha derecha">
            <a:hlinkClick r:id="rId3" action="ppaction://hlinksldjump">
              <a:snd r:embed="rId4" name="click.wav"/>
            </a:hlinkClick>
          </p:cNvPr>
          <p:cNvSpPr/>
          <p:nvPr/>
        </p:nvSpPr>
        <p:spPr bwMode="auto">
          <a:xfrm>
            <a:off x="7605871" y="1556792"/>
            <a:ext cx="422513" cy="50405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64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736" y="260648"/>
            <a:ext cx="7200155" cy="1371600"/>
          </a:xfrm>
        </p:spPr>
        <p:txBody>
          <a:bodyPr/>
          <a:lstStyle/>
          <a:p>
            <a:pPr algn="ctr"/>
            <a:r>
              <a:rPr lang="es-CL" sz="2800" b="1" dirty="0" smtClean="0"/>
              <a:t>TRÁMITES EMPRESARIALES REQUERIDOS</a:t>
            </a:r>
            <a:endParaRPr lang="es-ES" sz="2800" b="1" dirty="0"/>
          </a:p>
        </p:txBody>
      </p:sp>
      <p:sp>
        <p:nvSpPr>
          <p:cNvPr id="2" name="1 Rectángulo"/>
          <p:cNvSpPr/>
          <p:nvPr/>
        </p:nvSpPr>
        <p:spPr>
          <a:xfrm>
            <a:off x="467544" y="1628800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s-ES" dirty="0" smtClean="0"/>
              <a:t>Persona Jurídica</a:t>
            </a:r>
          </a:p>
          <a:p>
            <a:r>
              <a:rPr lang="es-ES" dirty="0" smtClean="0"/>
              <a:t>Para formalizar una empresa como persona jurídica se necesitas los documentos requeridos. </a:t>
            </a:r>
          </a:p>
          <a:p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4" name="3 Rectángulo redondeado"/>
          <p:cNvSpPr/>
          <p:nvPr/>
        </p:nvSpPr>
        <p:spPr bwMode="auto">
          <a:xfrm>
            <a:off x="954964" y="2554234"/>
            <a:ext cx="2265514" cy="648072"/>
          </a:xfrm>
          <a:prstGeom prst="round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s-ES" sz="1400" b="1" dirty="0" smtClean="0">
                <a:solidFill>
                  <a:srgbClr val="336699"/>
                </a:solidFill>
              </a:rPr>
              <a:t>Constitución de la Sociedad</a:t>
            </a:r>
          </a:p>
        </p:txBody>
      </p:sp>
      <p:sp>
        <p:nvSpPr>
          <p:cNvPr id="5" name="4 Rectángulo redondeado"/>
          <p:cNvSpPr/>
          <p:nvPr/>
        </p:nvSpPr>
        <p:spPr bwMode="auto">
          <a:xfrm>
            <a:off x="697541" y="3373969"/>
            <a:ext cx="2522937" cy="3312368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indent="-171450" algn="ctr" eaLnBrk="0" hangingPunct="0">
              <a:buFont typeface="Arial" pitchFamily="34" charset="0"/>
              <a:buChar char="•"/>
            </a:pPr>
            <a:endParaRPr lang="es-ES" sz="1400" b="1" dirty="0" smtClean="0">
              <a:solidFill>
                <a:srgbClr val="CCECFF">
                  <a:lumMod val="10000"/>
                </a:srgbClr>
              </a:solidFill>
            </a:endParaRPr>
          </a:p>
          <a:p>
            <a:pPr algn="ctr" eaLnBrk="0" hangingPunct="0"/>
            <a:r>
              <a:rPr lang="es-ES" sz="1300" b="1" dirty="0" smtClean="0">
                <a:solidFill>
                  <a:srgbClr val="CCECFF">
                    <a:lumMod val="10000"/>
                  </a:srgbClr>
                </a:solidFill>
              </a:rPr>
              <a:t>Constitución de la Sociedad</a:t>
            </a:r>
          </a:p>
          <a:p>
            <a:pPr eaLnBrk="0" hangingPunct="0"/>
            <a:endParaRPr lang="es-ES" sz="1300" b="1" dirty="0" smtClean="0">
              <a:solidFill>
                <a:srgbClr val="CCECFF">
                  <a:lumMod val="10000"/>
                </a:srgbClr>
              </a:solidFill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300" b="1" dirty="0" smtClean="0">
                <a:solidFill>
                  <a:srgbClr val="CCECFF">
                    <a:lumMod val="10000"/>
                  </a:srgbClr>
                </a:solidFill>
              </a:rPr>
              <a:t>-Escritura de constitución de la Sociedad ante Notario Salvadoreño.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300" b="1" dirty="0" smtClean="0">
                <a:solidFill>
                  <a:srgbClr val="CCECFF">
                    <a:lumMod val="10000"/>
                  </a:srgbClr>
                </a:solidFill>
              </a:rPr>
              <a:t>-Dos accionistas como mínimo (personas naturales o jurídicas)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300" b="1" dirty="0" smtClean="0">
                <a:solidFill>
                  <a:srgbClr val="CCECFF">
                    <a:lumMod val="10000"/>
                  </a:srgbClr>
                </a:solidFill>
              </a:rPr>
              <a:t>-Capital Social mínimo de fundación $2,000.00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300" b="1" dirty="0" smtClean="0">
                <a:solidFill>
                  <a:srgbClr val="CCECFF">
                    <a:lumMod val="10000"/>
                  </a:srgbClr>
                </a:solidFill>
              </a:rPr>
              <a:t>Costo: honorarios de notario.</a:t>
            </a:r>
          </a:p>
        </p:txBody>
      </p:sp>
      <p:sp>
        <p:nvSpPr>
          <p:cNvPr id="6" name="5 Rectángulo redondeado"/>
          <p:cNvSpPr/>
          <p:nvPr/>
        </p:nvSpPr>
        <p:spPr bwMode="auto">
          <a:xfrm>
            <a:off x="3491880" y="3445977"/>
            <a:ext cx="2592287" cy="3168352"/>
          </a:xfrm>
          <a:prstGeom prst="roundRect">
            <a:avLst>
              <a:gd name="adj" fmla="val 16189"/>
            </a:avLst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s-ES" sz="1200" b="1" dirty="0" smtClean="0">
              <a:solidFill>
                <a:srgbClr val="336699"/>
              </a:solidFill>
            </a:endParaRPr>
          </a:p>
          <a:p>
            <a:pPr algn="ctr" eaLnBrk="0" hangingPunct="0"/>
            <a:r>
              <a:rPr lang="es-ES" sz="1200" b="1" dirty="0" smtClean="0">
                <a:solidFill>
                  <a:schemeClr val="bg1">
                    <a:lumMod val="10000"/>
                  </a:schemeClr>
                </a:solidFill>
              </a:rPr>
              <a:t>Inscripción de la  constitución de la Sociedad</a:t>
            </a:r>
          </a:p>
          <a:p>
            <a:pPr eaLnBrk="0" hangingPunct="0"/>
            <a:endParaRPr lang="es-ES" sz="1200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chemeClr val="bg1">
                    <a:lumMod val="10000"/>
                  </a:schemeClr>
                </a:solidFill>
              </a:rPr>
              <a:t>-Testimonio original de la escritura de constitución de la Sociedad.</a:t>
            </a: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chemeClr val="bg1">
                    <a:lumMod val="10000"/>
                  </a:schemeClr>
                </a:solidFill>
              </a:rPr>
              <a:t>-Pago de derechos de registro: $0.57 por cada $114.29 de capital.</a:t>
            </a: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chemeClr val="bg1">
                    <a:lumMod val="10000"/>
                  </a:schemeClr>
                </a:solidFill>
              </a:rPr>
              <a:t>-Fotocopia tamaño oficio, reducida al 74% de la escritura de constitución de la Sociedad.</a:t>
            </a: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chemeClr val="bg1">
                    <a:lumMod val="10000"/>
                  </a:schemeClr>
                </a:solidFill>
              </a:rPr>
              <a:t>Costo: variable se-</a:t>
            </a:r>
            <a:r>
              <a:rPr lang="es-ES" sz="1200" b="1" dirty="0" err="1" smtClean="0">
                <a:solidFill>
                  <a:schemeClr val="bg1">
                    <a:lumMod val="10000"/>
                  </a:schemeClr>
                </a:solidFill>
              </a:rPr>
              <a:t>gún</a:t>
            </a:r>
            <a:r>
              <a:rPr lang="es-ES" sz="1200" b="1" dirty="0" smtClean="0">
                <a:solidFill>
                  <a:schemeClr val="bg1">
                    <a:lumMod val="10000"/>
                  </a:schemeClr>
                </a:solidFill>
              </a:rPr>
              <a:t> capital</a:t>
            </a:r>
            <a:endParaRPr lang="es-ES" sz="1200" b="1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 bwMode="auto">
          <a:xfrm>
            <a:off x="3635894" y="2554234"/>
            <a:ext cx="2520281" cy="648072"/>
          </a:xfrm>
          <a:prstGeom prst="roundRect">
            <a:avLst/>
          </a:prstGeom>
          <a:solidFill>
            <a:srgbClr val="FFCC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s-ES" sz="1400" b="1" dirty="0">
                <a:solidFill>
                  <a:srgbClr val="336699"/>
                </a:solidFill>
              </a:rPr>
              <a:t>Inscripción IVA</a:t>
            </a:r>
          </a:p>
          <a:p>
            <a:pPr algn="ctr" eaLnBrk="0" hangingPunct="0"/>
            <a:endParaRPr lang="es-ES" sz="1400" b="1" dirty="0">
              <a:solidFill>
                <a:srgbClr val="336699"/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 bwMode="auto">
          <a:xfrm>
            <a:off x="6597758" y="2535660"/>
            <a:ext cx="2016224" cy="64807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INSCRIPCIÓN DEL BALANCE INICIAL</a:t>
            </a:r>
          </a:p>
        </p:txBody>
      </p:sp>
      <p:sp>
        <p:nvSpPr>
          <p:cNvPr id="9" name="8 Rectángulo redondeado"/>
          <p:cNvSpPr/>
          <p:nvPr/>
        </p:nvSpPr>
        <p:spPr bwMode="auto">
          <a:xfrm>
            <a:off x="6432240" y="3517985"/>
            <a:ext cx="2520280" cy="3168352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indent="-171450" eaLnBrk="0" hangingPunct="0">
              <a:buFont typeface="Arial" pitchFamily="34" charset="0"/>
              <a:buChar char="•"/>
            </a:pPr>
            <a:endParaRPr lang="es-ES" sz="1200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algn="ctr" eaLnBrk="0" hangingPunct="0"/>
            <a:r>
              <a:rPr lang="es-ES" sz="1200" b="1" dirty="0" smtClean="0">
                <a:solidFill>
                  <a:schemeClr val="bg1">
                    <a:lumMod val="10000"/>
                  </a:schemeClr>
                </a:solidFill>
              </a:rPr>
              <a:t>Inscripción del Balance Inicial</a:t>
            </a:r>
          </a:p>
          <a:p>
            <a:pPr eaLnBrk="0" hangingPunct="0"/>
            <a:endParaRPr lang="es-ES" sz="1200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chemeClr val="bg1">
                    <a:lumMod val="10000"/>
                  </a:schemeClr>
                </a:solidFill>
              </a:rPr>
              <a:t>-Balance original en papel bond tamaño carta u oficio base 20.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chemeClr val="bg1">
                    <a:lumMod val="10000"/>
                  </a:schemeClr>
                </a:solidFill>
              </a:rPr>
              <a:t>-Fotocopia reducida a un 74% centrada en papel bond tamaño oficio base 20.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chemeClr val="bg1">
                    <a:lumMod val="10000"/>
                  </a:schemeClr>
                </a:solidFill>
              </a:rPr>
              <a:t>-Recibo de pago derechos de registro ($17.14) en original.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chemeClr val="bg1">
                    <a:lumMod val="10000"/>
                  </a:schemeClr>
                </a:solidFill>
              </a:rPr>
              <a:t>Costo: $17.14</a:t>
            </a:r>
          </a:p>
        </p:txBody>
      </p:sp>
    </p:spTree>
    <p:extLst>
      <p:ext uri="{BB962C8B-B14F-4D97-AF65-F5344CB8AC3E}">
        <p14:creationId xmlns:p14="http://schemas.microsoft.com/office/powerpoint/2010/main" val="234064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736" y="260648"/>
            <a:ext cx="7200155" cy="1371600"/>
          </a:xfrm>
        </p:spPr>
        <p:txBody>
          <a:bodyPr/>
          <a:lstStyle/>
          <a:p>
            <a:pPr algn="ctr"/>
            <a:r>
              <a:rPr lang="es-CL" sz="2800" b="1" dirty="0" smtClean="0"/>
              <a:t>TRÁMITES EMPRESARIALES REQUERIDOS</a:t>
            </a:r>
            <a:endParaRPr lang="es-ES" sz="2800" b="1" dirty="0"/>
          </a:p>
        </p:txBody>
      </p:sp>
      <p:sp>
        <p:nvSpPr>
          <p:cNvPr id="3" name="2 Rectángulo redondeado"/>
          <p:cNvSpPr/>
          <p:nvPr/>
        </p:nvSpPr>
        <p:spPr bwMode="auto">
          <a:xfrm>
            <a:off x="889945" y="2127161"/>
            <a:ext cx="2265514" cy="648072"/>
          </a:xfrm>
          <a:prstGeom prst="round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s-ES" sz="1400" b="1" dirty="0" smtClean="0">
                <a:solidFill>
                  <a:srgbClr val="336699"/>
                </a:solidFill>
              </a:rPr>
              <a:t>Registro NIT</a:t>
            </a:r>
          </a:p>
        </p:txBody>
      </p:sp>
      <p:sp>
        <p:nvSpPr>
          <p:cNvPr id="4" name="3 Rectángulo redondeado"/>
          <p:cNvSpPr/>
          <p:nvPr/>
        </p:nvSpPr>
        <p:spPr bwMode="auto">
          <a:xfrm>
            <a:off x="679285" y="3173563"/>
            <a:ext cx="2650323" cy="3312368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indent="-171450" algn="ctr" eaLnBrk="0" hangingPunct="0">
              <a:buFont typeface="Arial" pitchFamily="34" charset="0"/>
              <a:buChar char="•"/>
            </a:pPr>
            <a:endParaRPr lang="es-ES" sz="1400" b="1" dirty="0" smtClean="0">
              <a:solidFill>
                <a:srgbClr val="CCECFF">
                  <a:lumMod val="10000"/>
                </a:srgbClr>
              </a:solidFill>
            </a:endParaRPr>
          </a:p>
          <a:p>
            <a:pPr algn="ctr" eaLnBrk="0" hangingPunct="0"/>
            <a:r>
              <a:rPr lang="es-ES" sz="1300" b="1" dirty="0" smtClean="0">
                <a:solidFill>
                  <a:srgbClr val="CCECFF">
                    <a:lumMod val="10000"/>
                  </a:srgbClr>
                </a:solidFill>
              </a:rPr>
              <a:t>Completar formulario F210.</a:t>
            </a:r>
          </a:p>
          <a:p>
            <a:pPr algn="ctr" eaLnBrk="0" hangingPunct="0"/>
            <a:r>
              <a:rPr lang="es-ES" sz="1300" b="1" dirty="0" smtClean="0">
                <a:solidFill>
                  <a:srgbClr val="CCECFF">
                    <a:lumMod val="10000"/>
                  </a:srgbClr>
                </a:solidFill>
              </a:rPr>
              <a:t>Original y fotocopia de la escritura de constitución de la Sociedad inscrita.</a:t>
            </a:r>
          </a:p>
          <a:p>
            <a:pPr algn="ctr" eaLnBrk="0" hangingPunct="0"/>
            <a:r>
              <a:rPr lang="es-ES" sz="1300" b="1" dirty="0" smtClean="0">
                <a:solidFill>
                  <a:srgbClr val="CCECFF">
                    <a:lumMod val="10000"/>
                  </a:srgbClr>
                </a:solidFill>
              </a:rPr>
              <a:t>Original y fotocopia de NIT de representante legal y accionistas.</a:t>
            </a:r>
          </a:p>
          <a:p>
            <a:pPr algn="ctr" eaLnBrk="0" hangingPunct="0"/>
            <a:r>
              <a:rPr lang="es-ES" sz="1300" b="1" dirty="0" smtClean="0">
                <a:solidFill>
                  <a:srgbClr val="CCECFF">
                    <a:lumMod val="10000"/>
                  </a:srgbClr>
                </a:solidFill>
              </a:rPr>
              <a:t>Original y fotocopia de DUI de representante legal.</a:t>
            </a:r>
          </a:p>
          <a:p>
            <a:pPr algn="ctr" eaLnBrk="0" hangingPunct="0"/>
            <a:r>
              <a:rPr lang="es-ES" sz="1300" b="1" dirty="0" smtClean="0">
                <a:solidFill>
                  <a:srgbClr val="CCECFF">
                    <a:lumMod val="10000"/>
                  </a:srgbClr>
                </a:solidFill>
              </a:rPr>
              <a:t>Recibo de pago por $0.23 </a:t>
            </a:r>
          </a:p>
          <a:p>
            <a:pPr algn="ctr" eaLnBrk="0" hangingPunct="0"/>
            <a:r>
              <a:rPr lang="es-ES" sz="1300" b="1" dirty="0" smtClean="0">
                <a:solidFill>
                  <a:srgbClr val="CCECFF">
                    <a:lumMod val="10000"/>
                  </a:srgbClr>
                </a:solidFill>
              </a:rPr>
              <a:t>De no tramitarlo personalmente requiere autorización.</a:t>
            </a:r>
          </a:p>
          <a:p>
            <a:pPr algn="ctr" eaLnBrk="0" hangingPunct="0"/>
            <a:r>
              <a:rPr lang="es-ES" sz="1300" b="1" dirty="0" smtClean="0">
                <a:solidFill>
                  <a:srgbClr val="CCECFF">
                    <a:lumMod val="10000"/>
                  </a:srgbClr>
                </a:solidFill>
              </a:rPr>
              <a:t>Costo: $0.23</a:t>
            </a:r>
          </a:p>
        </p:txBody>
      </p:sp>
      <p:sp>
        <p:nvSpPr>
          <p:cNvPr id="5" name="4 Rectángulo redondeado"/>
          <p:cNvSpPr/>
          <p:nvPr/>
        </p:nvSpPr>
        <p:spPr bwMode="auto">
          <a:xfrm>
            <a:off x="3491879" y="3183732"/>
            <a:ext cx="2592287" cy="3168352"/>
          </a:xfrm>
          <a:prstGeom prst="roundRect">
            <a:avLst>
              <a:gd name="adj" fmla="val 16189"/>
            </a:avLst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indent="-171450" eaLnBrk="0" hangingPunct="0">
              <a:buFont typeface="Arial" pitchFamily="34" charset="0"/>
              <a:buChar char="•"/>
            </a:pPr>
            <a:endParaRPr lang="es-ES" sz="1200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chemeClr val="bg1">
                    <a:lumMod val="10000"/>
                  </a:schemeClr>
                </a:solidFill>
              </a:rPr>
              <a:t>Completar formulario F210.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chemeClr val="bg1">
                    <a:lumMod val="10000"/>
                  </a:schemeClr>
                </a:solidFill>
              </a:rPr>
              <a:t>Original y fotocopia de escritura de constitución de la Sociedad inscrita.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chemeClr val="bg1">
                    <a:lumMod val="10000"/>
                  </a:schemeClr>
                </a:solidFill>
              </a:rPr>
              <a:t>Original y fotocopia de NIT de la Sociedad y del representante legal.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endParaRPr lang="es-ES" sz="1200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chemeClr val="bg1">
                    <a:lumMod val="10000"/>
                  </a:schemeClr>
                </a:solidFill>
              </a:rPr>
              <a:t>De no tramitarlo personalmente, se requiere autorización.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endParaRPr lang="es-ES" sz="1200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endParaRPr lang="es-ES" sz="1200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chemeClr val="bg1">
                    <a:lumMod val="10000"/>
                  </a:schemeClr>
                </a:solidFill>
              </a:rPr>
              <a:t>Costo: gratuito</a:t>
            </a:r>
          </a:p>
        </p:txBody>
      </p:sp>
      <p:sp>
        <p:nvSpPr>
          <p:cNvPr id="6" name="5 Rectángulo redondeado"/>
          <p:cNvSpPr/>
          <p:nvPr/>
        </p:nvSpPr>
        <p:spPr bwMode="auto">
          <a:xfrm>
            <a:off x="3566807" y="2167815"/>
            <a:ext cx="2520281" cy="648072"/>
          </a:xfrm>
          <a:prstGeom prst="roundRect">
            <a:avLst/>
          </a:prstGeom>
          <a:solidFill>
            <a:srgbClr val="FFCC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s-ES" sz="1400" b="1" dirty="0" smtClean="0">
                <a:solidFill>
                  <a:srgbClr val="336699"/>
                </a:solidFill>
              </a:rPr>
              <a:t>INSCRIPCIÓN IVA</a:t>
            </a:r>
            <a:endParaRPr lang="es-ES" sz="1400" b="1" dirty="0">
              <a:solidFill>
                <a:srgbClr val="336699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 bwMode="auto">
          <a:xfrm>
            <a:off x="6593459" y="2211624"/>
            <a:ext cx="2016224" cy="64807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Número de Inscripción Patronal (ISSS)</a:t>
            </a:r>
          </a:p>
        </p:txBody>
      </p:sp>
      <p:sp>
        <p:nvSpPr>
          <p:cNvPr id="8" name="7 Rectángulo redondeado"/>
          <p:cNvSpPr/>
          <p:nvPr/>
        </p:nvSpPr>
        <p:spPr bwMode="auto">
          <a:xfrm>
            <a:off x="6432240" y="3245571"/>
            <a:ext cx="2520280" cy="3168352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indent="-171450" eaLnBrk="0" hangingPunct="0">
              <a:buFont typeface="Arial" pitchFamily="34" charset="0"/>
              <a:buChar char="•"/>
            </a:pPr>
            <a:endParaRPr lang="es-ES" sz="1200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endParaRPr lang="es-ES" sz="1200" b="1" dirty="0">
              <a:solidFill>
                <a:schemeClr val="bg1">
                  <a:lumMod val="10000"/>
                </a:schemeClr>
              </a:solidFill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chemeClr val="bg1">
                    <a:lumMod val="10000"/>
                  </a:schemeClr>
                </a:solidFill>
              </a:rPr>
              <a:t>Formulario de aviso de inscripción de patrono.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chemeClr val="bg1">
                    <a:lumMod val="10000"/>
                  </a:schemeClr>
                </a:solidFill>
              </a:rPr>
              <a:t>Original y fotocopia de DUI del representante legal.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endParaRPr lang="es-ES" sz="1200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endParaRPr lang="es-ES" sz="1200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endParaRPr lang="es-ES" sz="1200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eaLnBrk="0" hangingPunct="0"/>
            <a:endParaRPr lang="es-ES" sz="1200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endParaRPr lang="es-ES" sz="1200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es-ES" sz="1200" b="1" dirty="0" smtClean="0">
                <a:solidFill>
                  <a:schemeClr val="bg1">
                    <a:lumMod val="10000"/>
                  </a:schemeClr>
                </a:solidFill>
              </a:rPr>
              <a:t>Costo: gratuito</a:t>
            </a:r>
          </a:p>
        </p:txBody>
      </p:sp>
    </p:spTree>
    <p:extLst>
      <p:ext uri="{BB962C8B-B14F-4D97-AF65-F5344CB8AC3E}">
        <p14:creationId xmlns:p14="http://schemas.microsoft.com/office/powerpoint/2010/main" val="234064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736" y="260648"/>
            <a:ext cx="7200155" cy="1371600"/>
          </a:xfrm>
        </p:spPr>
        <p:txBody>
          <a:bodyPr/>
          <a:lstStyle/>
          <a:p>
            <a:pPr algn="ctr"/>
            <a:r>
              <a:rPr lang="es-CL" sz="2800" b="1" dirty="0" smtClean="0"/>
              <a:t>TRÁMITES EMPRESARIALES REQUERIDOS</a:t>
            </a:r>
            <a:endParaRPr lang="es-ES" sz="2800" b="1" dirty="0"/>
          </a:p>
        </p:txBody>
      </p:sp>
      <p:sp>
        <p:nvSpPr>
          <p:cNvPr id="3" name="2 Rectángulo redondeado"/>
          <p:cNvSpPr/>
          <p:nvPr/>
        </p:nvSpPr>
        <p:spPr bwMode="auto">
          <a:xfrm>
            <a:off x="2915816" y="3107537"/>
            <a:ext cx="3460667" cy="3312368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indent="-171450" algn="ctr" eaLnBrk="0" hangingPunct="0">
              <a:buFont typeface="Arial" pitchFamily="34" charset="0"/>
              <a:buChar char="•"/>
            </a:pPr>
            <a:r>
              <a:rPr lang="es-ES" sz="1400" b="1" dirty="0" smtClean="0">
                <a:solidFill>
                  <a:srgbClr val="CCECFF">
                    <a:lumMod val="10000"/>
                  </a:srgbClr>
                </a:solidFill>
              </a:rPr>
              <a:t>Solicitud de inscripción de establecimiento.</a:t>
            </a:r>
          </a:p>
          <a:p>
            <a:pPr marL="171450" indent="-171450" algn="ctr" eaLnBrk="0" hangingPunct="0">
              <a:buFont typeface="Arial" pitchFamily="34" charset="0"/>
              <a:buChar char="•"/>
            </a:pPr>
            <a:r>
              <a:rPr lang="es-ES" sz="1400" b="1" dirty="0" smtClean="0">
                <a:solidFill>
                  <a:srgbClr val="CCECFF">
                    <a:lumMod val="10000"/>
                  </a:srgbClr>
                </a:solidFill>
              </a:rPr>
              <a:t>Original y fotocopia de escritura de constitución de la Sociedad inscrita.</a:t>
            </a:r>
          </a:p>
          <a:p>
            <a:pPr marL="171450" indent="-171450" algn="ctr" eaLnBrk="0" hangingPunct="0">
              <a:buFont typeface="Arial" pitchFamily="34" charset="0"/>
              <a:buChar char="•"/>
            </a:pPr>
            <a:r>
              <a:rPr lang="es-ES" sz="1400" b="1" dirty="0" smtClean="0">
                <a:solidFill>
                  <a:srgbClr val="CCECFF">
                    <a:lumMod val="10000"/>
                  </a:srgbClr>
                </a:solidFill>
              </a:rPr>
              <a:t>Original y fotocopia del balance inicial, auditado.</a:t>
            </a:r>
          </a:p>
          <a:p>
            <a:pPr marL="171450" indent="-171450" algn="ctr" eaLnBrk="0" hangingPunct="0">
              <a:buFont typeface="Arial" pitchFamily="34" charset="0"/>
              <a:buChar char="•"/>
            </a:pPr>
            <a:r>
              <a:rPr lang="es-ES" sz="1400" b="1" dirty="0" smtClean="0">
                <a:solidFill>
                  <a:srgbClr val="CCECFF">
                    <a:lumMod val="10000"/>
                  </a:srgbClr>
                </a:solidFill>
              </a:rPr>
              <a:t>Original y fotocopia de NIT de la empresa.</a:t>
            </a:r>
          </a:p>
          <a:p>
            <a:pPr marL="171450" indent="-171450" algn="ctr" eaLnBrk="0" hangingPunct="0">
              <a:buFont typeface="Arial" pitchFamily="34" charset="0"/>
              <a:buChar char="•"/>
            </a:pPr>
            <a:r>
              <a:rPr lang="es-ES" sz="1400" b="1" dirty="0" smtClean="0">
                <a:solidFill>
                  <a:srgbClr val="CCECFF">
                    <a:lumMod val="10000"/>
                  </a:srgbClr>
                </a:solidFill>
              </a:rPr>
              <a:t>Original y fotocopia de NIT del representante legal.</a:t>
            </a:r>
          </a:p>
          <a:p>
            <a:pPr marL="171450" indent="-171450" algn="ctr" eaLnBrk="0" hangingPunct="0">
              <a:buFont typeface="Arial" pitchFamily="34" charset="0"/>
              <a:buChar char="•"/>
            </a:pPr>
            <a:r>
              <a:rPr lang="es-ES" sz="1400" b="1" dirty="0" smtClean="0">
                <a:solidFill>
                  <a:srgbClr val="CCECFF">
                    <a:lumMod val="10000"/>
                  </a:srgbClr>
                </a:solidFill>
              </a:rPr>
              <a:t>Costo: gratuito</a:t>
            </a:r>
          </a:p>
        </p:txBody>
      </p:sp>
      <p:sp>
        <p:nvSpPr>
          <p:cNvPr id="4" name="3 Rectángulo redondeado"/>
          <p:cNvSpPr/>
          <p:nvPr/>
        </p:nvSpPr>
        <p:spPr bwMode="auto">
          <a:xfrm>
            <a:off x="3347864" y="2276872"/>
            <a:ext cx="2265514" cy="648072"/>
          </a:xfrm>
          <a:prstGeom prst="round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s-ES" sz="1400" b="1" dirty="0" smtClean="0">
                <a:solidFill>
                  <a:srgbClr val="336699"/>
                </a:solidFill>
              </a:rPr>
              <a:t>Inscripción del Centro de Trabajo</a:t>
            </a:r>
          </a:p>
        </p:txBody>
      </p:sp>
      <p:sp>
        <p:nvSpPr>
          <p:cNvPr id="2" name="1 Flecha derecha">
            <a:hlinkClick r:id="rId3" action="ppaction://hlinksldjump">
              <a:snd r:embed="rId4" name="click.wav"/>
            </a:hlinkClick>
          </p:cNvPr>
          <p:cNvSpPr/>
          <p:nvPr/>
        </p:nvSpPr>
        <p:spPr bwMode="auto">
          <a:xfrm>
            <a:off x="7596336" y="1916832"/>
            <a:ext cx="864096" cy="57606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64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736" y="260648"/>
            <a:ext cx="7200155" cy="1371600"/>
          </a:xfrm>
        </p:spPr>
        <p:txBody>
          <a:bodyPr/>
          <a:lstStyle/>
          <a:p>
            <a:pPr algn="ctr"/>
            <a:r>
              <a:rPr lang="es-CL" sz="2800" b="1" dirty="0" smtClean="0"/>
              <a:t>TRÁMITES EMPRESARIALES REQUERIDOS</a:t>
            </a:r>
            <a:endParaRPr lang="es-ES" sz="28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323528" y="1628800"/>
            <a:ext cx="849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Después de formalizada la empresa, es necesario inscribirla en la Alcaldía Municipal del municipio correspondiente y en la Dirección General de Estadísticas y Censos (DIGESTYC), </a:t>
            </a:r>
            <a:endParaRPr lang="es-ES" dirty="0"/>
          </a:p>
        </p:txBody>
      </p:sp>
      <p:sp>
        <p:nvSpPr>
          <p:cNvPr id="4" name="3 Rectángulo redondeado"/>
          <p:cNvSpPr/>
          <p:nvPr/>
        </p:nvSpPr>
        <p:spPr bwMode="auto">
          <a:xfrm>
            <a:off x="1072269" y="2708920"/>
            <a:ext cx="2376264" cy="648072"/>
          </a:xfrm>
          <a:prstGeom prst="round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ALCALDÍA MUNICIPAL </a:t>
            </a:r>
            <a:b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DE SAN SALVADOR</a:t>
            </a:r>
          </a:p>
        </p:txBody>
      </p:sp>
      <p:sp>
        <p:nvSpPr>
          <p:cNvPr id="5" name="4 Rectángulo redondeado"/>
          <p:cNvSpPr/>
          <p:nvPr/>
        </p:nvSpPr>
        <p:spPr bwMode="auto">
          <a:xfrm>
            <a:off x="954967" y="3501008"/>
            <a:ext cx="3039022" cy="3168352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50000"/>
                  <a:tint val="66000"/>
                  <a:satMod val="160000"/>
                </a:schemeClr>
              </a:gs>
              <a:gs pos="50000">
                <a:schemeClr val="tx2">
                  <a:lumMod val="50000"/>
                  <a:tint val="44500"/>
                  <a:satMod val="160000"/>
                </a:schemeClr>
              </a:gs>
              <a:gs pos="100000">
                <a:schemeClr val="tx2">
                  <a:lumMod val="5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indent="-171450" eaLnBrk="0" hangingPunct="0">
              <a:buFont typeface="Arial" pitchFamily="34" charset="0"/>
              <a:buChar char="•"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latin typeface="Arial" charset="0"/>
              </a:rPr>
              <a:t>Persona Natural: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latin typeface="Arial" charset="0"/>
              </a:rPr>
              <a:t>DUI original y fotocopia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latin typeface="Arial" charset="0"/>
              </a:rPr>
              <a:t>NIT original y fotocopia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latin typeface="Arial" charset="0"/>
              </a:rPr>
              <a:t>Balance inicial inscrito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latin typeface="Arial" charset="0"/>
              </a:rPr>
              <a:t>Costo: $3.00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endParaRPr kumimoji="0" lang="es-ES" sz="1200" b="1" i="0" u="none" strike="noStrike" cap="none" normalizeH="0" baseline="0" dirty="0" smtClean="0">
              <a:ln>
                <a:noFill/>
              </a:ln>
              <a:solidFill>
                <a:schemeClr val="bg1">
                  <a:lumMod val="10000"/>
                </a:schemeClr>
              </a:solidFill>
              <a:effectLst/>
              <a:latin typeface="Arial" charset="0"/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latin typeface="Arial" charset="0"/>
              </a:rPr>
              <a:t>Persona Jurídica: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latin typeface="Arial" charset="0"/>
              </a:rPr>
              <a:t>Original y fotocopia de DUI y NIT del representante legal.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latin typeface="Arial" charset="0"/>
              </a:rPr>
              <a:t>Original y fotocopia de NIT de la sociedad.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latin typeface="Arial" charset="0"/>
              </a:rPr>
              <a:t>Copia de escritura de constitución de la sociedad inscrita.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latin typeface="Arial" charset="0"/>
              </a:rPr>
              <a:t>Balance inicial inscrito.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latin typeface="Arial" charset="0"/>
              </a:rPr>
              <a:t>  Costo: $3.00</a:t>
            </a:r>
          </a:p>
        </p:txBody>
      </p:sp>
      <p:sp>
        <p:nvSpPr>
          <p:cNvPr id="12" name="11 Rectángulo redondeado"/>
          <p:cNvSpPr/>
          <p:nvPr/>
        </p:nvSpPr>
        <p:spPr bwMode="auto">
          <a:xfrm>
            <a:off x="4572000" y="3429000"/>
            <a:ext cx="3240360" cy="3168352"/>
          </a:xfrm>
          <a:prstGeom prst="roundRect">
            <a:avLst>
              <a:gd name="adj" fmla="val 16189"/>
            </a:avLst>
          </a:prstGeom>
          <a:gradFill flip="none" rotWithShape="1">
            <a:gsLst>
              <a:gs pos="0">
                <a:srgbClr val="FFCC66">
                  <a:tint val="66000"/>
                  <a:satMod val="160000"/>
                </a:srgbClr>
              </a:gs>
              <a:gs pos="50000">
                <a:srgbClr val="FFCC66">
                  <a:tint val="44500"/>
                  <a:satMod val="160000"/>
                </a:srgbClr>
              </a:gs>
              <a:gs pos="100000">
                <a:srgbClr val="FFCC66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latin typeface="Arial" charset="0"/>
              </a:rPr>
              <a:t>Solicitud de establecimiento de apertura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latin typeface="Arial" charset="0"/>
              </a:rPr>
              <a:t>Fotocopia de balance general certificado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latin typeface="Arial" charset="0"/>
              </a:rPr>
              <a:t>Estado de Resultados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latin typeface="Arial" charset="0"/>
              </a:rPr>
              <a:t>Detalle de los gastos del estado de resultados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latin typeface="Arial" charset="0"/>
              </a:rPr>
              <a:t>Cuadro de costos de producción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latin typeface="Arial" charset="0"/>
              </a:rPr>
              <a:t>Original y fotocopia de NIT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latin typeface="Arial" charset="0"/>
              </a:rPr>
              <a:t>Original y fotocopia de registro de IVA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latin typeface="Arial" charset="0"/>
              </a:rPr>
              <a:t>Costo: variable según capital</a:t>
            </a:r>
          </a:p>
        </p:txBody>
      </p:sp>
      <p:sp>
        <p:nvSpPr>
          <p:cNvPr id="8" name="7 Rectángulo redondeado"/>
          <p:cNvSpPr/>
          <p:nvPr/>
        </p:nvSpPr>
        <p:spPr bwMode="auto">
          <a:xfrm>
            <a:off x="5076056" y="2708920"/>
            <a:ext cx="2160240" cy="648072"/>
          </a:xfrm>
          <a:prstGeom prst="roundRect">
            <a:avLst/>
          </a:prstGeom>
          <a:solidFill>
            <a:srgbClr val="FFCC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s-ES" dirty="0"/>
              <a:t>DIGESTYC</a:t>
            </a:r>
          </a:p>
        </p:txBody>
      </p:sp>
      <p:sp>
        <p:nvSpPr>
          <p:cNvPr id="2" name="1 Flecha derecha">
            <a:hlinkClick r:id="rId3" action="ppaction://hlinksldjump">
              <a:snd r:embed="rId4" name="click.wav"/>
            </a:hlinkClick>
          </p:cNvPr>
          <p:cNvSpPr/>
          <p:nvPr/>
        </p:nvSpPr>
        <p:spPr bwMode="auto">
          <a:xfrm>
            <a:off x="7812360" y="2552130"/>
            <a:ext cx="648072" cy="58883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5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072118">
  <a:themeElements>
    <a:clrScheme name="01072118 10">
      <a:dk1>
        <a:srgbClr val="336699"/>
      </a:dk1>
      <a:lt1>
        <a:srgbClr val="CCECFF"/>
      </a:lt1>
      <a:dk2>
        <a:srgbClr val="CCFF66"/>
      </a:dk2>
      <a:lt2>
        <a:srgbClr val="336699"/>
      </a:lt2>
      <a:accent1>
        <a:srgbClr val="DFF3FF"/>
      </a:accent1>
      <a:accent2>
        <a:srgbClr val="A6B84A"/>
      </a:accent2>
      <a:accent3>
        <a:srgbClr val="E2F4FF"/>
      </a:accent3>
      <a:accent4>
        <a:srgbClr val="2A5682"/>
      </a:accent4>
      <a:accent5>
        <a:srgbClr val="ECF8FF"/>
      </a:accent5>
      <a:accent6>
        <a:srgbClr val="96A642"/>
      </a:accent6>
      <a:hlink>
        <a:srgbClr val="73B5CF"/>
      </a:hlink>
      <a:folHlink>
        <a:srgbClr val="008080"/>
      </a:folHlink>
    </a:clrScheme>
    <a:fontScheme name="01072118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0107211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DE9B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BF2D7"/>
        </a:accent5>
        <a:accent6>
          <a:srgbClr val="2D2D8A"/>
        </a:accent6>
        <a:hlink>
          <a:srgbClr val="339966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8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5DEBA"/>
        </a:accent1>
        <a:accent2>
          <a:srgbClr val="F1FFCD"/>
        </a:accent2>
        <a:accent3>
          <a:srgbClr val="FFFFFF"/>
        </a:accent3>
        <a:accent4>
          <a:srgbClr val="000000"/>
        </a:accent4>
        <a:accent5>
          <a:srgbClr val="E7ECD9"/>
        </a:accent5>
        <a:accent6>
          <a:srgbClr val="DAE7BA"/>
        </a:accent6>
        <a:hlink>
          <a:srgbClr val="7B7D37"/>
        </a:hlink>
        <a:folHlink>
          <a:srgbClr val="3A62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8 3">
        <a:dk1>
          <a:srgbClr val="777777"/>
        </a:dk1>
        <a:lt1>
          <a:srgbClr val="333333"/>
        </a:lt1>
        <a:dk2>
          <a:srgbClr val="000066"/>
        </a:dk2>
        <a:lt2>
          <a:srgbClr val="D1D1CB"/>
        </a:lt2>
        <a:accent1>
          <a:srgbClr val="99998D"/>
        </a:accent1>
        <a:accent2>
          <a:srgbClr val="6292C6"/>
        </a:accent2>
        <a:accent3>
          <a:srgbClr val="AAAAB8"/>
        </a:accent3>
        <a:accent4>
          <a:srgbClr val="2A2A2A"/>
        </a:accent4>
        <a:accent5>
          <a:srgbClr val="CACAC5"/>
        </a:accent5>
        <a:accent6>
          <a:srgbClr val="5884B3"/>
        </a:accent6>
        <a:hlink>
          <a:srgbClr val="FEF4AA"/>
        </a:hlink>
        <a:folHlink>
          <a:srgbClr val="F8F8F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72118 4">
        <a:dk1>
          <a:srgbClr val="333333"/>
        </a:dk1>
        <a:lt1>
          <a:srgbClr val="FFFFFF"/>
        </a:lt1>
        <a:dk2>
          <a:srgbClr val="D1D1CB"/>
        </a:dk2>
        <a:lt2>
          <a:srgbClr val="777777"/>
        </a:lt2>
        <a:accent1>
          <a:srgbClr val="99998D"/>
        </a:accent1>
        <a:accent2>
          <a:srgbClr val="6292C6"/>
        </a:accent2>
        <a:accent3>
          <a:srgbClr val="FFFFFF"/>
        </a:accent3>
        <a:accent4>
          <a:srgbClr val="2A2A2A"/>
        </a:accent4>
        <a:accent5>
          <a:srgbClr val="CACAC5"/>
        </a:accent5>
        <a:accent6>
          <a:srgbClr val="5884B3"/>
        </a:accent6>
        <a:hlink>
          <a:srgbClr val="FEF4AA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8 5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8 6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ABCF7F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D2E4C0"/>
        </a:accent5>
        <a:accent6>
          <a:srgbClr val="E78A5C"/>
        </a:accent6>
        <a:hlink>
          <a:srgbClr val="EA552C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8 7">
        <a:dk1>
          <a:srgbClr val="85CADF"/>
        </a:dk1>
        <a:lt1>
          <a:srgbClr val="DBF0FF"/>
        </a:lt1>
        <a:dk2>
          <a:srgbClr val="CCFFFF"/>
        </a:dk2>
        <a:lt2>
          <a:srgbClr val="003366"/>
        </a:lt2>
        <a:accent1>
          <a:srgbClr val="3F709D"/>
        </a:accent1>
        <a:accent2>
          <a:srgbClr val="00B000"/>
        </a:accent2>
        <a:accent3>
          <a:srgbClr val="EAF6FF"/>
        </a:accent3>
        <a:accent4>
          <a:srgbClr val="71ACBE"/>
        </a:accent4>
        <a:accent5>
          <a:srgbClr val="AFBBCC"/>
        </a:accent5>
        <a:accent6>
          <a:srgbClr val="009F00"/>
        </a:accent6>
        <a:hlink>
          <a:srgbClr val="66CCFF"/>
        </a:hlink>
        <a:folHlink>
          <a:srgbClr val="FFF38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8 8">
        <a:dk1>
          <a:srgbClr val="663300"/>
        </a:dk1>
        <a:lt1>
          <a:srgbClr val="D2BA9E"/>
        </a:lt1>
        <a:dk2>
          <a:srgbClr val="DFC08D"/>
        </a:dk2>
        <a:lt2>
          <a:srgbClr val="2D2015"/>
        </a:lt2>
        <a:accent1>
          <a:srgbClr val="C6DF95"/>
        </a:accent1>
        <a:accent2>
          <a:srgbClr val="8F5F2F"/>
        </a:accent2>
        <a:accent3>
          <a:srgbClr val="E5D9CC"/>
        </a:accent3>
        <a:accent4>
          <a:srgbClr val="562A00"/>
        </a:accent4>
        <a:accent5>
          <a:srgbClr val="DFECC8"/>
        </a:accent5>
        <a:accent6>
          <a:srgbClr val="81552A"/>
        </a:accent6>
        <a:hlink>
          <a:srgbClr val="CCB400"/>
        </a:hlink>
        <a:folHlink>
          <a:srgbClr val="5C6E7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8 9">
        <a:dk1>
          <a:srgbClr val="969696"/>
        </a:dk1>
        <a:lt1>
          <a:srgbClr val="DEF6F1"/>
        </a:lt1>
        <a:dk2>
          <a:srgbClr val="8BCD33"/>
        </a:dk2>
        <a:lt2>
          <a:srgbClr val="969696"/>
        </a:lt2>
        <a:accent1>
          <a:srgbClr val="E8FFCD"/>
        </a:accent1>
        <a:accent2>
          <a:srgbClr val="8DC6FF"/>
        </a:accent2>
        <a:accent3>
          <a:srgbClr val="ECFAF7"/>
        </a:accent3>
        <a:accent4>
          <a:srgbClr val="7F7F7F"/>
        </a:accent4>
        <a:accent5>
          <a:srgbClr val="F2FFE3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8 10">
        <a:dk1>
          <a:srgbClr val="336699"/>
        </a:dk1>
        <a:lt1>
          <a:srgbClr val="CCECFF"/>
        </a:lt1>
        <a:dk2>
          <a:srgbClr val="CCFF66"/>
        </a:dk2>
        <a:lt2>
          <a:srgbClr val="336699"/>
        </a:lt2>
        <a:accent1>
          <a:srgbClr val="DFF3FF"/>
        </a:accent1>
        <a:accent2>
          <a:srgbClr val="A6B84A"/>
        </a:accent2>
        <a:accent3>
          <a:srgbClr val="E2F4FF"/>
        </a:accent3>
        <a:accent4>
          <a:srgbClr val="2A5682"/>
        </a:accent4>
        <a:accent5>
          <a:srgbClr val="ECF8FF"/>
        </a:accent5>
        <a:accent6>
          <a:srgbClr val="96A642"/>
        </a:accent6>
        <a:hlink>
          <a:srgbClr val="73B5CF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8 11">
        <a:dk1>
          <a:srgbClr val="000000"/>
        </a:dk1>
        <a:lt1>
          <a:srgbClr val="FFFFD9"/>
        </a:lt1>
        <a:dk2>
          <a:srgbClr val="663300"/>
        </a:dk2>
        <a:lt2>
          <a:srgbClr val="777777"/>
        </a:lt2>
        <a:accent1>
          <a:srgbClr val="F6FDE1"/>
        </a:accent1>
        <a:accent2>
          <a:srgbClr val="BFC39F"/>
        </a:accent2>
        <a:accent3>
          <a:srgbClr val="FFFFE9"/>
        </a:accent3>
        <a:accent4>
          <a:srgbClr val="000000"/>
        </a:accent4>
        <a:accent5>
          <a:srgbClr val="FAFEEE"/>
        </a:accent5>
        <a:accent6>
          <a:srgbClr val="ADB090"/>
        </a:accent6>
        <a:hlink>
          <a:srgbClr val="FE7F52"/>
        </a:hlink>
        <a:folHlink>
          <a:srgbClr val="F836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8 12">
        <a:dk1>
          <a:srgbClr val="969696"/>
        </a:dk1>
        <a:lt1>
          <a:srgbClr val="DADAE6"/>
        </a:lt1>
        <a:dk2>
          <a:srgbClr val="FFFFFF"/>
        </a:dk2>
        <a:lt2>
          <a:srgbClr val="3E3E5C"/>
        </a:lt2>
        <a:accent1>
          <a:srgbClr val="C4CFE6"/>
        </a:accent1>
        <a:accent2>
          <a:srgbClr val="9DE719"/>
        </a:accent2>
        <a:accent3>
          <a:srgbClr val="EAEAF0"/>
        </a:accent3>
        <a:accent4>
          <a:srgbClr val="7F7F7F"/>
        </a:accent4>
        <a:accent5>
          <a:srgbClr val="DEE4F0"/>
        </a:accent5>
        <a:accent6>
          <a:srgbClr val="8ED116"/>
        </a:accent6>
        <a:hlink>
          <a:srgbClr val="0066CC"/>
        </a:hlink>
        <a:folHlink>
          <a:srgbClr val="FAFFF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01072118">
  <a:themeElements>
    <a:clrScheme name="01072118 10">
      <a:dk1>
        <a:srgbClr val="336699"/>
      </a:dk1>
      <a:lt1>
        <a:srgbClr val="CCECFF"/>
      </a:lt1>
      <a:dk2>
        <a:srgbClr val="CCFF66"/>
      </a:dk2>
      <a:lt2>
        <a:srgbClr val="336699"/>
      </a:lt2>
      <a:accent1>
        <a:srgbClr val="DFF3FF"/>
      </a:accent1>
      <a:accent2>
        <a:srgbClr val="A6B84A"/>
      </a:accent2>
      <a:accent3>
        <a:srgbClr val="E2F4FF"/>
      </a:accent3>
      <a:accent4>
        <a:srgbClr val="2A5682"/>
      </a:accent4>
      <a:accent5>
        <a:srgbClr val="ECF8FF"/>
      </a:accent5>
      <a:accent6>
        <a:srgbClr val="96A642"/>
      </a:accent6>
      <a:hlink>
        <a:srgbClr val="73B5CF"/>
      </a:hlink>
      <a:folHlink>
        <a:srgbClr val="008080"/>
      </a:folHlink>
    </a:clrScheme>
    <a:fontScheme name="01072118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0107211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DE9B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BF2D7"/>
        </a:accent5>
        <a:accent6>
          <a:srgbClr val="2D2D8A"/>
        </a:accent6>
        <a:hlink>
          <a:srgbClr val="339966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8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5DEBA"/>
        </a:accent1>
        <a:accent2>
          <a:srgbClr val="F1FFCD"/>
        </a:accent2>
        <a:accent3>
          <a:srgbClr val="FFFFFF"/>
        </a:accent3>
        <a:accent4>
          <a:srgbClr val="000000"/>
        </a:accent4>
        <a:accent5>
          <a:srgbClr val="E7ECD9"/>
        </a:accent5>
        <a:accent6>
          <a:srgbClr val="DAE7BA"/>
        </a:accent6>
        <a:hlink>
          <a:srgbClr val="7B7D37"/>
        </a:hlink>
        <a:folHlink>
          <a:srgbClr val="3A62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8 3">
        <a:dk1>
          <a:srgbClr val="777777"/>
        </a:dk1>
        <a:lt1>
          <a:srgbClr val="333333"/>
        </a:lt1>
        <a:dk2>
          <a:srgbClr val="000066"/>
        </a:dk2>
        <a:lt2>
          <a:srgbClr val="D1D1CB"/>
        </a:lt2>
        <a:accent1>
          <a:srgbClr val="99998D"/>
        </a:accent1>
        <a:accent2>
          <a:srgbClr val="6292C6"/>
        </a:accent2>
        <a:accent3>
          <a:srgbClr val="AAAAB8"/>
        </a:accent3>
        <a:accent4>
          <a:srgbClr val="2A2A2A"/>
        </a:accent4>
        <a:accent5>
          <a:srgbClr val="CACAC5"/>
        </a:accent5>
        <a:accent6>
          <a:srgbClr val="5884B3"/>
        </a:accent6>
        <a:hlink>
          <a:srgbClr val="FEF4AA"/>
        </a:hlink>
        <a:folHlink>
          <a:srgbClr val="F8F8F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72118 4">
        <a:dk1>
          <a:srgbClr val="333333"/>
        </a:dk1>
        <a:lt1>
          <a:srgbClr val="FFFFFF"/>
        </a:lt1>
        <a:dk2>
          <a:srgbClr val="D1D1CB"/>
        </a:dk2>
        <a:lt2>
          <a:srgbClr val="777777"/>
        </a:lt2>
        <a:accent1>
          <a:srgbClr val="99998D"/>
        </a:accent1>
        <a:accent2>
          <a:srgbClr val="6292C6"/>
        </a:accent2>
        <a:accent3>
          <a:srgbClr val="FFFFFF"/>
        </a:accent3>
        <a:accent4>
          <a:srgbClr val="2A2A2A"/>
        </a:accent4>
        <a:accent5>
          <a:srgbClr val="CACAC5"/>
        </a:accent5>
        <a:accent6>
          <a:srgbClr val="5884B3"/>
        </a:accent6>
        <a:hlink>
          <a:srgbClr val="FEF4AA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8 5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8 6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ABCF7F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D2E4C0"/>
        </a:accent5>
        <a:accent6>
          <a:srgbClr val="E78A5C"/>
        </a:accent6>
        <a:hlink>
          <a:srgbClr val="EA552C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8 7">
        <a:dk1>
          <a:srgbClr val="85CADF"/>
        </a:dk1>
        <a:lt1>
          <a:srgbClr val="DBF0FF"/>
        </a:lt1>
        <a:dk2>
          <a:srgbClr val="CCFFFF"/>
        </a:dk2>
        <a:lt2>
          <a:srgbClr val="003366"/>
        </a:lt2>
        <a:accent1>
          <a:srgbClr val="3F709D"/>
        </a:accent1>
        <a:accent2>
          <a:srgbClr val="00B000"/>
        </a:accent2>
        <a:accent3>
          <a:srgbClr val="EAF6FF"/>
        </a:accent3>
        <a:accent4>
          <a:srgbClr val="71ACBE"/>
        </a:accent4>
        <a:accent5>
          <a:srgbClr val="AFBBCC"/>
        </a:accent5>
        <a:accent6>
          <a:srgbClr val="009F00"/>
        </a:accent6>
        <a:hlink>
          <a:srgbClr val="66CCFF"/>
        </a:hlink>
        <a:folHlink>
          <a:srgbClr val="FFF38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8 8">
        <a:dk1>
          <a:srgbClr val="663300"/>
        </a:dk1>
        <a:lt1>
          <a:srgbClr val="D2BA9E"/>
        </a:lt1>
        <a:dk2>
          <a:srgbClr val="DFC08D"/>
        </a:dk2>
        <a:lt2>
          <a:srgbClr val="2D2015"/>
        </a:lt2>
        <a:accent1>
          <a:srgbClr val="C6DF95"/>
        </a:accent1>
        <a:accent2>
          <a:srgbClr val="8F5F2F"/>
        </a:accent2>
        <a:accent3>
          <a:srgbClr val="E5D9CC"/>
        </a:accent3>
        <a:accent4>
          <a:srgbClr val="562A00"/>
        </a:accent4>
        <a:accent5>
          <a:srgbClr val="DFECC8"/>
        </a:accent5>
        <a:accent6>
          <a:srgbClr val="81552A"/>
        </a:accent6>
        <a:hlink>
          <a:srgbClr val="CCB400"/>
        </a:hlink>
        <a:folHlink>
          <a:srgbClr val="5C6E7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8 9">
        <a:dk1>
          <a:srgbClr val="969696"/>
        </a:dk1>
        <a:lt1>
          <a:srgbClr val="DEF6F1"/>
        </a:lt1>
        <a:dk2>
          <a:srgbClr val="8BCD33"/>
        </a:dk2>
        <a:lt2>
          <a:srgbClr val="969696"/>
        </a:lt2>
        <a:accent1>
          <a:srgbClr val="E8FFCD"/>
        </a:accent1>
        <a:accent2>
          <a:srgbClr val="8DC6FF"/>
        </a:accent2>
        <a:accent3>
          <a:srgbClr val="ECFAF7"/>
        </a:accent3>
        <a:accent4>
          <a:srgbClr val="7F7F7F"/>
        </a:accent4>
        <a:accent5>
          <a:srgbClr val="F2FFE3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8 10">
        <a:dk1>
          <a:srgbClr val="336699"/>
        </a:dk1>
        <a:lt1>
          <a:srgbClr val="CCECFF"/>
        </a:lt1>
        <a:dk2>
          <a:srgbClr val="CCFF66"/>
        </a:dk2>
        <a:lt2>
          <a:srgbClr val="336699"/>
        </a:lt2>
        <a:accent1>
          <a:srgbClr val="DFF3FF"/>
        </a:accent1>
        <a:accent2>
          <a:srgbClr val="A6B84A"/>
        </a:accent2>
        <a:accent3>
          <a:srgbClr val="E2F4FF"/>
        </a:accent3>
        <a:accent4>
          <a:srgbClr val="2A5682"/>
        </a:accent4>
        <a:accent5>
          <a:srgbClr val="ECF8FF"/>
        </a:accent5>
        <a:accent6>
          <a:srgbClr val="96A642"/>
        </a:accent6>
        <a:hlink>
          <a:srgbClr val="73B5CF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8 11">
        <a:dk1>
          <a:srgbClr val="000000"/>
        </a:dk1>
        <a:lt1>
          <a:srgbClr val="FFFFD9"/>
        </a:lt1>
        <a:dk2>
          <a:srgbClr val="663300"/>
        </a:dk2>
        <a:lt2>
          <a:srgbClr val="777777"/>
        </a:lt2>
        <a:accent1>
          <a:srgbClr val="F6FDE1"/>
        </a:accent1>
        <a:accent2>
          <a:srgbClr val="BFC39F"/>
        </a:accent2>
        <a:accent3>
          <a:srgbClr val="FFFFE9"/>
        </a:accent3>
        <a:accent4>
          <a:srgbClr val="000000"/>
        </a:accent4>
        <a:accent5>
          <a:srgbClr val="FAFEEE"/>
        </a:accent5>
        <a:accent6>
          <a:srgbClr val="ADB090"/>
        </a:accent6>
        <a:hlink>
          <a:srgbClr val="FE7F52"/>
        </a:hlink>
        <a:folHlink>
          <a:srgbClr val="F836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8 12">
        <a:dk1>
          <a:srgbClr val="969696"/>
        </a:dk1>
        <a:lt1>
          <a:srgbClr val="DADAE6"/>
        </a:lt1>
        <a:dk2>
          <a:srgbClr val="FFFFFF"/>
        </a:dk2>
        <a:lt2>
          <a:srgbClr val="3E3E5C"/>
        </a:lt2>
        <a:accent1>
          <a:srgbClr val="C4CFE6"/>
        </a:accent1>
        <a:accent2>
          <a:srgbClr val="9DE719"/>
        </a:accent2>
        <a:accent3>
          <a:srgbClr val="EAEAF0"/>
        </a:accent3>
        <a:accent4>
          <a:srgbClr val="7F7F7F"/>
        </a:accent4>
        <a:accent5>
          <a:srgbClr val="DEE4F0"/>
        </a:accent5>
        <a:accent6>
          <a:srgbClr val="8ED116"/>
        </a:accent6>
        <a:hlink>
          <a:srgbClr val="0066CC"/>
        </a:hlink>
        <a:folHlink>
          <a:srgbClr val="FAFFF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437</TotalTime>
  <Words>1162</Words>
  <Application>Microsoft Office PowerPoint</Application>
  <PresentationFormat>Presentación en pantalla (4:3)</PresentationFormat>
  <Paragraphs>253</Paragraphs>
  <Slides>22</Slides>
  <Notes>22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22</vt:i4>
      </vt:variant>
    </vt:vector>
  </HeadingPairs>
  <TitlesOfParts>
    <vt:vector size="24" baseType="lpstr">
      <vt:lpstr>01072118</vt:lpstr>
      <vt:lpstr>1_01072118</vt:lpstr>
      <vt:lpstr>CONTABILIDAD FINANCIERA II </vt:lpstr>
      <vt:lpstr>PROCESO DE LEGALIZACIÓN DE UNA  EMPRESAS EN EL SALVADOR </vt:lpstr>
      <vt:lpstr>PROCESO DE LEGALIZACIÓN DE UNA  EMPRESAS EN EL SALVADOR</vt:lpstr>
      <vt:lpstr>TRÁMITES EMPRESARIALES REQUERIDOS</vt:lpstr>
      <vt:lpstr>TRÁMITES EMPRESARIALES REQUERIDOS</vt:lpstr>
      <vt:lpstr>TRÁMITES EMPRESARIALES REQUERIDOS</vt:lpstr>
      <vt:lpstr>TRÁMITES EMPRESARIALES REQUERIDOS</vt:lpstr>
      <vt:lpstr>TRÁMITES EMPRESARIALES REQUERIDOS</vt:lpstr>
      <vt:lpstr>TRÁMITES EMPRESARIALES REQUERIDOS</vt:lpstr>
      <vt:lpstr>POLITICAS CONTABLES </vt:lpstr>
      <vt:lpstr>TRANSACCION 1 y 2, INVERSION INICIAL </vt:lpstr>
      <vt:lpstr>Presentación de PowerPoint</vt:lpstr>
      <vt:lpstr>TRANSACCION 3, PRESTAMOS BANCARIOS  </vt:lpstr>
      <vt:lpstr>TRANSACCION 4, ADQUISICION DE MERCADERIA  </vt:lpstr>
      <vt:lpstr>TRANSACCION 5, COMPRA AL CREDITO  </vt:lpstr>
      <vt:lpstr>TRANSACCION 6, COMPRA  AL CREDITO Y AL CONTADO  </vt:lpstr>
      <vt:lpstr> TRANSACCION 7, VENTA AL CREDITO  </vt:lpstr>
      <vt:lpstr>TRANSACCION 8, DEVOLUCION DE      MERCADERIA AL PROVEEDOR   </vt:lpstr>
      <vt:lpstr>TRANSACCION 9,PAGO A ACREEDORES  </vt:lpstr>
      <vt:lpstr>TRANSACCION 10, COBRO A CLIENTES  </vt:lpstr>
      <vt:lpstr> TRANSACCION 11, VENTA DE TERRENOS.  </vt:lpstr>
      <vt:lpstr>TRANSACCION 12, PAGO DE       SALARIOS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Isaac</dc:creator>
  <cp:lastModifiedBy>Steffany</cp:lastModifiedBy>
  <cp:revision>43</cp:revision>
  <dcterms:created xsi:type="dcterms:W3CDTF">2012-09-10T17:49:02Z</dcterms:created>
  <dcterms:modified xsi:type="dcterms:W3CDTF">2012-09-12T18:33:14Z</dcterms:modified>
</cp:coreProperties>
</file>