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handoutMasterIdLst>
    <p:handoutMasterId r:id="rId33"/>
  </p:handoutMasterIdLst>
  <p:sldIdLst>
    <p:sldId id="329" r:id="rId5"/>
    <p:sldId id="291" r:id="rId6"/>
    <p:sldId id="260" r:id="rId7"/>
    <p:sldId id="288" r:id="rId8"/>
    <p:sldId id="294" r:id="rId9"/>
    <p:sldId id="290" r:id="rId10"/>
    <p:sldId id="292" r:id="rId11"/>
    <p:sldId id="293" r:id="rId12"/>
    <p:sldId id="295" r:id="rId13"/>
    <p:sldId id="296" r:id="rId14"/>
    <p:sldId id="297" r:id="rId15"/>
    <p:sldId id="300" r:id="rId16"/>
    <p:sldId id="301" r:id="rId17"/>
    <p:sldId id="302" r:id="rId18"/>
    <p:sldId id="303" r:id="rId19"/>
    <p:sldId id="305" r:id="rId20"/>
    <p:sldId id="306" r:id="rId21"/>
    <p:sldId id="307" r:id="rId22"/>
    <p:sldId id="308" r:id="rId23"/>
    <p:sldId id="309" r:id="rId24"/>
    <p:sldId id="310" r:id="rId25"/>
    <p:sldId id="311" r:id="rId26"/>
    <p:sldId id="312" r:id="rId27"/>
    <p:sldId id="318" r:id="rId28"/>
    <p:sldId id="319" r:id="rId29"/>
    <p:sldId id="325" r:id="rId30"/>
    <p:sldId id="326" r:id="rId31"/>
    <p:sldId id="327" r:id="rId32"/>
  </p:sldIdLst>
  <p:sldSz cx="9144000" cy="6858000" type="screen4x3"/>
  <p:notesSz cx="7086600" cy="90249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6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0860" cy="451247"/>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sz="quarter" idx="1"/>
          </p:nvPr>
        </p:nvSpPr>
        <p:spPr>
          <a:xfrm>
            <a:off x="4014100" y="0"/>
            <a:ext cx="3070860" cy="451247"/>
          </a:xfrm>
          <a:prstGeom prst="rect">
            <a:avLst/>
          </a:prstGeom>
        </p:spPr>
        <p:txBody>
          <a:bodyPr vert="horz" lIns="91440" tIns="45720" rIns="91440" bIns="45720" rtlCol="0"/>
          <a:lstStyle>
            <a:lvl1pPr algn="r">
              <a:defRPr sz="1200"/>
            </a:lvl1pPr>
          </a:lstStyle>
          <a:p>
            <a:fld id="{3616DA95-3A59-42ED-9C66-984B6617DD49}" type="datetimeFigureOut">
              <a:rPr lang="es-SV" smtClean="0"/>
              <a:t>21/11/2012</a:t>
            </a:fld>
            <a:endParaRPr lang="es-SV"/>
          </a:p>
        </p:txBody>
      </p:sp>
      <p:sp>
        <p:nvSpPr>
          <p:cNvPr id="4" name="3 Marcador de pie de página"/>
          <p:cNvSpPr>
            <a:spLocks noGrp="1"/>
          </p:cNvSpPr>
          <p:nvPr>
            <p:ph type="ftr" sz="quarter" idx="2"/>
          </p:nvPr>
        </p:nvSpPr>
        <p:spPr>
          <a:xfrm>
            <a:off x="0" y="8572125"/>
            <a:ext cx="3070860" cy="451247"/>
          </a:xfrm>
          <a:prstGeom prst="rect">
            <a:avLst/>
          </a:prstGeom>
        </p:spPr>
        <p:txBody>
          <a:bodyPr vert="horz" lIns="91440" tIns="45720" rIns="91440" bIns="45720" rtlCol="0" anchor="b"/>
          <a:lstStyle>
            <a:lvl1pPr algn="l">
              <a:defRPr sz="1200"/>
            </a:lvl1pPr>
          </a:lstStyle>
          <a:p>
            <a:endParaRPr lang="es-SV"/>
          </a:p>
        </p:txBody>
      </p:sp>
      <p:sp>
        <p:nvSpPr>
          <p:cNvPr id="5" name="4 Marcador de número de diapositiva"/>
          <p:cNvSpPr>
            <a:spLocks noGrp="1"/>
          </p:cNvSpPr>
          <p:nvPr>
            <p:ph type="sldNum" sz="quarter" idx="3"/>
          </p:nvPr>
        </p:nvSpPr>
        <p:spPr>
          <a:xfrm>
            <a:off x="4014100" y="8572125"/>
            <a:ext cx="3070860" cy="451247"/>
          </a:xfrm>
          <a:prstGeom prst="rect">
            <a:avLst/>
          </a:prstGeom>
        </p:spPr>
        <p:txBody>
          <a:bodyPr vert="horz" lIns="91440" tIns="45720" rIns="91440" bIns="45720" rtlCol="0" anchor="b"/>
          <a:lstStyle>
            <a:lvl1pPr algn="r">
              <a:defRPr sz="1200"/>
            </a:lvl1pPr>
          </a:lstStyle>
          <a:p>
            <a:fld id="{36D2C8F3-795E-4E3F-96C9-B9E692D9722E}" type="slidenum">
              <a:rPr lang="es-SV" smtClean="0"/>
              <a:t>‹Nº›</a:t>
            </a:fld>
            <a:endParaRPr lang="es-SV"/>
          </a:p>
        </p:txBody>
      </p:sp>
    </p:spTree>
    <p:extLst>
      <p:ext uri="{BB962C8B-B14F-4D97-AF65-F5344CB8AC3E}">
        <p14:creationId xmlns:p14="http://schemas.microsoft.com/office/powerpoint/2010/main" val="290977418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3600" y="838200"/>
            <a:ext cx="6629400" cy="1295400"/>
          </a:xfrm>
        </p:spPr>
        <p:txBody>
          <a:bodyPr/>
          <a:lstStyle>
            <a:lvl1pPr>
              <a:defRPr sz="4800"/>
            </a:lvl1pPr>
          </a:lstStyle>
          <a:p>
            <a:pPr lvl="0"/>
            <a:r>
              <a:rPr lang="es-ES" noProof="0" smtClean="0"/>
              <a:t>Haga clic para modificar el estilo de título del patrón</a:t>
            </a:r>
            <a:endParaRPr lang="en-GB" noProof="0" smtClean="0"/>
          </a:p>
        </p:txBody>
      </p:sp>
      <p:sp>
        <p:nvSpPr>
          <p:cNvPr id="3075" name="Rectangle 3"/>
          <p:cNvSpPr>
            <a:spLocks noGrp="1" noChangeArrowheads="1"/>
          </p:cNvSpPr>
          <p:nvPr>
            <p:ph type="subTitle" idx="1"/>
          </p:nvPr>
        </p:nvSpPr>
        <p:spPr>
          <a:xfrm>
            <a:off x="4191000" y="4876800"/>
            <a:ext cx="4495800" cy="1066800"/>
          </a:xfrm>
        </p:spPr>
        <p:txBody>
          <a:bodyPr/>
          <a:lstStyle>
            <a:lvl1pPr marL="0" indent="0">
              <a:buFontTx/>
              <a:buNone/>
              <a:defRPr/>
            </a:lvl1pPr>
          </a:lstStyle>
          <a:p>
            <a:pPr lvl="0"/>
            <a:r>
              <a:rPr lang="es-ES" noProof="0" smtClean="0"/>
              <a:t>Haga clic para modificar el estilo de subtítulo del patrón</a:t>
            </a:r>
            <a:endParaRPr lang="en-GB" noProof="0" smtClean="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fld id="{D3DE5C53-CAFA-44C1-98CB-C83F101326A1}" type="datetimeFigureOut">
              <a:rPr lang="es-ES" smtClean="0"/>
              <a:t>21/11/2012</a:t>
            </a:fld>
            <a:endParaRPr lang="es-ES"/>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948894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06865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8950" y="381000"/>
            <a:ext cx="207645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81000"/>
            <a:ext cx="607695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2263386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2" name="1 Marcador de pie de página"/>
          <p:cNvSpPr>
            <a:spLocks noGrp="1"/>
          </p:cNvSpPr>
          <p:nvPr>
            <p:ph type="ftr" sz="quarter" idx="11"/>
          </p:nvPr>
        </p:nvSpPr>
        <p:spPr/>
        <p:txBody>
          <a:bodyPr/>
          <a:lstStyle/>
          <a:p>
            <a:endParaRPr lang="es-MX"/>
          </a:p>
        </p:txBody>
      </p:sp>
      <p:sp>
        <p:nvSpPr>
          <p:cNvPr id="15" name="14 Marcador de número de diapositiva"/>
          <p:cNvSpPr>
            <a:spLocks noGrp="1"/>
          </p:cNvSpPr>
          <p:nvPr>
            <p:ph type="sldNum" sz="quarter" idx="12"/>
          </p:nvPr>
        </p:nvSpPr>
        <p:spPr>
          <a:xfrm>
            <a:off x="8229600" y="6473952"/>
            <a:ext cx="758952" cy="246888"/>
          </a:xfrm>
        </p:spPr>
        <p:txBody>
          <a:bodyPr/>
          <a:lstStyle/>
          <a:p>
            <a:fld id="{AAEDCE4D-EB0B-4D83-AECF-006E7352ED44}" type="slidenum">
              <a:rPr lang="es-MX" smtClean="0"/>
              <a:pPr/>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19" name="18 Marcador de pie de página"/>
          <p:cNvSpPr>
            <a:spLocks noGrp="1"/>
          </p:cNvSpPr>
          <p:nvPr>
            <p:ph type="ftr" sz="quarter" idx="11"/>
          </p:nvPr>
        </p:nvSpPr>
        <p:spPr>
          <a:xfrm>
            <a:off x="3581400" y="76200"/>
            <a:ext cx="2895600" cy="288925"/>
          </a:xfrm>
        </p:spPr>
        <p:txBody>
          <a:bodyPr/>
          <a:lstStyle/>
          <a:p>
            <a:endParaRPr lang="es-MX"/>
          </a:p>
        </p:txBody>
      </p:sp>
      <p:sp>
        <p:nvSpPr>
          <p:cNvPr id="16" name="15 Marcador de número de diapositiva"/>
          <p:cNvSpPr>
            <a:spLocks noGrp="1"/>
          </p:cNvSpPr>
          <p:nvPr>
            <p:ph type="sldNum" sz="quarter" idx="12"/>
          </p:nvPr>
        </p:nvSpPr>
        <p:spPr>
          <a:xfrm>
            <a:off x="8229600" y="6473952"/>
            <a:ext cx="758952" cy="246888"/>
          </a:xfrm>
        </p:spPr>
        <p:txBody>
          <a:bodyPr/>
          <a:lstStyle/>
          <a:p>
            <a:fld id="{AAEDCE4D-EB0B-4D83-AECF-006E7352ED44}" type="slidenum">
              <a:rPr lang="es-MX" smtClean="0"/>
              <a:pPr/>
              <a:t>‹Nº›</a:t>
            </a:fld>
            <a:endParaRPr lang="es-MX"/>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11" name="10 Marcador de pie de página"/>
          <p:cNvSpPr>
            <a:spLocks noGrp="1"/>
          </p:cNvSpPr>
          <p:nvPr>
            <p:ph type="ftr" sz="quarter" idx="11"/>
          </p:nvPr>
        </p:nvSpPr>
        <p:spPr/>
        <p:txBody>
          <a:bodyPr/>
          <a:lstStyle/>
          <a:p>
            <a:endParaRPr lang="es-MX"/>
          </a:p>
        </p:txBody>
      </p:sp>
      <p:sp>
        <p:nvSpPr>
          <p:cNvPr id="16" name="1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10" name="9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229600" y="6477000"/>
            <a:ext cx="762000" cy="246888"/>
          </a:xfrm>
        </p:spPr>
        <p:txBody>
          <a:bodyPr/>
          <a:lstStyle/>
          <a:p>
            <a:fld id="{AAEDCE4D-EB0B-4D83-AECF-006E7352ED44}" type="slidenum">
              <a:rPr lang="es-MX" smtClean="0"/>
              <a:pPr/>
              <a:t>‹Nº›</a:t>
            </a:fld>
            <a:endParaRPr lang="es-MX"/>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21" name="20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24" name="23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29" name="28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337617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5" name="4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F6AD894-FED6-4BB8-90D9-5CF9C6A67DF6}" type="datetimeFigureOut">
              <a:rPr lang="es-MX" smtClean="0"/>
              <a:pPr/>
              <a:t>21/11/2012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3600" y="838200"/>
            <a:ext cx="6629400" cy="1295400"/>
          </a:xfrm>
        </p:spPr>
        <p:txBody>
          <a:bodyPr/>
          <a:lstStyle>
            <a:lvl1pPr>
              <a:defRPr sz="4800"/>
            </a:lvl1pPr>
          </a:lstStyle>
          <a:p>
            <a:pPr lvl="0"/>
            <a:r>
              <a:rPr lang="es-ES" noProof="0" smtClean="0"/>
              <a:t>Haga clic para modificar el estilo de título del patrón</a:t>
            </a:r>
            <a:endParaRPr lang="en-GB" noProof="0" smtClean="0"/>
          </a:p>
        </p:txBody>
      </p:sp>
      <p:sp>
        <p:nvSpPr>
          <p:cNvPr id="3075" name="Rectangle 3"/>
          <p:cNvSpPr>
            <a:spLocks noGrp="1" noChangeArrowheads="1"/>
          </p:cNvSpPr>
          <p:nvPr>
            <p:ph type="subTitle" idx="1"/>
          </p:nvPr>
        </p:nvSpPr>
        <p:spPr>
          <a:xfrm>
            <a:off x="4191000" y="4876800"/>
            <a:ext cx="4495800" cy="1066800"/>
          </a:xfrm>
        </p:spPr>
        <p:txBody>
          <a:bodyPr/>
          <a:lstStyle>
            <a:lvl1pPr marL="0" indent="0">
              <a:buFontTx/>
              <a:buNone/>
              <a:defRPr/>
            </a:lvl1pPr>
          </a:lstStyle>
          <a:p>
            <a:pPr lvl="0"/>
            <a:r>
              <a:rPr lang="es-ES" noProof="0" smtClean="0"/>
              <a:t>Haga clic para modificar el estilo de subtítulo del patrón</a:t>
            </a:r>
            <a:endParaRPr lang="en-GB" noProof="0" smtClean="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GB">
              <a:solidFill>
                <a:srgbClr val="336699"/>
              </a:solidFill>
            </a:endParaRPr>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GB">
              <a:solidFill>
                <a:srgbClr val="336699"/>
              </a:solidFill>
            </a:endParaRPr>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721A3B37-1AD3-4CA9-90C7-06240EF501C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421472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63874FB3-AA7B-40F4-B787-55D502EE5331}"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555094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88B19B89-5041-442D-8885-16EF03758F13}"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159722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387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AF680C18-FE90-4B6D-93C3-06E232A93E09}"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236921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GB">
              <a:solidFill>
                <a:srgbClr val="336699"/>
              </a:solidFill>
            </a:endParaRPr>
          </a:p>
        </p:txBody>
      </p:sp>
      <p:sp>
        <p:nvSpPr>
          <p:cNvPr id="8" name="7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9" name="8 Marcador de número de diapositiva"/>
          <p:cNvSpPr>
            <a:spLocks noGrp="1"/>
          </p:cNvSpPr>
          <p:nvPr>
            <p:ph type="sldNum" sz="quarter" idx="12"/>
          </p:nvPr>
        </p:nvSpPr>
        <p:spPr/>
        <p:txBody>
          <a:bodyPr/>
          <a:lstStyle>
            <a:lvl1pPr>
              <a:defRPr/>
            </a:lvl1pPr>
          </a:lstStyle>
          <a:p>
            <a:fld id="{513DCE00-D860-45A6-833F-84184E0450A2}"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575298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GB">
              <a:solidFill>
                <a:srgbClr val="336699"/>
              </a:solidFill>
            </a:endParaRPr>
          </a:p>
        </p:txBody>
      </p:sp>
      <p:sp>
        <p:nvSpPr>
          <p:cNvPr id="4" name="3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5" name="4 Marcador de número de diapositiva"/>
          <p:cNvSpPr>
            <a:spLocks noGrp="1"/>
          </p:cNvSpPr>
          <p:nvPr>
            <p:ph type="sldNum" sz="quarter" idx="12"/>
          </p:nvPr>
        </p:nvSpPr>
        <p:spPr/>
        <p:txBody>
          <a:bodyPr/>
          <a:lstStyle>
            <a:lvl1pPr>
              <a:defRPr/>
            </a:lvl1pPr>
          </a:lstStyle>
          <a:p>
            <a:fld id="{C1AC1A65-635E-4BC2-BBBA-AEBBAF2CDC3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3281253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GB">
              <a:solidFill>
                <a:srgbClr val="336699"/>
              </a:solidFill>
            </a:endParaRPr>
          </a:p>
        </p:txBody>
      </p:sp>
      <p:sp>
        <p:nvSpPr>
          <p:cNvPr id="3" name="2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4" name="3 Marcador de número de diapositiva"/>
          <p:cNvSpPr>
            <a:spLocks noGrp="1"/>
          </p:cNvSpPr>
          <p:nvPr>
            <p:ph type="sldNum" sz="quarter" idx="12"/>
          </p:nvPr>
        </p:nvSpPr>
        <p:spPr/>
        <p:txBody>
          <a:bodyPr/>
          <a:lstStyle>
            <a:lvl1pPr>
              <a:defRPr/>
            </a:lvl1pPr>
          </a:lstStyle>
          <a:p>
            <a:fld id="{5170FA75-158F-4637-AAA0-D1F29746CDBC}"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300235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1677853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2C549808-6B6B-40CE-8F82-8E0DDBA2688B}"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586545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2B104940-3BF8-4ED6-A16C-45B9D5502966}"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9828161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05AAAEF1-CC69-4B20-8421-3820189D13FE}"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42246533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8950" y="381000"/>
            <a:ext cx="207645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81000"/>
            <a:ext cx="607695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5FF6886A-DD27-463F-AC4A-C95318BBFFD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6392668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3600" y="838200"/>
            <a:ext cx="6629400" cy="1295400"/>
          </a:xfrm>
        </p:spPr>
        <p:txBody>
          <a:bodyPr/>
          <a:lstStyle>
            <a:lvl1pPr>
              <a:defRPr sz="4800"/>
            </a:lvl1pPr>
          </a:lstStyle>
          <a:p>
            <a:pPr lvl="0"/>
            <a:r>
              <a:rPr lang="es-ES" noProof="0" smtClean="0"/>
              <a:t>Haga clic para modificar el estilo de título del patrón</a:t>
            </a:r>
            <a:endParaRPr lang="en-GB" noProof="0" smtClean="0"/>
          </a:p>
        </p:txBody>
      </p:sp>
      <p:sp>
        <p:nvSpPr>
          <p:cNvPr id="3075" name="Rectangle 3"/>
          <p:cNvSpPr>
            <a:spLocks noGrp="1" noChangeArrowheads="1"/>
          </p:cNvSpPr>
          <p:nvPr>
            <p:ph type="subTitle" idx="1"/>
          </p:nvPr>
        </p:nvSpPr>
        <p:spPr>
          <a:xfrm>
            <a:off x="4191000" y="4876800"/>
            <a:ext cx="4495800" cy="1066800"/>
          </a:xfrm>
        </p:spPr>
        <p:txBody>
          <a:bodyPr/>
          <a:lstStyle>
            <a:lvl1pPr marL="0" indent="0">
              <a:buFontTx/>
              <a:buNone/>
              <a:defRPr/>
            </a:lvl1pPr>
          </a:lstStyle>
          <a:p>
            <a:pPr lvl="0"/>
            <a:r>
              <a:rPr lang="es-ES" noProof="0" smtClean="0"/>
              <a:t>Haga clic para modificar el estilo de subtítulo del patrón</a:t>
            </a:r>
            <a:endParaRPr lang="en-GB" noProof="0" smtClean="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GB">
              <a:solidFill>
                <a:srgbClr val="336699"/>
              </a:solidFill>
            </a:endParaRPr>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GB">
              <a:solidFill>
                <a:srgbClr val="336699"/>
              </a:solidFill>
            </a:endParaRPr>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B6DB5D85-3E98-47C6-88E9-9E541DE8C97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7978774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537B81CE-D345-4947-9E22-4199C9386C0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3943459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8CE9C9BF-8F75-4433-952B-10C171E461D4}"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2574202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387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FB2B710F-5C38-42C5-988B-6238A1CAFC7C}"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3474797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GB">
              <a:solidFill>
                <a:srgbClr val="336699"/>
              </a:solidFill>
            </a:endParaRPr>
          </a:p>
        </p:txBody>
      </p:sp>
      <p:sp>
        <p:nvSpPr>
          <p:cNvPr id="8" name="7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9" name="8 Marcador de número de diapositiva"/>
          <p:cNvSpPr>
            <a:spLocks noGrp="1"/>
          </p:cNvSpPr>
          <p:nvPr>
            <p:ph type="sldNum" sz="quarter" idx="12"/>
          </p:nvPr>
        </p:nvSpPr>
        <p:spPr/>
        <p:txBody>
          <a:bodyPr/>
          <a:lstStyle>
            <a:lvl1pPr>
              <a:defRPr/>
            </a:lvl1pPr>
          </a:lstStyle>
          <a:p>
            <a:fld id="{A61E0609-D2D2-4D6C-ACCE-EBC844AC0DD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41029156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GB">
              <a:solidFill>
                <a:srgbClr val="336699"/>
              </a:solidFill>
            </a:endParaRPr>
          </a:p>
        </p:txBody>
      </p:sp>
      <p:sp>
        <p:nvSpPr>
          <p:cNvPr id="4" name="3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5" name="4 Marcador de número de diapositiva"/>
          <p:cNvSpPr>
            <a:spLocks noGrp="1"/>
          </p:cNvSpPr>
          <p:nvPr>
            <p:ph type="sldNum" sz="quarter" idx="12"/>
          </p:nvPr>
        </p:nvSpPr>
        <p:spPr/>
        <p:txBody>
          <a:bodyPr/>
          <a:lstStyle>
            <a:lvl1pPr>
              <a:defRPr/>
            </a:lvl1pPr>
          </a:lstStyle>
          <a:p>
            <a:fld id="{BF6FE714-E4F5-4033-A48B-62E5C994E401}"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961113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387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0908507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GB">
              <a:solidFill>
                <a:srgbClr val="336699"/>
              </a:solidFill>
            </a:endParaRPr>
          </a:p>
        </p:txBody>
      </p:sp>
      <p:sp>
        <p:nvSpPr>
          <p:cNvPr id="3" name="2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4" name="3 Marcador de número de diapositiva"/>
          <p:cNvSpPr>
            <a:spLocks noGrp="1"/>
          </p:cNvSpPr>
          <p:nvPr>
            <p:ph type="sldNum" sz="quarter" idx="12"/>
          </p:nvPr>
        </p:nvSpPr>
        <p:spPr/>
        <p:txBody>
          <a:bodyPr/>
          <a:lstStyle>
            <a:lvl1pPr>
              <a:defRPr/>
            </a:lvl1pPr>
          </a:lstStyle>
          <a:p>
            <a:fld id="{8BF6E3A8-0473-4A89-B34E-56E0BB5CCF5C}"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8622007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AC974FCC-A850-4812-91A8-DF5B08E80F2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5715015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06B0CE99-7370-4460-89DE-33B3F32F1283}"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909366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185C439B-31AE-4B5D-B7CC-36CFD63A969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085414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8950" y="381000"/>
            <a:ext cx="207645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81000"/>
            <a:ext cx="607695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F7BE346B-8393-499E-8A8B-BA7EE76FEDA4}"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939746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76759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2936872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964733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347858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D3DE5C53-CAFA-44C1-98CB-C83F101326A1}" type="datetimeFigureOut">
              <a:rPr lang="es-ES" smtClean="0"/>
              <a:t>21/11/2012</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453249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76600" y="381000"/>
            <a:ext cx="5562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Haga clic para modificar estilo de título</a:t>
            </a:r>
          </a:p>
        </p:txBody>
      </p:sp>
      <p:sp>
        <p:nvSpPr>
          <p:cNvPr id="1027" name="Rectangle 3"/>
          <p:cNvSpPr>
            <a:spLocks noGrp="1" noChangeArrowheads="1"/>
          </p:cNvSpPr>
          <p:nvPr>
            <p:ph type="body" idx="1"/>
          </p:nvPr>
        </p:nvSpPr>
        <p:spPr bwMode="auto">
          <a:xfrm>
            <a:off x="609600" y="1752600"/>
            <a:ext cx="8305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Haga clic para modificar estilos de título</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609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fld id="{D3DE5C53-CAFA-44C1-98CB-C83F101326A1}" type="datetimeFigureOut">
              <a:rPr lang="es-ES" smtClean="0"/>
              <a:t>21/11/2012</a:t>
            </a:fld>
            <a:endParaRPr lang="es-ES"/>
          </a:p>
        </p:txBody>
      </p:sp>
      <p:sp>
        <p:nvSpPr>
          <p:cNvPr id="1029"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s-ES"/>
          </a:p>
        </p:txBody>
      </p:sp>
      <p:sp>
        <p:nvSpPr>
          <p:cNvPr id="1030" name="Rectangle 6"/>
          <p:cNvSpPr>
            <a:spLocks noGrp="1" noChangeArrowheads="1"/>
          </p:cNvSpPr>
          <p:nvPr>
            <p:ph type="sldNum" sz="quarter" idx="4"/>
          </p:nvPr>
        </p:nvSpPr>
        <p:spPr bwMode="auto">
          <a:xfrm>
            <a:off x="7010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F6EF0535-35FF-435A-8D42-E71D1E07B462}" type="slidenum">
              <a:rPr lang="es-ES" smtClean="0"/>
              <a:t>‹Nº›</a:t>
            </a:fld>
            <a:endParaRPr lang="es-ES"/>
          </a:p>
        </p:txBody>
      </p:sp>
    </p:spTree>
    <p:extLst>
      <p:ext uri="{BB962C8B-B14F-4D97-AF65-F5344CB8AC3E}">
        <p14:creationId xmlns:p14="http://schemas.microsoft.com/office/powerpoint/2010/main" val="20492497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F6AD894-FED6-4BB8-90D9-5CF9C6A67DF6}" type="datetimeFigureOut">
              <a:rPr lang="es-MX" smtClean="0"/>
              <a:pPr/>
              <a:t>21/11/2012</a:t>
            </a:fld>
            <a:endParaRPr lang="es-MX"/>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MX"/>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AEDCE4D-EB0B-4D83-AECF-006E7352ED44}" type="slidenum">
              <a:rPr lang="es-MX" smtClean="0"/>
              <a:pPr/>
              <a:t>‹Nº›</a:t>
            </a:fld>
            <a:endParaRPr lang="es-MX"/>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76600" y="381000"/>
            <a:ext cx="5562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Haga clic para modificar estilo de título</a:t>
            </a:r>
          </a:p>
        </p:txBody>
      </p:sp>
      <p:sp>
        <p:nvSpPr>
          <p:cNvPr id="1027" name="Rectangle 3"/>
          <p:cNvSpPr>
            <a:spLocks noGrp="1" noChangeArrowheads="1"/>
          </p:cNvSpPr>
          <p:nvPr>
            <p:ph type="body" idx="1"/>
          </p:nvPr>
        </p:nvSpPr>
        <p:spPr bwMode="auto">
          <a:xfrm>
            <a:off x="609600" y="1752600"/>
            <a:ext cx="8305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Haga clic para modificar estilos de título</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609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GB" smtClean="0">
              <a:solidFill>
                <a:srgbClr val="336699"/>
              </a:solidFill>
            </a:endParaRPr>
          </a:p>
        </p:txBody>
      </p:sp>
      <p:sp>
        <p:nvSpPr>
          <p:cNvPr id="1029"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GB" smtClean="0">
              <a:solidFill>
                <a:srgbClr val="336699"/>
              </a:solidFill>
            </a:endParaRPr>
          </a:p>
        </p:txBody>
      </p:sp>
      <p:sp>
        <p:nvSpPr>
          <p:cNvPr id="1030" name="Rectangle 6"/>
          <p:cNvSpPr>
            <a:spLocks noGrp="1" noChangeArrowheads="1"/>
          </p:cNvSpPr>
          <p:nvPr>
            <p:ph type="sldNum" sz="quarter" idx="4"/>
          </p:nvPr>
        </p:nvSpPr>
        <p:spPr bwMode="auto">
          <a:xfrm>
            <a:off x="7010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02D21FB8-2AAA-41D2-BE43-C83EAE37AAA7}" type="slidenum">
              <a:rPr lang="en-GB" smtClean="0">
                <a:solidFill>
                  <a:srgbClr val="336699"/>
                </a:solidFill>
              </a:rPr>
              <a:pPr fontAlgn="base">
                <a:spcBef>
                  <a:spcPct val="0"/>
                </a:spcBef>
                <a:spcAft>
                  <a:spcPct val="0"/>
                </a:spcAft>
              </a:pPr>
              <a:t>‹Nº›</a:t>
            </a:fld>
            <a:endParaRPr lang="en-GB" smtClean="0">
              <a:solidFill>
                <a:srgbClr val="336699"/>
              </a:solidFill>
            </a:endParaRPr>
          </a:p>
        </p:txBody>
      </p:sp>
    </p:spTree>
    <p:extLst>
      <p:ext uri="{BB962C8B-B14F-4D97-AF65-F5344CB8AC3E}">
        <p14:creationId xmlns:p14="http://schemas.microsoft.com/office/powerpoint/2010/main" val="16329609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76600" y="381000"/>
            <a:ext cx="5562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Haga clic para modificar estilo de título</a:t>
            </a:r>
          </a:p>
        </p:txBody>
      </p:sp>
      <p:sp>
        <p:nvSpPr>
          <p:cNvPr id="1027" name="Rectangle 3"/>
          <p:cNvSpPr>
            <a:spLocks noGrp="1" noChangeArrowheads="1"/>
          </p:cNvSpPr>
          <p:nvPr>
            <p:ph type="body" idx="1"/>
          </p:nvPr>
        </p:nvSpPr>
        <p:spPr bwMode="auto">
          <a:xfrm>
            <a:off x="609600" y="1752600"/>
            <a:ext cx="8305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Haga clic para modificar estilos de título</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609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GB" smtClean="0">
              <a:solidFill>
                <a:srgbClr val="336699"/>
              </a:solidFill>
            </a:endParaRPr>
          </a:p>
        </p:txBody>
      </p:sp>
      <p:sp>
        <p:nvSpPr>
          <p:cNvPr id="1029"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GB" smtClean="0">
              <a:solidFill>
                <a:srgbClr val="336699"/>
              </a:solidFill>
            </a:endParaRPr>
          </a:p>
        </p:txBody>
      </p:sp>
      <p:sp>
        <p:nvSpPr>
          <p:cNvPr id="1030" name="Rectangle 6"/>
          <p:cNvSpPr>
            <a:spLocks noGrp="1" noChangeArrowheads="1"/>
          </p:cNvSpPr>
          <p:nvPr>
            <p:ph type="sldNum" sz="quarter" idx="4"/>
          </p:nvPr>
        </p:nvSpPr>
        <p:spPr bwMode="auto">
          <a:xfrm>
            <a:off x="7010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EDE14090-224B-4436-939D-928AEDAFD2D5}" type="slidenum">
              <a:rPr lang="en-GB" smtClean="0">
                <a:solidFill>
                  <a:srgbClr val="336699"/>
                </a:solidFill>
              </a:rPr>
              <a:pPr fontAlgn="base">
                <a:spcBef>
                  <a:spcPct val="0"/>
                </a:spcBef>
                <a:spcAft>
                  <a:spcPct val="0"/>
                </a:spcAft>
              </a:pPr>
              <a:t>‹Nº›</a:t>
            </a:fld>
            <a:endParaRPr lang="en-GB" smtClean="0">
              <a:solidFill>
                <a:srgbClr val="336699"/>
              </a:solidFill>
            </a:endParaRPr>
          </a:p>
        </p:txBody>
      </p:sp>
    </p:spTree>
    <p:extLst>
      <p:ext uri="{BB962C8B-B14F-4D97-AF65-F5344CB8AC3E}">
        <p14:creationId xmlns:p14="http://schemas.microsoft.com/office/powerpoint/2010/main" val="294844924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 Grupo"/>
          <p:cNvGrpSpPr>
            <a:grpSpLocks/>
          </p:cNvGrpSpPr>
          <p:nvPr/>
        </p:nvGrpSpPr>
        <p:grpSpPr bwMode="auto">
          <a:xfrm>
            <a:off x="323528" y="188654"/>
            <a:ext cx="8381500" cy="6552714"/>
            <a:chOff x="0" y="-650"/>
            <a:chExt cx="70284" cy="85271"/>
          </a:xfrm>
        </p:grpSpPr>
        <p:grpSp>
          <p:nvGrpSpPr>
            <p:cNvPr id="6" name="Grupo 23"/>
            <p:cNvGrpSpPr>
              <a:grpSpLocks/>
            </p:cNvGrpSpPr>
            <p:nvPr/>
          </p:nvGrpSpPr>
          <p:grpSpPr bwMode="auto">
            <a:xfrm>
              <a:off x="7748" y="13184"/>
              <a:ext cx="4674" cy="71437"/>
              <a:chOff x="1723" y="2924"/>
              <a:chExt cx="736" cy="11250"/>
            </a:xfrm>
          </p:grpSpPr>
          <p:sp>
            <p:nvSpPr>
              <p:cNvPr id="9" name="Rectangle 23"/>
              <p:cNvSpPr>
                <a:spLocks noChangeArrowheads="1"/>
              </p:cNvSpPr>
              <p:nvPr/>
            </p:nvSpPr>
            <p:spPr bwMode="auto">
              <a:xfrm>
                <a:off x="1723" y="2936"/>
                <a:ext cx="292" cy="11238"/>
              </a:xfrm>
              <a:prstGeom prst="rect">
                <a:avLst/>
              </a:prstGeom>
              <a:gradFill rotWithShape="1">
                <a:gsLst>
                  <a:gs pos="0">
                    <a:srgbClr val="2787A0"/>
                  </a:gs>
                  <a:gs pos="80000">
                    <a:srgbClr val="36B1D2"/>
                  </a:gs>
                  <a:gs pos="100000">
                    <a:srgbClr val="34B3D6"/>
                  </a:gs>
                </a:gsLst>
                <a:lin ang="16200000"/>
              </a:gradFill>
              <a:ln>
                <a:noFill/>
              </a:ln>
              <a:effectLst>
                <a:outerShdw dist="23000" dir="5400000" rotWithShape="0">
                  <a:srgbClr val="00000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0" name="Rectangle 24"/>
              <p:cNvSpPr>
                <a:spLocks noChangeArrowheads="1"/>
              </p:cNvSpPr>
              <p:nvPr/>
            </p:nvSpPr>
            <p:spPr bwMode="auto">
              <a:xfrm>
                <a:off x="2167" y="2924"/>
                <a:ext cx="292" cy="10310"/>
              </a:xfrm>
              <a:prstGeom prst="rect">
                <a:avLst/>
              </a:prstGeom>
              <a:gradFill rotWithShape="1">
                <a:gsLst>
                  <a:gs pos="0">
                    <a:srgbClr val="2787A0"/>
                  </a:gs>
                  <a:gs pos="80000">
                    <a:srgbClr val="36B1D2"/>
                  </a:gs>
                  <a:gs pos="100000">
                    <a:srgbClr val="34B3D6"/>
                  </a:gs>
                </a:gsLst>
                <a:lin ang="16200000"/>
              </a:gradFill>
              <a:ln>
                <a:noFill/>
              </a:ln>
              <a:effectLst>
                <a:outerShdw dist="23000" dir="5400000" rotWithShape="0">
                  <a:srgbClr val="00000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grpSp>
        <p:pic>
          <p:nvPicPr>
            <p:cNvPr id="8" name="Imagen 6" descr="Minerva"/>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224"/>
              <a:ext cx="21738" cy="2238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 de texto 27"/>
            <p:cNvSpPr txBox="1">
              <a:spLocks noChangeArrowheads="1"/>
            </p:cNvSpPr>
            <p:nvPr/>
          </p:nvSpPr>
          <p:spPr bwMode="auto">
            <a:xfrm>
              <a:off x="19323" y="-650"/>
              <a:ext cx="50961" cy="16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6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cs typeface="Arial" pitchFamily="34" charset="0"/>
                </a:rPr>
                <a:t>Universidad de El Salvador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cs typeface="Arial" pitchFamily="34" charset="0"/>
                </a:rPr>
                <a:t>Facultad de Ciencias Económicas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cs typeface="Arial" pitchFamily="34" charset="0"/>
                </a:rPr>
                <a:t>Escuela de Economía</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1" name="10 CuadroTexto"/>
          <p:cNvSpPr txBox="1"/>
          <p:nvPr/>
        </p:nvSpPr>
        <p:spPr>
          <a:xfrm>
            <a:off x="2843808" y="1700808"/>
            <a:ext cx="6120680" cy="5987793"/>
          </a:xfrm>
          <a:prstGeom prst="rect">
            <a:avLst/>
          </a:prstGeom>
          <a:noFill/>
        </p:spPr>
        <p:txBody>
          <a:bodyPr wrap="square" rtlCol="0">
            <a:spAutoFit/>
          </a:bodyPr>
          <a:lstStyle/>
          <a:p>
            <a:pPr>
              <a:lnSpc>
                <a:spcPct val="115000"/>
              </a:lnSpc>
              <a:spcAft>
                <a:spcPts val="0"/>
              </a:spcAft>
            </a:pPr>
            <a:r>
              <a:rPr lang="es-ES_tradnl" sz="2000" b="1" dirty="0">
                <a:latin typeface="Papyrus"/>
                <a:ea typeface="Calibri"/>
                <a:cs typeface="Arial"/>
              </a:rPr>
              <a:t>Asignatura</a:t>
            </a:r>
            <a:r>
              <a:rPr lang="es-ES_tradnl" sz="2000" b="1" dirty="0" smtClean="0">
                <a:latin typeface="Papyrus"/>
                <a:ea typeface="Calibri"/>
                <a:cs typeface="Arial"/>
              </a:rPr>
              <a:t>: CONTABILIDAD FINANCIERA II</a:t>
            </a:r>
            <a:endParaRPr lang="es-ES" sz="2000" b="1" dirty="0" smtClean="0">
              <a:latin typeface="Calibri"/>
              <a:ea typeface="Calibri"/>
              <a:cs typeface="Times New Roman"/>
            </a:endParaRPr>
          </a:p>
          <a:p>
            <a:pPr algn="ctr">
              <a:lnSpc>
                <a:spcPct val="115000"/>
              </a:lnSpc>
              <a:spcAft>
                <a:spcPts val="0"/>
              </a:spcAft>
            </a:pPr>
            <a:r>
              <a:rPr lang="es-ES_tradnl" sz="1400" b="1" dirty="0" smtClean="0">
                <a:latin typeface="Papyrus"/>
                <a:ea typeface="Calibri"/>
                <a:cs typeface="Arial"/>
              </a:rPr>
              <a:t> </a:t>
            </a:r>
            <a:endParaRPr lang="es-ES" sz="1400" b="1" dirty="0" smtClean="0">
              <a:latin typeface="Calibri"/>
              <a:ea typeface="Calibri"/>
              <a:cs typeface="Times New Roman"/>
            </a:endParaRPr>
          </a:p>
          <a:p>
            <a:pPr algn="ctr">
              <a:lnSpc>
                <a:spcPct val="115000"/>
              </a:lnSpc>
              <a:spcAft>
                <a:spcPts val="0"/>
              </a:spcAft>
            </a:pPr>
            <a:r>
              <a:rPr lang="es-ES_tradnl" sz="1400" b="1" dirty="0">
                <a:latin typeface="Papyrus"/>
                <a:ea typeface="Calibri"/>
                <a:cs typeface="Arial"/>
              </a:rPr>
              <a:t> </a:t>
            </a:r>
            <a:endParaRPr lang="es-ES" sz="1400" b="1" dirty="0">
              <a:latin typeface="Calibri"/>
              <a:ea typeface="Calibri"/>
              <a:cs typeface="Times New Roman"/>
            </a:endParaRPr>
          </a:p>
          <a:p>
            <a:pPr algn="ctr">
              <a:lnSpc>
                <a:spcPct val="115000"/>
              </a:lnSpc>
              <a:spcAft>
                <a:spcPts val="0"/>
              </a:spcAft>
            </a:pPr>
            <a:r>
              <a:rPr lang="es-ES_tradnl" sz="1400" b="1" i="1" dirty="0">
                <a:latin typeface="Bookman Old Style"/>
                <a:ea typeface="Calibri"/>
                <a:cs typeface="Arial"/>
              </a:rPr>
              <a:t>Tema: </a:t>
            </a:r>
            <a:r>
              <a:rPr lang="es-ES_tradnl" sz="1400" b="1" i="1" dirty="0" smtClean="0">
                <a:latin typeface="Bookman Old Style"/>
                <a:ea typeface="Calibri"/>
                <a:cs typeface="Arial"/>
              </a:rPr>
              <a:t>INVENTARIOS</a:t>
            </a:r>
            <a:endParaRPr lang="es-ES" sz="1400" b="1" dirty="0">
              <a:latin typeface="Calibri"/>
              <a:ea typeface="Calibri"/>
              <a:cs typeface="Times New Roman"/>
            </a:endParaRPr>
          </a:p>
          <a:p>
            <a:pPr>
              <a:lnSpc>
                <a:spcPct val="115000"/>
              </a:lnSpc>
              <a:spcAft>
                <a:spcPts val="0"/>
              </a:spcAft>
            </a:pPr>
            <a:r>
              <a:rPr lang="es-ES_tradnl" sz="1400" b="1" dirty="0">
                <a:latin typeface="Bookman Old Style"/>
                <a:ea typeface="Calibri"/>
                <a:cs typeface="Arial"/>
              </a:rPr>
              <a:t> </a:t>
            </a:r>
            <a:endParaRPr lang="es-ES" sz="1400" b="1" dirty="0">
              <a:latin typeface="Calibri"/>
              <a:ea typeface="Calibri"/>
              <a:cs typeface="Times New Roman"/>
            </a:endParaRPr>
          </a:p>
          <a:p>
            <a:pPr algn="ctr">
              <a:lnSpc>
                <a:spcPct val="115000"/>
              </a:lnSpc>
              <a:spcAft>
                <a:spcPts val="0"/>
              </a:spcAft>
            </a:pPr>
            <a:r>
              <a:rPr lang="es-ES_tradnl" sz="1400" b="1" dirty="0">
                <a:latin typeface="Bookman Old Style"/>
                <a:ea typeface="Calibri"/>
                <a:cs typeface="Times New Roman"/>
              </a:rPr>
              <a:t>Catedrático</a:t>
            </a:r>
            <a:r>
              <a:rPr lang="es-ES_tradnl" sz="1400" b="1" dirty="0" smtClean="0">
                <a:latin typeface="Bookman Old Style"/>
                <a:ea typeface="Calibri"/>
                <a:cs typeface="Times New Roman"/>
              </a:rPr>
              <a:t>: </a:t>
            </a:r>
            <a:endParaRPr lang="es-ES" sz="1400" b="1" dirty="0">
              <a:latin typeface="Calibri"/>
              <a:ea typeface="Calibri"/>
              <a:cs typeface="Times New Roman"/>
            </a:endParaRPr>
          </a:p>
          <a:p>
            <a:pPr algn="ctr">
              <a:lnSpc>
                <a:spcPct val="115000"/>
              </a:lnSpc>
              <a:spcAft>
                <a:spcPts val="0"/>
              </a:spcAft>
            </a:pPr>
            <a:r>
              <a:rPr lang="es-ES_tradnl" sz="1400" b="1" dirty="0">
                <a:latin typeface="Bookman Old Style"/>
                <a:ea typeface="Calibri"/>
                <a:cs typeface="Times New Roman"/>
              </a:rPr>
              <a:t> </a:t>
            </a:r>
            <a:endParaRPr lang="es-ES" sz="1400" b="1" dirty="0">
              <a:latin typeface="Calibri"/>
              <a:ea typeface="Calibri"/>
              <a:cs typeface="Times New Roman"/>
            </a:endParaRPr>
          </a:p>
          <a:p>
            <a:pPr algn="ctr">
              <a:lnSpc>
                <a:spcPct val="115000"/>
              </a:lnSpc>
              <a:spcAft>
                <a:spcPts val="0"/>
              </a:spcAft>
            </a:pPr>
            <a:r>
              <a:rPr lang="es-ES_tradnl" sz="1400" b="1" dirty="0">
                <a:latin typeface="Bookman Old Style"/>
                <a:ea typeface="Calibri"/>
                <a:cs typeface="Arial"/>
              </a:rPr>
              <a:t> </a:t>
            </a:r>
            <a:endParaRPr lang="es-ES" sz="1400" b="1" dirty="0">
              <a:latin typeface="Calibri"/>
              <a:ea typeface="Calibri"/>
              <a:cs typeface="Times New Roman"/>
            </a:endParaRPr>
          </a:p>
          <a:p>
            <a:pPr algn="ctr">
              <a:lnSpc>
                <a:spcPct val="115000"/>
              </a:lnSpc>
              <a:spcAft>
                <a:spcPts val="0"/>
              </a:spcAft>
            </a:pPr>
            <a:r>
              <a:rPr lang="es-ES_tradnl" sz="1400" b="1" dirty="0">
                <a:latin typeface="Bookman Old Style"/>
                <a:ea typeface="Calibri"/>
                <a:cs typeface="Arial"/>
              </a:rPr>
              <a:t> </a:t>
            </a:r>
            <a:endParaRPr lang="es-ES" sz="1400" b="1" dirty="0">
              <a:latin typeface="Calibri"/>
              <a:ea typeface="Calibri"/>
              <a:cs typeface="Times New Roman"/>
            </a:endParaRPr>
          </a:p>
          <a:p>
            <a:pPr>
              <a:lnSpc>
                <a:spcPct val="115000"/>
              </a:lnSpc>
              <a:spcAft>
                <a:spcPts val="0"/>
              </a:spcAft>
            </a:pPr>
            <a:r>
              <a:rPr lang="es-ES_tradnl" sz="1400" b="1" dirty="0" smtClean="0">
                <a:latin typeface="Bookman Old Style"/>
                <a:ea typeface="Calibri"/>
                <a:cs typeface="Times New Roman"/>
              </a:rPr>
              <a:t>	Integrantes </a:t>
            </a:r>
            <a:r>
              <a:rPr lang="es-ES_tradnl" sz="1400" b="1" dirty="0">
                <a:latin typeface="Bookman Old Style"/>
                <a:ea typeface="Calibri"/>
                <a:cs typeface="Times New Roman"/>
              </a:rPr>
              <a:t>del Grupo de Trabajo:	        Carnet:      </a:t>
            </a:r>
            <a:endParaRPr lang="es-ES" sz="1400" b="1" dirty="0">
              <a:latin typeface="Calibri"/>
              <a:ea typeface="Calibri"/>
              <a:cs typeface="Times New Roman"/>
            </a:endParaRPr>
          </a:p>
          <a:p>
            <a:pPr>
              <a:lnSpc>
                <a:spcPct val="75000"/>
              </a:lnSpc>
              <a:spcAft>
                <a:spcPts val="0"/>
              </a:spcAft>
            </a:pPr>
            <a:r>
              <a:rPr lang="es-ES_tradnl" sz="1400" b="1" dirty="0">
                <a:latin typeface="Bookman Old Style"/>
                <a:ea typeface="Calibri"/>
                <a:cs typeface="Times New Roman"/>
              </a:rPr>
              <a:t> </a:t>
            </a:r>
            <a:endParaRPr lang="es-ES" sz="1400" b="1" dirty="0">
              <a:latin typeface="Calibri"/>
              <a:ea typeface="Calibri"/>
              <a:cs typeface="Times New Roman"/>
            </a:endParaRPr>
          </a:p>
          <a:p>
            <a:pPr>
              <a:lnSpc>
                <a:spcPct val="115000"/>
              </a:lnSpc>
              <a:spcAft>
                <a:spcPts val="0"/>
              </a:spcAft>
            </a:pPr>
            <a:r>
              <a:rPr lang="es-ES_tradnl" sz="1400" b="1" dirty="0" smtClean="0">
                <a:latin typeface="Bookman Old Style"/>
                <a:ea typeface="Calibri"/>
                <a:cs typeface="Arial"/>
              </a:rPr>
              <a:t>	Haydee Lorena Rivas Cornejo         </a:t>
            </a:r>
            <a:r>
              <a:rPr lang="es-ES_tradnl" sz="1400" b="1" dirty="0" smtClean="0">
                <a:latin typeface="Bookman Old Style"/>
                <a:ea typeface="Calibri"/>
                <a:cs typeface="Arial"/>
              </a:rPr>
              <a:t>      </a:t>
            </a:r>
            <a:r>
              <a:rPr lang="es-ES_tradnl" sz="1400" b="1" dirty="0" smtClean="0">
                <a:latin typeface="Bookman Old Style"/>
                <a:ea typeface="Calibri"/>
                <a:cs typeface="Arial"/>
              </a:rPr>
              <a:t>RC10072 </a:t>
            </a:r>
            <a:endParaRPr lang="es-ES" sz="1400" b="1" dirty="0">
              <a:latin typeface="Calibri"/>
              <a:ea typeface="Calibri"/>
              <a:cs typeface="Times New Roman"/>
            </a:endParaRPr>
          </a:p>
          <a:p>
            <a:pPr>
              <a:lnSpc>
                <a:spcPct val="115000"/>
              </a:lnSpc>
              <a:spcAft>
                <a:spcPts val="0"/>
              </a:spcAft>
            </a:pPr>
            <a:r>
              <a:rPr lang="es-ES_tradnl" sz="1400" b="1" dirty="0" smtClean="0">
                <a:latin typeface="Bookman Old Style"/>
                <a:ea typeface="Calibri"/>
                <a:cs typeface="Arial"/>
              </a:rPr>
              <a:t>	Marvin </a:t>
            </a:r>
            <a:r>
              <a:rPr lang="es-ES_tradnl" sz="1400" b="1" dirty="0">
                <a:latin typeface="Bookman Old Style"/>
                <a:ea typeface="Calibri"/>
                <a:cs typeface="Arial"/>
              </a:rPr>
              <a:t>Isaac Bonilla Martínez         </a:t>
            </a:r>
            <a:r>
              <a:rPr lang="es-ES_tradnl" sz="1400" b="1" dirty="0" smtClean="0">
                <a:latin typeface="Bookman Old Style"/>
                <a:ea typeface="Calibri"/>
                <a:cs typeface="Arial"/>
              </a:rPr>
              <a:t>     </a:t>
            </a:r>
            <a:r>
              <a:rPr lang="es-ES_tradnl" sz="1400" b="1" dirty="0" smtClean="0">
                <a:latin typeface="Bookman Old Style"/>
                <a:ea typeface="Calibri"/>
                <a:cs typeface="Arial"/>
              </a:rPr>
              <a:t>BM10027</a:t>
            </a:r>
          </a:p>
          <a:p>
            <a:pPr>
              <a:lnSpc>
                <a:spcPct val="115000"/>
              </a:lnSpc>
              <a:spcAft>
                <a:spcPts val="0"/>
              </a:spcAft>
            </a:pPr>
            <a:r>
              <a:rPr lang="es-ES_tradnl" sz="1400" b="1" dirty="0" smtClean="0">
                <a:latin typeface="Bookman Old Style"/>
                <a:ea typeface="Calibri"/>
                <a:cs typeface="Arial"/>
              </a:rPr>
              <a:t>                 Jenny Steffany </a:t>
            </a:r>
            <a:r>
              <a:rPr lang="es-ES_tradnl" sz="1400" b="1" dirty="0" smtClean="0">
                <a:latin typeface="Bookman Old Style"/>
                <a:ea typeface="Calibri"/>
                <a:cs typeface="Arial"/>
              </a:rPr>
              <a:t>Alvarado López          </a:t>
            </a:r>
            <a:r>
              <a:rPr lang="es-ES_tradnl" sz="1400" b="1" dirty="0" smtClean="0">
                <a:latin typeface="Bookman Old Style"/>
                <a:ea typeface="Calibri"/>
                <a:cs typeface="Arial"/>
              </a:rPr>
              <a:t>AL10052</a:t>
            </a:r>
            <a:endParaRPr lang="es-ES" sz="1400" b="1" dirty="0">
              <a:latin typeface="Calibri"/>
              <a:ea typeface="Calibri"/>
              <a:cs typeface="Times New Roman"/>
            </a:endParaRPr>
          </a:p>
          <a:p>
            <a:pPr algn="just">
              <a:lnSpc>
                <a:spcPct val="115000"/>
              </a:lnSpc>
              <a:spcAft>
                <a:spcPts val="0"/>
              </a:spcAft>
            </a:pPr>
            <a:r>
              <a:rPr lang="es-ES_tradnl" sz="1400" b="1" dirty="0" smtClean="0">
                <a:latin typeface="Bookman Old Style"/>
                <a:ea typeface="Calibri"/>
                <a:cs typeface="Arial"/>
              </a:rPr>
              <a:t>                Juan </a:t>
            </a:r>
            <a:r>
              <a:rPr lang="es-ES_tradnl" sz="1400" b="1" dirty="0" smtClean="0">
                <a:latin typeface="Bookman Old Style"/>
                <a:ea typeface="Calibri"/>
                <a:cs typeface="Arial"/>
              </a:rPr>
              <a:t>José Armero </a:t>
            </a:r>
            <a:r>
              <a:rPr lang="es-ES_tradnl" sz="1400" b="1" dirty="0" smtClean="0">
                <a:latin typeface="Bookman Old Style"/>
                <a:ea typeface="Calibri"/>
                <a:cs typeface="Arial"/>
              </a:rPr>
              <a:t>Ortiz                  </a:t>
            </a:r>
            <a:r>
              <a:rPr lang="es-ES_tradnl" sz="1400" b="1" dirty="0" smtClean="0">
                <a:latin typeface="Bookman Old Style"/>
                <a:ea typeface="Calibri"/>
                <a:cs typeface="Arial"/>
              </a:rPr>
              <a:t>    </a:t>
            </a:r>
            <a:r>
              <a:rPr lang="es-ES_tradnl" sz="1400" b="1" dirty="0" smtClean="0">
                <a:latin typeface="Bookman Old Style"/>
                <a:ea typeface="Calibri"/>
                <a:cs typeface="Arial"/>
              </a:rPr>
              <a:t>AO11009</a:t>
            </a:r>
          </a:p>
          <a:p>
            <a:pPr algn="just">
              <a:lnSpc>
                <a:spcPct val="115000"/>
              </a:lnSpc>
              <a:spcAft>
                <a:spcPts val="0"/>
              </a:spcAft>
            </a:pPr>
            <a:r>
              <a:rPr lang="es-ES_tradnl" sz="1400" b="1" dirty="0" smtClean="0">
                <a:latin typeface="Bookman Old Style"/>
                <a:ea typeface="Calibri"/>
                <a:cs typeface="Arial"/>
              </a:rPr>
              <a:t>                 Luis </a:t>
            </a:r>
            <a:r>
              <a:rPr lang="es-ES_tradnl" sz="1400" b="1" dirty="0" smtClean="0">
                <a:latin typeface="Bookman Old Style"/>
                <a:ea typeface="Calibri"/>
                <a:cs typeface="Arial"/>
              </a:rPr>
              <a:t>Rubén Ángel Calderón                </a:t>
            </a:r>
            <a:r>
              <a:rPr lang="es-ES_tradnl" sz="1400" b="1" dirty="0" smtClean="0">
                <a:latin typeface="Bookman Old Style"/>
                <a:ea typeface="Calibri"/>
                <a:cs typeface="Arial"/>
              </a:rPr>
              <a:t>AC10057</a:t>
            </a:r>
            <a:endParaRPr lang="es-ES" sz="1400" b="1" dirty="0">
              <a:latin typeface="Calibri"/>
              <a:ea typeface="Calibri"/>
              <a:cs typeface="Times New Roman"/>
            </a:endParaRPr>
          </a:p>
          <a:p>
            <a:pPr algn="just">
              <a:lnSpc>
                <a:spcPct val="115000"/>
              </a:lnSpc>
              <a:spcAft>
                <a:spcPts val="0"/>
              </a:spcAft>
            </a:pPr>
            <a:r>
              <a:rPr lang="es-ES_tradnl" sz="1400" b="1" dirty="0">
                <a:latin typeface="Bookman Old Style"/>
                <a:ea typeface="Calibri"/>
                <a:cs typeface="Arial"/>
              </a:rPr>
              <a:t> </a:t>
            </a:r>
            <a:endParaRPr lang="es-ES_tradnl" sz="1400" b="1" dirty="0" smtClean="0">
              <a:latin typeface="Bookman Old Style"/>
              <a:ea typeface="Calibri"/>
              <a:cs typeface="Arial"/>
            </a:endParaRPr>
          </a:p>
          <a:p>
            <a:pPr algn="just">
              <a:lnSpc>
                <a:spcPct val="115000"/>
              </a:lnSpc>
              <a:spcAft>
                <a:spcPts val="0"/>
              </a:spcAft>
            </a:pPr>
            <a:endParaRPr lang="es-ES" sz="1400" b="1" dirty="0">
              <a:latin typeface="Calibri"/>
              <a:ea typeface="Calibri"/>
              <a:cs typeface="Times New Roman"/>
            </a:endParaRPr>
          </a:p>
          <a:p>
            <a:pPr>
              <a:lnSpc>
                <a:spcPct val="115000"/>
              </a:lnSpc>
              <a:spcAft>
                <a:spcPts val="0"/>
              </a:spcAft>
            </a:pPr>
            <a:r>
              <a:rPr lang="es-ES_tradnl" sz="1400" b="1" dirty="0">
                <a:latin typeface="Bookman Old Style"/>
                <a:ea typeface="Calibri"/>
                <a:cs typeface="Times New Roman"/>
              </a:rPr>
              <a:t>Grupo Teórico:</a:t>
            </a:r>
            <a:r>
              <a:rPr lang="es-ES_tradnl" sz="1400" b="1" dirty="0">
                <a:latin typeface="Bookman Old Style"/>
                <a:ea typeface="Calibri"/>
                <a:cs typeface="Arial"/>
              </a:rPr>
              <a:t> </a:t>
            </a:r>
            <a:r>
              <a:rPr lang="es-ES_tradnl" sz="1400" b="1" dirty="0" smtClean="0">
                <a:latin typeface="Bookman Old Style"/>
                <a:ea typeface="Calibri"/>
                <a:cs typeface="Arial"/>
              </a:rPr>
              <a:t>04</a:t>
            </a:r>
            <a:endParaRPr lang="es-ES" sz="1400" b="1" dirty="0">
              <a:latin typeface="Calibri"/>
              <a:ea typeface="Calibri"/>
              <a:cs typeface="Times New Roman"/>
            </a:endParaRPr>
          </a:p>
          <a:p>
            <a:pPr>
              <a:lnSpc>
                <a:spcPct val="115000"/>
              </a:lnSpc>
              <a:spcAft>
                <a:spcPts val="0"/>
              </a:spcAft>
            </a:pPr>
            <a:r>
              <a:rPr lang="es-ES_tradnl" sz="1400" b="1" dirty="0">
                <a:latin typeface="Bookman Old Style"/>
                <a:ea typeface="Calibri"/>
                <a:cs typeface="Arial"/>
              </a:rPr>
              <a:t> </a:t>
            </a:r>
            <a:endParaRPr lang="es-ES" sz="1400" b="1" dirty="0">
              <a:latin typeface="Calibri"/>
              <a:ea typeface="Calibri"/>
              <a:cs typeface="Times New Roman"/>
            </a:endParaRPr>
          </a:p>
          <a:p>
            <a:pPr>
              <a:lnSpc>
                <a:spcPct val="115000"/>
              </a:lnSpc>
              <a:spcAft>
                <a:spcPts val="0"/>
              </a:spcAft>
            </a:pPr>
            <a:r>
              <a:rPr lang="es-ES_tradnl" sz="3200" b="1" dirty="0">
                <a:latin typeface="Bookman Old Style"/>
                <a:ea typeface="Calibri"/>
                <a:cs typeface="Arial"/>
              </a:rPr>
              <a:t> </a:t>
            </a:r>
            <a:endParaRPr lang="es-ES" dirty="0">
              <a:effectLst/>
              <a:latin typeface="Calibri"/>
              <a:ea typeface="Calibri"/>
              <a:cs typeface="Times New Roman"/>
            </a:endParaRPr>
          </a:p>
        </p:txBody>
      </p:sp>
    </p:spTree>
    <p:extLst>
      <p:ext uri="{BB962C8B-B14F-4D97-AF65-F5344CB8AC3E}">
        <p14:creationId xmlns:p14="http://schemas.microsoft.com/office/powerpoint/2010/main" val="154596143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61024017"/>
              </p:ext>
            </p:extLst>
          </p:nvPr>
        </p:nvGraphicFramePr>
        <p:xfrm>
          <a:off x="395536" y="2420887"/>
          <a:ext cx="8424940" cy="3168354"/>
        </p:xfrm>
        <a:graphic>
          <a:graphicData uri="http://schemas.openxmlformats.org/drawingml/2006/table">
            <a:tbl>
              <a:tblPr firstRow="1" firstCol="1" bandRow="1"/>
              <a:tblGrid>
                <a:gridCol w="842494"/>
                <a:gridCol w="842494"/>
                <a:gridCol w="842494"/>
                <a:gridCol w="842494"/>
                <a:gridCol w="842494"/>
                <a:gridCol w="842494"/>
                <a:gridCol w="842494"/>
                <a:gridCol w="842494"/>
                <a:gridCol w="842494"/>
                <a:gridCol w="842494"/>
              </a:tblGrid>
              <a:tr h="226311">
                <a:tc gridSpan="10">
                  <a:txBody>
                    <a:bodyPr/>
                    <a:lstStyle/>
                    <a:p>
                      <a:pPr algn="just">
                        <a:lnSpc>
                          <a:spcPct val="115000"/>
                        </a:lnSpc>
                        <a:spcAft>
                          <a:spcPts val="0"/>
                        </a:spcAft>
                      </a:pPr>
                      <a:r>
                        <a:rPr lang="es-ES" sz="1000" b="1">
                          <a:solidFill>
                            <a:srgbClr val="000000"/>
                          </a:solidFill>
                          <a:effectLst/>
                          <a:latin typeface="Arial"/>
                          <a:ea typeface="Times New Roman"/>
                          <a:cs typeface="Times New Roman"/>
                        </a:rPr>
                        <a:t>CAJA DE CHOCOLATES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226311">
                <a:tc rowSpan="2">
                  <a:txBody>
                    <a:bodyPr/>
                    <a:lstStyle/>
                    <a:p>
                      <a:pPr algn="just">
                        <a:lnSpc>
                          <a:spcPct val="115000"/>
                        </a:lnSpc>
                        <a:spcAft>
                          <a:spcPts val="0"/>
                        </a:spcAft>
                      </a:pPr>
                      <a:r>
                        <a:rPr lang="es-ES" sz="1000" b="1">
                          <a:solidFill>
                            <a:srgbClr val="000000"/>
                          </a:solidFill>
                          <a:effectLst/>
                          <a:latin typeface="Arial"/>
                          <a:ea typeface="Times New Roman"/>
                          <a:cs typeface="Times New Roman"/>
                        </a:rPr>
                        <a:t>fecha</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gridSpan="3">
                  <a:txBody>
                    <a:bodyPr/>
                    <a:lstStyle/>
                    <a:p>
                      <a:pPr algn="just">
                        <a:lnSpc>
                          <a:spcPct val="115000"/>
                        </a:lnSpc>
                        <a:spcAft>
                          <a:spcPts val="0"/>
                        </a:spcAft>
                      </a:pPr>
                      <a:r>
                        <a:rPr lang="es-ES" sz="1000" b="1">
                          <a:solidFill>
                            <a:srgbClr val="000000"/>
                          </a:solidFill>
                          <a:effectLst/>
                          <a:latin typeface="Arial"/>
                          <a:ea typeface="Calibri"/>
                          <a:cs typeface="Times New Roman"/>
                        </a:rPr>
                        <a:t>Compras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c gridSpan="3">
                  <a:txBody>
                    <a:bodyPr/>
                    <a:lstStyle/>
                    <a:p>
                      <a:pPr algn="just">
                        <a:lnSpc>
                          <a:spcPct val="115000"/>
                        </a:lnSpc>
                        <a:spcAft>
                          <a:spcPts val="0"/>
                        </a:spcAft>
                      </a:pPr>
                      <a:r>
                        <a:rPr lang="es-ES" sz="1000" b="1">
                          <a:solidFill>
                            <a:srgbClr val="000000"/>
                          </a:solidFill>
                          <a:effectLst/>
                          <a:latin typeface="Arial"/>
                          <a:ea typeface="Calibri"/>
                          <a:cs typeface="Times New Roman"/>
                        </a:rPr>
                        <a:t>Costos de los bienes vendidos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c gridSpan="3">
                  <a:txBody>
                    <a:bodyPr/>
                    <a:lstStyle/>
                    <a:p>
                      <a:pPr algn="just">
                        <a:lnSpc>
                          <a:spcPct val="115000"/>
                        </a:lnSpc>
                        <a:spcAft>
                          <a:spcPts val="0"/>
                        </a:spcAft>
                      </a:pPr>
                      <a:r>
                        <a:rPr lang="es-ES" sz="1000" b="1">
                          <a:solidFill>
                            <a:srgbClr val="000000"/>
                          </a:solidFill>
                          <a:effectLst/>
                          <a:latin typeface="Arial"/>
                          <a:ea typeface="Calibri"/>
                          <a:cs typeface="Times New Roman"/>
                        </a:rPr>
                        <a:t>Inventario Disponible</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r>
              <a:tr h="452622">
                <a:tc vMerge="1">
                  <a:txBody>
                    <a:bodyPr/>
                    <a:lstStyle/>
                    <a:p>
                      <a:endParaRPr lang="es-SV"/>
                    </a:p>
                  </a:txBody>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just">
                        <a:lnSpc>
                          <a:spcPct val="115000"/>
                        </a:lnSpc>
                        <a:spcAft>
                          <a:spcPts val="0"/>
                        </a:spcAft>
                      </a:pPr>
                      <a:r>
                        <a:rPr lang="es-ES" sz="10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just">
                        <a:lnSpc>
                          <a:spcPct val="115000"/>
                        </a:lnSpc>
                        <a:spcAft>
                          <a:spcPts val="0"/>
                        </a:spcAft>
                      </a:pPr>
                      <a:r>
                        <a:rPr lang="es-ES" sz="10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just">
                        <a:lnSpc>
                          <a:spcPct val="115000"/>
                        </a:lnSpc>
                        <a:spcAft>
                          <a:spcPts val="0"/>
                        </a:spcAft>
                      </a:pPr>
                      <a:r>
                        <a:rPr lang="es-ES" sz="10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just">
                        <a:lnSpc>
                          <a:spcPct val="115000"/>
                        </a:lnSpc>
                        <a:spcAft>
                          <a:spcPts val="0"/>
                        </a:spcAft>
                      </a:pPr>
                      <a:r>
                        <a:rPr lang="es-ES" sz="10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just">
                        <a:lnSpc>
                          <a:spcPct val="115000"/>
                        </a:lnSpc>
                        <a:spcAft>
                          <a:spcPts val="0"/>
                        </a:spcAft>
                      </a:pPr>
                      <a:r>
                        <a:rPr lang="es-ES" sz="10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just">
                        <a:lnSpc>
                          <a:spcPct val="115000"/>
                        </a:lnSpc>
                        <a:spcAft>
                          <a:spcPts val="0"/>
                        </a:spcAft>
                      </a:pPr>
                      <a:r>
                        <a:rPr lang="es-ES" sz="10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26311">
                <a:tc>
                  <a:txBody>
                    <a:bodyPr/>
                    <a:lstStyle/>
                    <a:p>
                      <a:pPr algn="just">
                        <a:lnSpc>
                          <a:spcPct val="115000"/>
                        </a:lnSpc>
                        <a:spcAft>
                          <a:spcPts val="0"/>
                        </a:spcAft>
                      </a:pPr>
                      <a:r>
                        <a:rPr lang="es-ES" sz="1000" b="1">
                          <a:solidFill>
                            <a:srgbClr val="000000"/>
                          </a:solidFill>
                          <a:effectLst/>
                          <a:latin typeface="Arial"/>
                          <a:ea typeface="Times New Roman"/>
                          <a:cs typeface="Times New Roman"/>
                        </a:rPr>
                        <a:t>Jul 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52622">
                <a:tc>
                  <a:txBody>
                    <a:bodyPr/>
                    <a:lstStyle/>
                    <a:p>
                      <a:pPr algn="r">
                        <a:lnSpc>
                          <a:spcPct val="115000"/>
                        </a:lnSpc>
                        <a:spcAft>
                          <a:spcPts val="0"/>
                        </a:spcAft>
                      </a:pPr>
                      <a:r>
                        <a:rPr lang="es-ES" sz="1000" b="1">
                          <a:solidFill>
                            <a:srgbClr val="000000"/>
                          </a:solidFill>
                          <a:effectLst/>
                          <a:latin typeface="Arial"/>
                          <a:ea typeface="Times New Roman"/>
                          <a:cs typeface="Times New Roman"/>
                        </a:rPr>
                        <a:t>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$270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270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52622">
                <a:tc>
                  <a:txBody>
                    <a:bodyPr/>
                    <a:lstStyle/>
                    <a:p>
                      <a:pPr algn="r">
                        <a:lnSpc>
                          <a:spcPct val="115000"/>
                        </a:lnSpc>
                        <a:spcAft>
                          <a:spcPts val="0"/>
                        </a:spcAft>
                      </a:pPr>
                      <a:r>
                        <a:rPr lang="es-ES" sz="1000" b="1">
                          <a:solidFill>
                            <a:srgbClr val="000000"/>
                          </a:solidFill>
                          <a:effectLst/>
                          <a:latin typeface="Arial"/>
                          <a:ea typeface="Times New Roman"/>
                          <a:cs typeface="Times New Roman"/>
                        </a:rPr>
                        <a:t>15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135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3</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135</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52622">
                <a:tc>
                  <a:txBody>
                    <a:bodyPr/>
                    <a:lstStyle/>
                    <a:p>
                      <a:pPr algn="r">
                        <a:lnSpc>
                          <a:spcPct val="115000"/>
                        </a:lnSpc>
                        <a:spcAft>
                          <a:spcPts val="0"/>
                        </a:spcAft>
                      </a:pPr>
                      <a:r>
                        <a:rPr lang="es-ES" sz="1000" b="1">
                          <a:solidFill>
                            <a:srgbClr val="000000"/>
                          </a:solidFill>
                          <a:effectLst/>
                          <a:latin typeface="Arial"/>
                          <a:ea typeface="Times New Roman"/>
                          <a:cs typeface="Times New Roman"/>
                        </a:rPr>
                        <a:t>26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350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3</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135</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350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52622">
                <a:tc>
                  <a:txBody>
                    <a:bodyPr/>
                    <a:lstStyle/>
                    <a:p>
                      <a:pPr algn="r">
                        <a:lnSpc>
                          <a:spcPct val="115000"/>
                        </a:lnSpc>
                        <a:spcAft>
                          <a:spcPts val="0"/>
                        </a:spcAft>
                      </a:pPr>
                      <a:r>
                        <a:rPr lang="es-ES" sz="1000" b="1">
                          <a:solidFill>
                            <a:srgbClr val="000000"/>
                          </a:solidFill>
                          <a:effectLst/>
                          <a:latin typeface="Arial"/>
                          <a:ea typeface="Times New Roman"/>
                          <a:cs typeface="Times New Roman"/>
                        </a:rPr>
                        <a:t>31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3</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135</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250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100</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26311">
                <a:tc>
                  <a:txBody>
                    <a:bodyPr/>
                    <a:lstStyle/>
                    <a:p>
                      <a:pPr algn="r">
                        <a:lnSpc>
                          <a:spcPct val="115000"/>
                        </a:lnSpc>
                        <a:spcAft>
                          <a:spcPts val="0"/>
                        </a:spcAft>
                      </a:pPr>
                      <a:r>
                        <a:rPr lang="es-ES" sz="1000" b="1">
                          <a:solidFill>
                            <a:srgbClr val="000000"/>
                          </a:solidFill>
                          <a:effectLst/>
                          <a:latin typeface="Arial"/>
                          <a:ea typeface="Times New Roman"/>
                          <a:cs typeface="Times New Roman"/>
                        </a:rPr>
                        <a:t>31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$620</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$560</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dirty="0">
                          <a:solidFill>
                            <a:srgbClr val="000000"/>
                          </a:solidFill>
                          <a:effectLst/>
                          <a:latin typeface="Arial"/>
                          <a:ea typeface="Calibri"/>
                          <a:cs typeface="Times New Roman"/>
                        </a:rPr>
                        <a:t>$100</a:t>
                      </a:r>
                      <a:endParaRPr lang="es-SV" sz="1200" b="1" dirty="0">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5" name="4 Rectángulo"/>
          <p:cNvSpPr/>
          <p:nvPr/>
        </p:nvSpPr>
        <p:spPr>
          <a:xfrm>
            <a:off x="971600" y="1731904"/>
            <a:ext cx="6912768" cy="400110"/>
          </a:xfrm>
          <a:prstGeom prst="rect">
            <a:avLst/>
          </a:prstGeom>
        </p:spPr>
        <p:txBody>
          <a:bodyPr wrap="square">
            <a:spAutoFit/>
          </a:bodyPr>
          <a:lstStyle/>
          <a:p>
            <a:r>
              <a:rPr lang="es-SV"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Método de primeras entradas, primeras salidas (PEPS)</a:t>
            </a:r>
          </a:p>
        </p:txBody>
      </p:sp>
    </p:spTree>
    <p:extLst>
      <p:ext uri="{BB962C8B-B14F-4D97-AF65-F5344CB8AC3E}">
        <p14:creationId xmlns:p14="http://schemas.microsoft.com/office/powerpoint/2010/main" val="252642655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1628800"/>
            <a:ext cx="7920880" cy="461665"/>
          </a:xfrm>
          <a:prstGeom prst="rect">
            <a:avLst/>
          </a:prstGeom>
        </p:spPr>
        <p:txBody>
          <a:bodyPr wrap="square">
            <a:spAutoFit/>
          </a:bodyPr>
          <a:lstStyle/>
          <a:p>
            <a:r>
              <a:rPr lang="es-SV"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Método de últimas entradas, primeras salidas (UEPS)</a:t>
            </a:r>
          </a:p>
        </p:txBody>
      </p:sp>
      <p:graphicFrame>
        <p:nvGraphicFramePr>
          <p:cNvPr id="5" name="4 Tabla"/>
          <p:cNvGraphicFramePr>
            <a:graphicFrameLocks noGrp="1"/>
          </p:cNvGraphicFramePr>
          <p:nvPr>
            <p:extLst>
              <p:ext uri="{D42A27DB-BD31-4B8C-83A1-F6EECF244321}">
                <p14:modId xmlns:p14="http://schemas.microsoft.com/office/powerpoint/2010/main" val="1317888642"/>
              </p:ext>
            </p:extLst>
          </p:nvPr>
        </p:nvGraphicFramePr>
        <p:xfrm>
          <a:off x="251520" y="2276872"/>
          <a:ext cx="8663880" cy="3456384"/>
        </p:xfrm>
        <a:graphic>
          <a:graphicData uri="http://schemas.openxmlformats.org/drawingml/2006/table">
            <a:tbl>
              <a:tblPr firstRow="1" firstCol="1" bandRow="1"/>
              <a:tblGrid>
                <a:gridCol w="866388"/>
                <a:gridCol w="866388"/>
                <a:gridCol w="866388"/>
                <a:gridCol w="866388"/>
                <a:gridCol w="866388"/>
                <a:gridCol w="866388"/>
                <a:gridCol w="866388"/>
                <a:gridCol w="866388"/>
                <a:gridCol w="866388"/>
                <a:gridCol w="866388"/>
              </a:tblGrid>
              <a:tr h="216024">
                <a:tc gridSpan="10">
                  <a:txBody>
                    <a:bodyPr/>
                    <a:lstStyle/>
                    <a:p>
                      <a:pPr algn="just">
                        <a:lnSpc>
                          <a:spcPct val="115000"/>
                        </a:lnSpc>
                        <a:spcAft>
                          <a:spcPts val="0"/>
                        </a:spcAft>
                      </a:pPr>
                      <a:r>
                        <a:rPr lang="es-ES" sz="1000" b="1">
                          <a:solidFill>
                            <a:srgbClr val="000000"/>
                          </a:solidFill>
                          <a:effectLst/>
                          <a:latin typeface="Arial"/>
                          <a:ea typeface="Times New Roman"/>
                          <a:cs typeface="Times New Roman"/>
                        </a:rPr>
                        <a:t>CAJA DE CHOCOLATES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216024">
                <a:tc rowSpan="2">
                  <a:txBody>
                    <a:bodyPr/>
                    <a:lstStyle/>
                    <a:p>
                      <a:pPr algn="ctr">
                        <a:lnSpc>
                          <a:spcPct val="115000"/>
                        </a:lnSpc>
                        <a:spcAft>
                          <a:spcPts val="0"/>
                        </a:spcAft>
                      </a:pPr>
                      <a:r>
                        <a:rPr lang="es-ES" sz="1000" b="1">
                          <a:solidFill>
                            <a:srgbClr val="000000"/>
                          </a:solidFill>
                          <a:effectLst/>
                          <a:latin typeface="Arial"/>
                          <a:ea typeface="Times New Roman"/>
                          <a:cs typeface="Times New Roman"/>
                        </a:rPr>
                        <a:t>fecha</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gridSpan="3">
                  <a:txBody>
                    <a:bodyPr/>
                    <a:lstStyle/>
                    <a:p>
                      <a:pPr algn="ctr">
                        <a:lnSpc>
                          <a:spcPct val="115000"/>
                        </a:lnSpc>
                        <a:spcAft>
                          <a:spcPts val="0"/>
                        </a:spcAft>
                      </a:pPr>
                      <a:r>
                        <a:rPr lang="es-ES" sz="1000" b="1">
                          <a:solidFill>
                            <a:srgbClr val="000000"/>
                          </a:solidFill>
                          <a:effectLst/>
                          <a:latin typeface="Arial"/>
                          <a:ea typeface="Calibri"/>
                          <a:cs typeface="Times New Roman"/>
                        </a:rPr>
                        <a:t>Compras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c gridSpan="3">
                  <a:txBody>
                    <a:bodyPr/>
                    <a:lstStyle/>
                    <a:p>
                      <a:pPr algn="ctr">
                        <a:lnSpc>
                          <a:spcPct val="115000"/>
                        </a:lnSpc>
                        <a:spcAft>
                          <a:spcPts val="0"/>
                        </a:spcAft>
                      </a:pPr>
                      <a:r>
                        <a:rPr lang="es-ES" sz="1000" b="1">
                          <a:solidFill>
                            <a:srgbClr val="000000"/>
                          </a:solidFill>
                          <a:effectLst/>
                          <a:latin typeface="Arial"/>
                          <a:ea typeface="Calibri"/>
                          <a:cs typeface="Times New Roman"/>
                        </a:rPr>
                        <a:t>Costos de los bienes vendidos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c gridSpan="3">
                  <a:txBody>
                    <a:bodyPr/>
                    <a:lstStyle/>
                    <a:p>
                      <a:pPr algn="ctr">
                        <a:lnSpc>
                          <a:spcPct val="115000"/>
                        </a:lnSpc>
                        <a:spcAft>
                          <a:spcPts val="0"/>
                        </a:spcAft>
                      </a:pPr>
                      <a:r>
                        <a:rPr lang="es-ES" sz="1000" b="1">
                          <a:solidFill>
                            <a:srgbClr val="000000"/>
                          </a:solidFill>
                          <a:effectLst/>
                          <a:latin typeface="Arial"/>
                          <a:ea typeface="Calibri"/>
                          <a:cs typeface="Times New Roman"/>
                        </a:rPr>
                        <a:t>Inventario Disponible</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r>
              <a:tr h="432048">
                <a:tc vMerge="1">
                  <a:txBody>
                    <a:bodyPr/>
                    <a:lstStyle/>
                    <a:p>
                      <a:endParaRPr lang="es-SV"/>
                    </a:p>
                  </a:txBody>
                  <a:tcPr/>
                </a:tc>
                <a:tc>
                  <a:txBody>
                    <a:bodyPr/>
                    <a:lstStyle/>
                    <a:p>
                      <a:pPr algn="ctr">
                        <a:lnSpc>
                          <a:spcPct val="115000"/>
                        </a:lnSpc>
                        <a:spcAft>
                          <a:spcPts val="0"/>
                        </a:spcAft>
                      </a:pPr>
                      <a:r>
                        <a:rPr lang="es-ES" sz="10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16024">
                <a:tc>
                  <a:txBody>
                    <a:bodyPr/>
                    <a:lstStyle/>
                    <a:p>
                      <a:pPr algn="r">
                        <a:lnSpc>
                          <a:spcPct val="115000"/>
                        </a:lnSpc>
                        <a:spcAft>
                          <a:spcPts val="0"/>
                        </a:spcAft>
                      </a:pPr>
                      <a:r>
                        <a:rPr lang="es-ES" sz="1000" b="1">
                          <a:solidFill>
                            <a:srgbClr val="000000"/>
                          </a:solidFill>
                          <a:effectLst/>
                          <a:latin typeface="Arial"/>
                          <a:ea typeface="Times New Roman"/>
                          <a:cs typeface="Times New Roman"/>
                        </a:rPr>
                        <a:t>Jul 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32048">
                <a:tc>
                  <a:txBody>
                    <a:bodyPr/>
                    <a:lstStyle/>
                    <a:p>
                      <a:pPr algn="r">
                        <a:lnSpc>
                          <a:spcPct val="115000"/>
                        </a:lnSpc>
                        <a:spcAft>
                          <a:spcPts val="0"/>
                        </a:spcAft>
                      </a:pPr>
                      <a:r>
                        <a:rPr lang="es-ES" sz="1000" b="1">
                          <a:solidFill>
                            <a:srgbClr val="000000"/>
                          </a:solidFill>
                          <a:effectLst/>
                          <a:latin typeface="Arial"/>
                          <a:ea typeface="Times New Roman"/>
                          <a:cs typeface="Times New Roman"/>
                        </a:rPr>
                        <a:t>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$270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270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32048">
                <a:tc>
                  <a:txBody>
                    <a:bodyPr/>
                    <a:lstStyle/>
                    <a:p>
                      <a:pPr algn="r">
                        <a:lnSpc>
                          <a:spcPct val="115000"/>
                        </a:lnSpc>
                        <a:spcAft>
                          <a:spcPts val="0"/>
                        </a:spcAft>
                      </a:pPr>
                      <a:r>
                        <a:rPr lang="es-ES" sz="1000" b="1">
                          <a:solidFill>
                            <a:srgbClr val="000000"/>
                          </a:solidFill>
                          <a:effectLst/>
                          <a:latin typeface="Arial"/>
                          <a:ea typeface="Times New Roman"/>
                          <a:cs typeface="Times New Roman"/>
                        </a:rPr>
                        <a:t>15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4</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$180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90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648072">
                <a:tc>
                  <a:txBody>
                    <a:bodyPr/>
                    <a:lstStyle/>
                    <a:p>
                      <a:pPr algn="r">
                        <a:lnSpc>
                          <a:spcPct val="115000"/>
                        </a:lnSpc>
                        <a:spcAft>
                          <a:spcPts val="0"/>
                        </a:spcAft>
                      </a:pPr>
                      <a:r>
                        <a:rPr lang="es-ES" sz="1000" b="1">
                          <a:solidFill>
                            <a:srgbClr val="000000"/>
                          </a:solidFill>
                          <a:effectLst/>
                          <a:latin typeface="Arial"/>
                          <a:ea typeface="Times New Roman"/>
                          <a:cs typeface="Times New Roman"/>
                        </a:rPr>
                        <a:t>26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350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90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350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48072">
                <a:tc>
                  <a:txBody>
                    <a:bodyPr/>
                    <a:lstStyle/>
                    <a:p>
                      <a:pPr algn="r">
                        <a:lnSpc>
                          <a:spcPct val="115000"/>
                        </a:lnSpc>
                        <a:spcAft>
                          <a:spcPts val="0"/>
                        </a:spcAft>
                      </a:pPr>
                      <a:r>
                        <a:rPr lang="es-ES" sz="1000" b="1">
                          <a:solidFill>
                            <a:srgbClr val="000000"/>
                          </a:solidFill>
                          <a:effectLst/>
                          <a:latin typeface="Arial"/>
                          <a:ea typeface="Times New Roman"/>
                          <a:cs typeface="Times New Roman"/>
                        </a:rPr>
                        <a:t>31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350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p>
                      <a:pPr algn="ctr">
                        <a:lnSpc>
                          <a:spcPct val="115000"/>
                        </a:lnSpc>
                        <a:spcAft>
                          <a:spcPts val="0"/>
                        </a:spcAft>
                      </a:pPr>
                      <a:r>
                        <a:rPr lang="es-ES" sz="10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p>
                      <a:pPr algn="r">
                        <a:lnSpc>
                          <a:spcPct val="115000"/>
                        </a:lnSpc>
                        <a:spcAft>
                          <a:spcPts val="0"/>
                        </a:spcAft>
                      </a:pPr>
                      <a:r>
                        <a:rPr lang="es-ES" sz="10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16024">
                <a:tc>
                  <a:txBody>
                    <a:bodyPr/>
                    <a:lstStyle/>
                    <a:p>
                      <a:pPr algn="r">
                        <a:lnSpc>
                          <a:spcPct val="115000"/>
                        </a:lnSpc>
                        <a:spcAft>
                          <a:spcPts val="0"/>
                        </a:spcAft>
                      </a:pPr>
                      <a:r>
                        <a:rPr lang="es-ES" sz="1000" b="1">
                          <a:solidFill>
                            <a:srgbClr val="000000"/>
                          </a:solidFill>
                          <a:effectLst/>
                          <a:latin typeface="Arial"/>
                          <a:ea typeface="Times New Roman"/>
                          <a:cs typeface="Times New Roman"/>
                        </a:rPr>
                        <a:t>31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$620</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12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 sz="1000" b="1">
                          <a:solidFill>
                            <a:srgbClr val="000000"/>
                          </a:solidFill>
                          <a:effectLst/>
                          <a:latin typeface="Arial"/>
                          <a:ea typeface="Calibri"/>
                          <a:cs typeface="Times New Roman"/>
                        </a:rPr>
                        <a:t>$575</a:t>
                      </a:r>
                      <a:endParaRPr lang="es-SV" sz="1200" b="1">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 sz="10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 sz="1000" b="1" dirty="0">
                          <a:solidFill>
                            <a:srgbClr val="000000"/>
                          </a:solidFill>
                          <a:effectLst/>
                          <a:latin typeface="Arial"/>
                          <a:ea typeface="Calibri"/>
                          <a:cs typeface="Times New Roman"/>
                        </a:rPr>
                        <a:t>$85</a:t>
                      </a:r>
                      <a:endParaRPr lang="es-SV" sz="1200" b="1" dirty="0">
                        <a:solidFill>
                          <a:srgbClr val="000000"/>
                        </a:solidFill>
                        <a:effectLst/>
                        <a:latin typeface="Arial"/>
                        <a:ea typeface="Calibri"/>
                        <a:cs typeface="Times New Roman"/>
                      </a:endParaRPr>
                    </a:p>
                  </a:txBody>
                  <a:tcPr marL="68580" marR="68580" marT="0" marB="0" anchor="b">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9222694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2915816" y="503594"/>
            <a:ext cx="7920880"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a:lstStyle>
          <a:p>
            <a:r>
              <a:rPr lang="es-SV" sz="2600" b="1" dirty="0" smtClean="0">
                <a:ln w="18000">
                  <a:solidFill>
                    <a:schemeClr val="accent2">
                      <a:satMod val="140000"/>
                    </a:schemeClr>
                  </a:solidFill>
                  <a:prstDash val="solid"/>
                  <a:miter lim="800000"/>
                </a:ln>
                <a:solidFill>
                  <a:schemeClr val="accent6">
                    <a:lumMod val="50000"/>
                  </a:schemeClr>
                </a:solidFill>
                <a:effectLst>
                  <a:outerShdw blurRad="25500" dist="23000" dir="7020000" algn="tl">
                    <a:srgbClr val="000000">
                      <a:alpha val="50000"/>
                    </a:srgbClr>
                  </a:outerShdw>
                </a:effectLst>
              </a:rPr>
              <a:t>METODO DEL COSTO PROMEDIO</a:t>
            </a:r>
            <a:endParaRPr lang="es-SV" sz="2600" b="1" dirty="0">
              <a:ln w="18000">
                <a:solidFill>
                  <a:schemeClr val="accent2">
                    <a:satMod val="140000"/>
                  </a:schemeClr>
                </a:solidFill>
                <a:prstDash val="solid"/>
                <a:miter lim="800000"/>
              </a:ln>
              <a:solidFill>
                <a:schemeClr val="accent6">
                  <a:lumMod val="50000"/>
                </a:schemeClr>
              </a:solidFill>
              <a:effectLst>
                <a:outerShdw blurRad="25500" dist="23000" dir="7020000" algn="tl">
                  <a:srgbClr val="000000">
                    <a:alpha val="50000"/>
                  </a:srgbClr>
                </a:outerShdw>
              </a:effectLst>
            </a:endParaRPr>
          </a:p>
        </p:txBody>
      </p:sp>
      <p:sp>
        <p:nvSpPr>
          <p:cNvPr id="5" name="2 Subtítulo"/>
          <p:cNvSpPr txBox="1">
            <a:spLocks/>
          </p:cNvSpPr>
          <p:nvPr/>
        </p:nvSpPr>
        <p:spPr bwMode="auto">
          <a:xfrm>
            <a:off x="611560" y="1556792"/>
            <a:ext cx="7848872"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s-SV" sz="2950" dirty="0" smtClean="0">
                <a:solidFill>
                  <a:schemeClr val="tx1">
                    <a:lumMod val="65000"/>
                    <a:lumOff val="35000"/>
                  </a:schemeClr>
                </a:solidFill>
              </a:rPr>
              <a:t>Este método es conocido también como Método de Promedio Ponderado. De acuerdo a este método, los precios de las unidades del Inventario Inicial y de cada compra influyen en el costo final de acuerdo con su volumen.</a:t>
            </a:r>
          </a:p>
          <a:p>
            <a:endParaRPr lang="es-SV" sz="2950" dirty="0" smtClean="0">
              <a:solidFill>
                <a:schemeClr val="tx1">
                  <a:lumMod val="65000"/>
                  <a:lumOff val="35000"/>
                </a:schemeClr>
              </a:solidFill>
            </a:endParaRPr>
          </a:p>
          <a:p>
            <a:r>
              <a:rPr lang="es-SV" sz="2950" dirty="0" smtClean="0">
                <a:solidFill>
                  <a:schemeClr val="tx1">
                    <a:lumMod val="65000"/>
                    <a:lumOff val="35000"/>
                  </a:schemeClr>
                </a:solidFill>
              </a:rPr>
              <a:t>El costo promedio se calcula dividiendo el total del costo de las mercancías disponibles para venta, entre el número de unidades en existencias. </a:t>
            </a:r>
          </a:p>
          <a:p>
            <a:endParaRPr lang="es-SV" sz="2950" dirty="0">
              <a:solidFill>
                <a:schemeClr val="tx1">
                  <a:lumMod val="65000"/>
                  <a:lumOff val="35000"/>
                </a:schemeClr>
              </a:solidFill>
            </a:endParaRPr>
          </a:p>
        </p:txBody>
      </p:sp>
    </p:spTree>
    <p:extLst>
      <p:ext uri="{BB962C8B-B14F-4D97-AF65-F5344CB8AC3E}">
        <p14:creationId xmlns:p14="http://schemas.microsoft.com/office/powerpoint/2010/main" val="369481849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611560" y="1556792"/>
            <a:ext cx="7984878"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SV" sz="3200" b="1" i="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Calibri" pitchFamily="34" charset="0"/>
                <a:ea typeface="Calibri" pitchFamily="34" charset="0"/>
                <a:cs typeface="Times New Roman" pitchFamily="18" charset="0"/>
              </a:rPr>
              <a:t>REGISTRO DE INVENTARIO COSTO PROMEDIO</a:t>
            </a:r>
            <a:endParaRPr kumimoji="0" lang="es-SV" sz="3200" b="1" i="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SV" sz="3200" b="1" i="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2922949720"/>
              </p:ext>
            </p:extLst>
          </p:nvPr>
        </p:nvGraphicFramePr>
        <p:xfrm>
          <a:off x="391533" y="2592078"/>
          <a:ext cx="8424932" cy="3101164"/>
        </p:xfrm>
        <a:graphic>
          <a:graphicData uri="http://schemas.openxmlformats.org/drawingml/2006/table">
            <a:tbl>
              <a:tblPr firstRow="1" firstCol="1" bandRow="1"/>
              <a:tblGrid>
                <a:gridCol w="805420"/>
                <a:gridCol w="805420"/>
                <a:gridCol w="805420"/>
                <a:gridCol w="805420"/>
                <a:gridCol w="805420"/>
                <a:gridCol w="805420"/>
                <a:gridCol w="805420"/>
                <a:gridCol w="805420"/>
                <a:gridCol w="990786"/>
                <a:gridCol w="990786"/>
              </a:tblGrid>
              <a:tr h="252296">
                <a:tc gridSpan="10">
                  <a:txBody>
                    <a:bodyPr/>
                    <a:lstStyle/>
                    <a:p>
                      <a:pPr algn="just">
                        <a:lnSpc>
                          <a:spcPct val="115000"/>
                        </a:lnSpc>
                        <a:spcAft>
                          <a:spcPts val="0"/>
                        </a:spcAft>
                      </a:pPr>
                      <a:r>
                        <a:rPr lang="es-ES_tradnl" sz="1200" b="1">
                          <a:solidFill>
                            <a:srgbClr val="000000"/>
                          </a:solidFill>
                          <a:effectLst/>
                          <a:latin typeface="Arial"/>
                          <a:ea typeface="Times New Roman"/>
                          <a:cs typeface="Times New Roman"/>
                        </a:rPr>
                        <a:t>CAJAS DE CHOCOLATES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504591">
                <a:tc rowSpan="2">
                  <a:txBody>
                    <a:bodyPr/>
                    <a:lstStyle/>
                    <a:p>
                      <a:pPr algn="ctr">
                        <a:lnSpc>
                          <a:spcPct val="115000"/>
                        </a:lnSpc>
                        <a:spcAft>
                          <a:spcPts val="0"/>
                        </a:spcAft>
                      </a:pPr>
                      <a:r>
                        <a:rPr lang="es-ES_tradnl" sz="1200" b="1">
                          <a:solidFill>
                            <a:srgbClr val="000000"/>
                          </a:solidFill>
                          <a:effectLst/>
                          <a:latin typeface="Arial"/>
                          <a:ea typeface="Times New Roman"/>
                          <a:cs typeface="Times New Roman"/>
                        </a:rPr>
                        <a:t>Fecha</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gridSpan="3">
                  <a:txBody>
                    <a:bodyPr/>
                    <a:lstStyle/>
                    <a:p>
                      <a:pPr algn="ctr">
                        <a:lnSpc>
                          <a:spcPct val="115000"/>
                        </a:lnSpc>
                        <a:spcAft>
                          <a:spcPts val="0"/>
                        </a:spcAft>
                      </a:pPr>
                      <a:r>
                        <a:rPr lang="es-ES_tradnl" sz="1200" b="1">
                          <a:solidFill>
                            <a:srgbClr val="000000"/>
                          </a:solidFill>
                          <a:effectLst/>
                          <a:latin typeface="Arial"/>
                          <a:ea typeface="Calibri"/>
                          <a:cs typeface="Times New Roman"/>
                        </a:rPr>
                        <a:t>Compras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c gridSpan="3">
                  <a:txBody>
                    <a:bodyPr/>
                    <a:lstStyle/>
                    <a:p>
                      <a:pPr algn="ctr">
                        <a:lnSpc>
                          <a:spcPct val="115000"/>
                        </a:lnSpc>
                        <a:spcAft>
                          <a:spcPts val="0"/>
                        </a:spcAft>
                      </a:pPr>
                      <a:r>
                        <a:rPr lang="es-ES_tradnl" sz="1200" b="1">
                          <a:solidFill>
                            <a:srgbClr val="000000"/>
                          </a:solidFill>
                          <a:effectLst/>
                          <a:latin typeface="Arial"/>
                          <a:ea typeface="Calibri"/>
                          <a:cs typeface="Times New Roman"/>
                        </a:rPr>
                        <a:t>Costo de los</a:t>
                      </a:r>
                      <a:endParaRPr lang="es-SV" sz="1200" b="1">
                        <a:solidFill>
                          <a:srgbClr val="000000"/>
                        </a:solidFill>
                        <a:effectLst/>
                        <a:latin typeface="Arial"/>
                        <a:ea typeface="Calibri"/>
                        <a:cs typeface="Times New Roman"/>
                      </a:endParaRPr>
                    </a:p>
                    <a:p>
                      <a:pPr algn="ctr">
                        <a:lnSpc>
                          <a:spcPct val="115000"/>
                        </a:lnSpc>
                        <a:spcAft>
                          <a:spcPts val="0"/>
                        </a:spcAft>
                      </a:pPr>
                      <a:r>
                        <a:rPr lang="es-ES_tradnl" sz="1200" b="1">
                          <a:solidFill>
                            <a:srgbClr val="000000"/>
                          </a:solidFill>
                          <a:effectLst/>
                          <a:latin typeface="Arial"/>
                          <a:ea typeface="Calibri"/>
                          <a:cs typeface="Times New Roman"/>
                        </a:rPr>
                        <a:t> bienes vendidos</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c gridSpan="3">
                  <a:txBody>
                    <a:bodyPr/>
                    <a:lstStyle/>
                    <a:p>
                      <a:pPr algn="ctr">
                        <a:lnSpc>
                          <a:spcPct val="115000"/>
                        </a:lnSpc>
                        <a:spcAft>
                          <a:spcPts val="0"/>
                        </a:spcAft>
                      </a:pPr>
                      <a:r>
                        <a:rPr lang="es-ES_tradnl" sz="1200" b="1">
                          <a:solidFill>
                            <a:srgbClr val="000000"/>
                          </a:solidFill>
                          <a:effectLst/>
                          <a:latin typeface="Arial"/>
                          <a:ea typeface="Calibri"/>
                          <a:cs typeface="Times New Roman"/>
                        </a:rPr>
                        <a:t>Inventario </a:t>
                      </a:r>
                      <a:endParaRPr lang="es-SV" sz="1200" b="1">
                        <a:solidFill>
                          <a:srgbClr val="000000"/>
                        </a:solidFill>
                        <a:effectLst/>
                        <a:latin typeface="Arial"/>
                        <a:ea typeface="Calibri"/>
                        <a:cs typeface="Times New Roman"/>
                      </a:endParaRPr>
                    </a:p>
                    <a:p>
                      <a:pPr algn="ctr">
                        <a:lnSpc>
                          <a:spcPct val="115000"/>
                        </a:lnSpc>
                        <a:spcAft>
                          <a:spcPts val="0"/>
                        </a:spcAft>
                      </a:pPr>
                      <a:r>
                        <a:rPr lang="es-ES_tradnl" sz="1200" b="1">
                          <a:solidFill>
                            <a:srgbClr val="000000"/>
                          </a:solidFill>
                          <a:effectLst/>
                          <a:latin typeface="Arial"/>
                          <a:ea typeface="Calibri"/>
                          <a:cs typeface="Times New Roman"/>
                        </a:rPr>
                        <a:t>disponible</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hMerge="1">
                  <a:txBody>
                    <a:bodyPr/>
                    <a:lstStyle/>
                    <a:p>
                      <a:endParaRPr lang="es-SV"/>
                    </a:p>
                  </a:txBody>
                  <a:tcPr/>
                </a:tc>
                <a:tc hMerge="1">
                  <a:txBody>
                    <a:bodyPr/>
                    <a:lstStyle/>
                    <a:p>
                      <a:endParaRPr lang="es-SV"/>
                    </a:p>
                  </a:txBody>
                  <a:tcPr/>
                </a:tc>
              </a:tr>
              <a:tr h="651285">
                <a:tc vMerge="1">
                  <a:txBody>
                    <a:bodyPr/>
                    <a:lstStyle/>
                    <a:p>
                      <a:endParaRPr lang="es-SV"/>
                    </a:p>
                  </a:txBody>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_tradnl" sz="1200" b="1">
                          <a:solidFill>
                            <a:srgbClr val="000000"/>
                          </a:solidFill>
                          <a:effectLst/>
                          <a:latin typeface="Arial"/>
                          <a:ea typeface="Calibri"/>
                          <a:cs typeface="Times New Roman"/>
                        </a:rPr>
                        <a:t>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_tradnl" sz="12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Costo 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Costo 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Cantidad</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Costo unitario</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Costo</a:t>
                      </a:r>
                      <a:endParaRPr lang="es-SV" sz="1200" b="1">
                        <a:solidFill>
                          <a:srgbClr val="000000"/>
                        </a:solidFill>
                        <a:effectLst/>
                        <a:latin typeface="Arial"/>
                        <a:ea typeface="Calibri"/>
                        <a:cs typeface="Times New Roman"/>
                      </a:endParaRPr>
                    </a:p>
                    <a:p>
                      <a:pPr algn="ctr">
                        <a:lnSpc>
                          <a:spcPct val="115000"/>
                        </a:lnSpc>
                        <a:spcAft>
                          <a:spcPts val="0"/>
                        </a:spcAft>
                      </a:pPr>
                      <a:r>
                        <a:rPr lang="es-ES_tradnl" sz="1200" b="1">
                          <a:solidFill>
                            <a:srgbClr val="000000"/>
                          </a:solidFill>
                          <a:effectLst/>
                          <a:latin typeface="Arial"/>
                          <a:ea typeface="Calibri"/>
                          <a:cs typeface="Times New Roman"/>
                        </a:rPr>
                        <a:t>total</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360040">
                <a:tc>
                  <a:txBody>
                    <a:bodyPr/>
                    <a:lstStyle/>
                    <a:p>
                      <a:pPr algn="r">
                        <a:lnSpc>
                          <a:spcPct val="115000"/>
                        </a:lnSpc>
                        <a:spcAft>
                          <a:spcPts val="0"/>
                        </a:spcAft>
                      </a:pPr>
                      <a:r>
                        <a:rPr lang="es-ES_tradnl" sz="1200" b="1">
                          <a:solidFill>
                            <a:srgbClr val="000000"/>
                          </a:solidFill>
                          <a:effectLst/>
                          <a:latin typeface="Arial"/>
                          <a:ea typeface="Times New Roman"/>
                          <a:cs typeface="Times New Roman"/>
                        </a:rPr>
                        <a:t>Jul   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$40.00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52296">
                <a:tc>
                  <a:txBody>
                    <a:bodyPr/>
                    <a:lstStyle/>
                    <a:p>
                      <a:pPr algn="r">
                        <a:lnSpc>
                          <a:spcPct val="115000"/>
                        </a:lnSpc>
                        <a:spcAft>
                          <a:spcPts val="0"/>
                        </a:spcAft>
                      </a:pPr>
                      <a:r>
                        <a:rPr lang="es-ES_tradnl" sz="1200" b="1">
                          <a:solidFill>
                            <a:srgbClr val="000000"/>
                          </a:solidFill>
                          <a:effectLst/>
                          <a:latin typeface="Arial"/>
                          <a:ea typeface="Times New Roman"/>
                          <a:cs typeface="Times New Roman"/>
                        </a:rPr>
                        <a:t>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$270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44.29</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310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323768">
                <a:tc>
                  <a:txBody>
                    <a:bodyPr/>
                    <a:lstStyle/>
                    <a:p>
                      <a:pPr algn="r">
                        <a:lnSpc>
                          <a:spcPct val="115000"/>
                        </a:lnSpc>
                        <a:spcAft>
                          <a:spcPts val="0"/>
                        </a:spcAft>
                      </a:pPr>
                      <a:r>
                        <a:rPr lang="es-ES_tradnl" sz="1200" b="1">
                          <a:solidFill>
                            <a:srgbClr val="000000"/>
                          </a:solidFill>
                          <a:effectLst/>
                          <a:latin typeface="Arial"/>
                          <a:ea typeface="Times New Roman"/>
                          <a:cs typeface="Times New Roman"/>
                        </a:rPr>
                        <a:t>15</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4</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$44.29</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$177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44.29</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133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52296">
                <a:tc>
                  <a:txBody>
                    <a:bodyPr/>
                    <a:lstStyle/>
                    <a:p>
                      <a:pPr algn="r">
                        <a:lnSpc>
                          <a:spcPct val="115000"/>
                        </a:lnSpc>
                        <a:spcAft>
                          <a:spcPts val="0"/>
                        </a:spcAft>
                      </a:pPr>
                      <a:r>
                        <a:rPr lang="es-ES_tradnl" sz="1200" b="1">
                          <a:solidFill>
                            <a:srgbClr val="000000"/>
                          </a:solidFill>
                          <a:effectLst/>
                          <a:latin typeface="Arial"/>
                          <a:ea typeface="Times New Roman"/>
                          <a:cs typeface="Times New Roman"/>
                        </a:rPr>
                        <a:t>26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350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10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48.30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483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52296">
                <a:tc>
                  <a:txBody>
                    <a:bodyPr/>
                    <a:lstStyle/>
                    <a:p>
                      <a:pPr algn="r">
                        <a:lnSpc>
                          <a:spcPct val="115000"/>
                        </a:lnSpc>
                        <a:spcAft>
                          <a:spcPts val="0"/>
                        </a:spcAft>
                      </a:pPr>
                      <a:r>
                        <a:rPr lang="es-ES_tradnl" sz="1200" b="1">
                          <a:solidFill>
                            <a:srgbClr val="000000"/>
                          </a:solidFill>
                          <a:effectLst/>
                          <a:latin typeface="Arial"/>
                          <a:ea typeface="Times New Roman"/>
                          <a:cs typeface="Times New Roman"/>
                        </a:rPr>
                        <a:t>31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8</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48.30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386</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48.30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97</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52296">
                <a:tc>
                  <a:txBody>
                    <a:bodyPr/>
                    <a:lstStyle/>
                    <a:p>
                      <a:pPr algn="r">
                        <a:lnSpc>
                          <a:spcPct val="115000"/>
                        </a:lnSpc>
                        <a:spcAft>
                          <a:spcPts val="0"/>
                        </a:spcAft>
                      </a:pPr>
                      <a:r>
                        <a:rPr lang="es-ES_tradnl" sz="1200" b="1">
                          <a:solidFill>
                            <a:srgbClr val="000000"/>
                          </a:solidFill>
                          <a:effectLst/>
                          <a:latin typeface="Arial"/>
                          <a:ea typeface="Times New Roman"/>
                          <a:cs typeface="Times New Roman"/>
                        </a:rPr>
                        <a:t>31</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13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$620</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12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$563</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effectLst/>
                          <a:latin typeface="Arial"/>
                          <a:ea typeface="Calibri"/>
                          <a:cs typeface="Times New Roman"/>
                        </a:rPr>
                        <a:t>2</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a:solidFill>
                            <a:srgbClr val="000000"/>
                          </a:solidFill>
                          <a:effectLst/>
                          <a:latin typeface="Arial"/>
                          <a:ea typeface="Calibri"/>
                          <a:cs typeface="Times New Roman"/>
                        </a:rPr>
                        <a:t> </a:t>
                      </a:r>
                      <a:endParaRPr lang="es-SV" sz="1200" b="1">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pPr>
                      <a:r>
                        <a:rPr lang="es-ES_tradnl" sz="1200" b="1" dirty="0">
                          <a:solidFill>
                            <a:srgbClr val="000000"/>
                          </a:solidFill>
                          <a:effectLst/>
                          <a:latin typeface="Arial"/>
                          <a:ea typeface="Calibri"/>
                          <a:cs typeface="Times New Roman"/>
                        </a:rPr>
                        <a:t>$97</a:t>
                      </a:r>
                      <a:endParaRPr lang="es-SV" sz="1200" b="1" dirty="0">
                        <a:solidFill>
                          <a:srgbClr val="000000"/>
                        </a:solidFill>
                        <a:effectLst/>
                        <a:latin typeface="Arial"/>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3056164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bwMode="auto">
          <a:xfrm>
            <a:off x="1619672" y="476672"/>
            <a:ext cx="8640960"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SV" sz="2800" b="1" i="0" u="none" strike="noStrike" kern="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rPr>
              <a:t>Asientos de diario con un </a:t>
            </a:r>
            <a:r>
              <a:rPr kumimoji="0" lang="es-SV" sz="2800" b="1" i="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rPr>
              <a:t>costeo</a:t>
            </a:r>
            <a:br>
              <a:rPr kumimoji="0" lang="es-SV" sz="2800" b="1" i="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rPr>
            </a:br>
            <a:r>
              <a:rPr kumimoji="0" lang="es-SV" sz="2800" b="1" i="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rPr>
              <a:t> </a:t>
            </a:r>
            <a:r>
              <a:rPr kumimoji="0" lang="es-SV" sz="2800" b="1" i="0" u="none" strike="noStrike" kern="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rPr>
              <a:t>promedio.</a:t>
            </a:r>
            <a:br>
              <a:rPr kumimoji="0" lang="es-SV" sz="2800" b="1" i="0" u="none" strike="noStrike" kern="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rPr>
            </a:br>
            <a:endParaRPr kumimoji="0" lang="es-SV" sz="2800" b="1" i="0" u="none" strike="noStrike" kern="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endParaRPr>
          </a:p>
        </p:txBody>
      </p:sp>
      <p:graphicFrame>
        <p:nvGraphicFramePr>
          <p:cNvPr id="7" name="6 Tabla"/>
          <p:cNvGraphicFramePr>
            <a:graphicFrameLocks noGrp="1"/>
          </p:cNvGraphicFramePr>
          <p:nvPr>
            <p:extLst>
              <p:ext uri="{D42A27DB-BD31-4B8C-83A1-F6EECF244321}">
                <p14:modId xmlns:p14="http://schemas.microsoft.com/office/powerpoint/2010/main" val="957446613"/>
              </p:ext>
            </p:extLst>
          </p:nvPr>
        </p:nvGraphicFramePr>
        <p:xfrm>
          <a:off x="323528" y="1556790"/>
          <a:ext cx="8496944" cy="5168660"/>
        </p:xfrm>
        <a:graphic>
          <a:graphicData uri="http://schemas.openxmlformats.org/drawingml/2006/table">
            <a:tbl>
              <a:tblPr firstRow="1" firstCol="1" bandRow="1">
                <a:tableStyleId>{616DA210-FB5B-4158-B5E0-FEB733F419BA}</a:tableStyleId>
              </a:tblPr>
              <a:tblGrid>
                <a:gridCol w="744841"/>
                <a:gridCol w="5835241"/>
                <a:gridCol w="990275"/>
                <a:gridCol w="926587"/>
              </a:tblGrid>
              <a:tr h="738380">
                <a:tc gridSpan="3">
                  <a:txBody>
                    <a:bodyPr/>
                    <a:lstStyle/>
                    <a:p>
                      <a:pPr>
                        <a:lnSpc>
                          <a:spcPct val="115000"/>
                        </a:lnSpc>
                        <a:spcAft>
                          <a:spcPts val="0"/>
                        </a:spcAft>
                      </a:pPr>
                      <a:r>
                        <a:rPr lang="es-SV" sz="1400" dirty="0" smtClean="0">
                          <a:effectLst/>
                        </a:rPr>
                        <a:t>Asientos de diario para el costo promedio (todas las compras y las ventas son al crédito)</a:t>
                      </a:r>
                    </a:p>
                    <a:p>
                      <a:pPr>
                        <a:lnSpc>
                          <a:spcPct val="115000"/>
                        </a:lnSpc>
                        <a:spcAft>
                          <a:spcPts val="0"/>
                        </a:spcAft>
                      </a:pPr>
                      <a:r>
                        <a:rPr lang="es-SV" sz="1400" dirty="0" smtClean="0">
                          <a:effectLst/>
                        </a:rPr>
                        <a:t>El precio de venta de una caja de chocolates es de $80</a:t>
                      </a:r>
                    </a:p>
                  </a:txBody>
                  <a:tcPr marL="68580" marR="68580" marT="0" marB="0"/>
                </a:tc>
                <a:tc hMerge="1">
                  <a:txBody>
                    <a:bodyPr/>
                    <a:lstStyle/>
                    <a:p>
                      <a:endParaRPr lang="es-SV"/>
                    </a:p>
                  </a:txBody>
                  <a:tcPr/>
                </a:tc>
                <a:tc hMerge="1">
                  <a:txBody>
                    <a:bodyPr/>
                    <a:lstStyle/>
                    <a:p>
                      <a:endParaRPr lang="es-SV"/>
                    </a:p>
                  </a:txBody>
                  <a:tcPr/>
                </a:tc>
                <a:tc>
                  <a:txBody>
                    <a:bodyPr/>
                    <a:lstStyle/>
                    <a:p>
                      <a:pPr>
                        <a:lnSpc>
                          <a:spcPct val="115000"/>
                        </a:lnSpc>
                        <a:spcAft>
                          <a:spcPts val="0"/>
                        </a:spcAft>
                      </a:pPr>
                      <a:r>
                        <a:rPr lang="es-SV" sz="1400" dirty="0">
                          <a:effectLst/>
                        </a:rPr>
                        <a:t> </a:t>
                      </a:r>
                      <a:endParaRPr lang="es-SV" sz="1400" b="1" dirty="0">
                        <a:effectLst/>
                        <a:latin typeface="Calibri"/>
                        <a:ea typeface="Calibri"/>
                        <a:cs typeface="Times New Roman"/>
                      </a:endParaRPr>
                    </a:p>
                  </a:txBody>
                  <a:tcPr marL="68580" marR="68580" marT="0" marB="0"/>
                </a:tc>
              </a:tr>
              <a:tr h="738380">
                <a:tc>
                  <a:txBody>
                    <a:bodyPr/>
                    <a:lstStyle/>
                    <a:p>
                      <a:pPr>
                        <a:lnSpc>
                          <a:spcPct val="115000"/>
                        </a:lnSpc>
                        <a:spcAft>
                          <a:spcPts val="0"/>
                        </a:spcAft>
                      </a:pPr>
                      <a:r>
                        <a:rPr lang="es-SV" sz="1400">
                          <a:effectLst/>
                        </a:rPr>
                        <a:t>Jul 5</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Inventarios  (6 x $45)   (A+)</a:t>
                      </a:r>
                    </a:p>
                    <a:p>
                      <a:pPr>
                        <a:lnSpc>
                          <a:spcPct val="115000"/>
                        </a:lnSpc>
                        <a:spcAft>
                          <a:spcPts val="0"/>
                        </a:spcAft>
                      </a:pPr>
                      <a:r>
                        <a:rPr lang="es-SV" sz="1400">
                          <a:effectLst/>
                        </a:rPr>
                        <a:t>     Cuentas por pagar   (P+)</a:t>
                      </a:r>
                      <a:br>
                        <a:rPr lang="es-SV" sz="1400">
                          <a:effectLst/>
                        </a:rPr>
                      </a:br>
                      <a:r>
                        <a:rPr lang="es-SV" sz="1400">
                          <a:effectLst/>
                        </a:rPr>
                        <a:t>Compra de inventarios al crédito.   </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270</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
                      </a:r>
                      <a:br>
                        <a:rPr lang="es-SV" sz="1400">
                          <a:effectLst/>
                        </a:rPr>
                      </a:br>
                      <a:r>
                        <a:rPr lang="es-SV" sz="1400">
                          <a:effectLst/>
                        </a:rPr>
                        <a:t>270</a:t>
                      </a:r>
                      <a:endParaRPr lang="es-SV" sz="1400" b="1">
                        <a:effectLst/>
                        <a:latin typeface="Calibri"/>
                        <a:ea typeface="Calibri"/>
                        <a:cs typeface="Times New Roman"/>
                      </a:endParaRPr>
                    </a:p>
                  </a:txBody>
                  <a:tcPr marL="68580" marR="68580" marT="0" marB="0"/>
                </a:tc>
              </a:tr>
              <a:tr h="738380">
                <a:tc>
                  <a:txBody>
                    <a:bodyPr/>
                    <a:lstStyle/>
                    <a:p>
                      <a:pPr>
                        <a:lnSpc>
                          <a:spcPct val="115000"/>
                        </a:lnSpc>
                        <a:spcAft>
                          <a:spcPts val="0"/>
                        </a:spcAft>
                      </a:pPr>
                      <a:r>
                        <a:rPr lang="es-SV" sz="1400">
                          <a:effectLst/>
                        </a:rPr>
                        <a:t>15</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dirty="0">
                          <a:effectLst/>
                        </a:rPr>
                        <a:t>Cuentas por cobrar (4 x $80)   (A+)</a:t>
                      </a:r>
                    </a:p>
                    <a:p>
                      <a:pPr>
                        <a:lnSpc>
                          <a:spcPct val="115000"/>
                        </a:lnSpc>
                        <a:spcAft>
                          <a:spcPts val="0"/>
                        </a:spcAft>
                      </a:pPr>
                      <a:r>
                        <a:rPr lang="es-SV" sz="1400" dirty="0">
                          <a:effectLst/>
                        </a:rPr>
                        <a:t>     Ingresos por ventas  (I+)</a:t>
                      </a:r>
                      <a:br>
                        <a:rPr lang="es-SV" sz="1400" dirty="0">
                          <a:effectLst/>
                        </a:rPr>
                      </a:br>
                      <a:r>
                        <a:rPr lang="es-SV" sz="1400" dirty="0">
                          <a:effectLst/>
                        </a:rPr>
                        <a:t>Venta a crédito.</a:t>
                      </a:r>
                      <a:endParaRPr lang="es-SV"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320</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 </a:t>
                      </a:r>
                    </a:p>
                    <a:p>
                      <a:pPr>
                        <a:lnSpc>
                          <a:spcPct val="115000"/>
                        </a:lnSpc>
                        <a:spcAft>
                          <a:spcPts val="0"/>
                        </a:spcAft>
                      </a:pPr>
                      <a:r>
                        <a:rPr lang="es-SV" sz="1400">
                          <a:effectLst/>
                        </a:rPr>
                        <a:t>320</a:t>
                      </a:r>
                      <a:endParaRPr lang="es-SV" sz="1400" b="1">
                        <a:effectLst/>
                        <a:latin typeface="Calibri"/>
                        <a:ea typeface="Calibri"/>
                        <a:cs typeface="Times New Roman"/>
                      </a:endParaRPr>
                    </a:p>
                  </a:txBody>
                  <a:tcPr marL="68580" marR="68580" marT="0" marB="0"/>
                </a:tc>
              </a:tr>
              <a:tr h="738380">
                <a:tc>
                  <a:txBody>
                    <a:bodyPr/>
                    <a:lstStyle/>
                    <a:p>
                      <a:pPr>
                        <a:lnSpc>
                          <a:spcPct val="115000"/>
                        </a:lnSpc>
                        <a:spcAft>
                          <a:spcPts val="0"/>
                        </a:spcAft>
                      </a:pPr>
                      <a:r>
                        <a:rPr lang="es-SV" sz="1400">
                          <a:effectLst/>
                        </a:rPr>
                        <a:t>15</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dirty="0">
                          <a:effectLst/>
                        </a:rPr>
                        <a:t>Costo de los bienes vendidos (4 </a:t>
                      </a:r>
                      <a:r>
                        <a:rPr lang="es-SV" sz="1400" dirty="0" smtClean="0">
                          <a:effectLst/>
                        </a:rPr>
                        <a:t>x</a:t>
                      </a:r>
                      <a:r>
                        <a:rPr lang="es-SV" sz="1400" baseline="0" dirty="0" smtClean="0">
                          <a:effectLst/>
                        </a:rPr>
                        <a:t> </a:t>
                      </a:r>
                      <a:r>
                        <a:rPr lang="es-SV" sz="1400" dirty="0" smtClean="0">
                          <a:effectLst/>
                        </a:rPr>
                        <a:t>$44.29</a:t>
                      </a:r>
                      <a:r>
                        <a:rPr lang="es-SV" sz="1400" dirty="0">
                          <a:effectLst/>
                        </a:rPr>
                        <a:t>)  (C+)</a:t>
                      </a:r>
                    </a:p>
                    <a:p>
                      <a:pPr>
                        <a:lnSpc>
                          <a:spcPct val="115000"/>
                        </a:lnSpc>
                        <a:spcAft>
                          <a:spcPts val="0"/>
                        </a:spcAft>
                      </a:pPr>
                      <a:r>
                        <a:rPr lang="es-SV" sz="1400" dirty="0">
                          <a:effectLst/>
                        </a:rPr>
                        <a:t>     Inventarios  (A-)</a:t>
                      </a:r>
                      <a:br>
                        <a:rPr lang="es-SV" sz="1400" dirty="0">
                          <a:effectLst/>
                        </a:rPr>
                      </a:br>
                      <a:r>
                        <a:rPr lang="es-SV" sz="1400" dirty="0">
                          <a:effectLst/>
                        </a:rPr>
                        <a:t>costos de los bienes vendidos.</a:t>
                      </a:r>
                      <a:endParaRPr lang="es-SV"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177</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 </a:t>
                      </a:r>
                    </a:p>
                    <a:p>
                      <a:pPr>
                        <a:lnSpc>
                          <a:spcPct val="115000"/>
                        </a:lnSpc>
                        <a:spcAft>
                          <a:spcPts val="0"/>
                        </a:spcAft>
                      </a:pPr>
                      <a:r>
                        <a:rPr lang="es-SV" sz="1400">
                          <a:effectLst/>
                        </a:rPr>
                        <a:t>177</a:t>
                      </a:r>
                      <a:endParaRPr lang="es-SV" sz="1400" b="1">
                        <a:effectLst/>
                        <a:latin typeface="Calibri"/>
                        <a:ea typeface="Calibri"/>
                        <a:cs typeface="Times New Roman"/>
                      </a:endParaRPr>
                    </a:p>
                  </a:txBody>
                  <a:tcPr marL="68580" marR="68580" marT="0" marB="0"/>
                </a:tc>
              </a:tr>
              <a:tr h="738380">
                <a:tc>
                  <a:txBody>
                    <a:bodyPr/>
                    <a:lstStyle/>
                    <a:p>
                      <a:pPr>
                        <a:lnSpc>
                          <a:spcPct val="115000"/>
                        </a:lnSpc>
                        <a:spcAft>
                          <a:spcPts val="0"/>
                        </a:spcAft>
                      </a:pPr>
                      <a:r>
                        <a:rPr lang="es-SV" sz="1400">
                          <a:effectLst/>
                        </a:rPr>
                        <a:t>26</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Inventarios (7 x $50)   (A+)</a:t>
                      </a:r>
                    </a:p>
                    <a:p>
                      <a:pPr>
                        <a:lnSpc>
                          <a:spcPct val="115000"/>
                        </a:lnSpc>
                        <a:spcAft>
                          <a:spcPts val="0"/>
                        </a:spcAft>
                      </a:pPr>
                      <a:r>
                        <a:rPr lang="es-SV" sz="1400">
                          <a:effectLst/>
                        </a:rPr>
                        <a:t>     Cuentas por pagar (P+)</a:t>
                      </a:r>
                    </a:p>
                    <a:p>
                      <a:pPr>
                        <a:lnSpc>
                          <a:spcPct val="115000"/>
                        </a:lnSpc>
                        <a:spcAft>
                          <a:spcPts val="0"/>
                        </a:spcAft>
                      </a:pPr>
                      <a:r>
                        <a:rPr lang="es-SV" sz="1400">
                          <a:effectLst/>
                        </a:rPr>
                        <a:t>Inventario comprado a crédito.</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350</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 </a:t>
                      </a:r>
                    </a:p>
                    <a:p>
                      <a:pPr>
                        <a:lnSpc>
                          <a:spcPct val="115000"/>
                        </a:lnSpc>
                        <a:spcAft>
                          <a:spcPts val="0"/>
                        </a:spcAft>
                      </a:pPr>
                      <a:r>
                        <a:rPr lang="es-SV" sz="1400">
                          <a:effectLst/>
                        </a:rPr>
                        <a:t>350</a:t>
                      </a:r>
                      <a:endParaRPr lang="es-SV" sz="1400" b="1">
                        <a:effectLst/>
                        <a:latin typeface="Calibri"/>
                        <a:ea typeface="Calibri"/>
                        <a:cs typeface="Times New Roman"/>
                      </a:endParaRPr>
                    </a:p>
                  </a:txBody>
                  <a:tcPr marL="68580" marR="68580" marT="0" marB="0"/>
                </a:tc>
              </a:tr>
              <a:tr h="738380">
                <a:tc>
                  <a:txBody>
                    <a:bodyPr/>
                    <a:lstStyle/>
                    <a:p>
                      <a:pPr>
                        <a:lnSpc>
                          <a:spcPct val="115000"/>
                        </a:lnSpc>
                        <a:spcAft>
                          <a:spcPts val="0"/>
                        </a:spcAft>
                      </a:pPr>
                      <a:r>
                        <a:rPr lang="es-SV" sz="1400">
                          <a:effectLst/>
                        </a:rPr>
                        <a:t>31</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dirty="0">
                          <a:effectLst/>
                        </a:rPr>
                        <a:t>Cuentas por cobrar  (8 x $80)  (A+)</a:t>
                      </a:r>
                    </a:p>
                    <a:p>
                      <a:pPr>
                        <a:lnSpc>
                          <a:spcPct val="115000"/>
                        </a:lnSpc>
                        <a:spcAft>
                          <a:spcPts val="0"/>
                        </a:spcAft>
                      </a:pPr>
                      <a:r>
                        <a:rPr lang="es-SV" sz="1400" dirty="0">
                          <a:effectLst/>
                        </a:rPr>
                        <a:t>       Ingresos por ventas   (I+)</a:t>
                      </a:r>
                    </a:p>
                    <a:p>
                      <a:pPr>
                        <a:lnSpc>
                          <a:spcPct val="115000"/>
                        </a:lnSpc>
                        <a:spcAft>
                          <a:spcPts val="0"/>
                        </a:spcAft>
                      </a:pPr>
                      <a:r>
                        <a:rPr lang="es-SV" sz="1400" dirty="0">
                          <a:effectLst/>
                        </a:rPr>
                        <a:t>Venta a crédito.</a:t>
                      </a:r>
                      <a:endParaRPr lang="es-SV"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640</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 </a:t>
                      </a:r>
                    </a:p>
                    <a:p>
                      <a:pPr>
                        <a:lnSpc>
                          <a:spcPct val="115000"/>
                        </a:lnSpc>
                        <a:spcAft>
                          <a:spcPts val="0"/>
                        </a:spcAft>
                      </a:pPr>
                      <a:r>
                        <a:rPr lang="es-SV" sz="1400">
                          <a:effectLst/>
                        </a:rPr>
                        <a:t>640</a:t>
                      </a:r>
                      <a:endParaRPr lang="es-SV" sz="1400" b="1">
                        <a:effectLst/>
                        <a:latin typeface="Calibri"/>
                        <a:ea typeface="Calibri"/>
                        <a:cs typeface="Times New Roman"/>
                      </a:endParaRPr>
                    </a:p>
                  </a:txBody>
                  <a:tcPr marL="68580" marR="68580" marT="0" marB="0"/>
                </a:tc>
              </a:tr>
              <a:tr h="738380">
                <a:tc>
                  <a:txBody>
                    <a:bodyPr/>
                    <a:lstStyle/>
                    <a:p>
                      <a:pPr>
                        <a:lnSpc>
                          <a:spcPct val="115000"/>
                        </a:lnSpc>
                        <a:spcAft>
                          <a:spcPts val="0"/>
                        </a:spcAft>
                      </a:pPr>
                      <a:r>
                        <a:rPr lang="es-SV" sz="1400">
                          <a:effectLst/>
                        </a:rPr>
                        <a:t>31</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dirty="0">
                          <a:effectLst/>
                        </a:rPr>
                        <a:t>Costo de los bienes vendidos (8 </a:t>
                      </a:r>
                      <a:r>
                        <a:rPr lang="es-SV" sz="1400" dirty="0" smtClean="0">
                          <a:effectLst/>
                        </a:rPr>
                        <a:t>x </a:t>
                      </a:r>
                      <a:r>
                        <a:rPr lang="es-SV" sz="1400" dirty="0">
                          <a:effectLst/>
                        </a:rPr>
                        <a:t>$48.30)   (C+)</a:t>
                      </a:r>
                    </a:p>
                    <a:p>
                      <a:pPr>
                        <a:lnSpc>
                          <a:spcPct val="115000"/>
                        </a:lnSpc>
                        <a:spcAft>
                          <a:spcPts val="0"/>
                        </a:spcAft>
                      </a:pPr>
                      <a:r>
                        <a:rPr lang="es-SV" sz="1400" dirty="0">
                          <a:effectLst/>
                        </a:rPr>
                        <a:t>       Inventarios   (A-)</a:t>
                      </a:r>
                    </a:p>
                    <a:p>
                      <a:pPr>
                        <a:lnSpc>
                          <a:spcPct val="115000"/>
                        </a:lnSpc>
                        <a:spcAft>
                          <a:spcPts val="0"/>
                        </a:spcAft>
                      </a:pPr>
                      <a:r>
                        <a:rPr lang="es-SV" sz="1400" dirty="0">
                          <a:effectLst/>
                        </a:rPr>
                        <a:t>Costos de los bienes vendidos.</a:t>
                      </a:r>
                      <a:endParaRPr lang="es-SV"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es-SV" sz="1400">
                          <a:effectLst/>
                        </a:rPr>
                        <a:t>386</a:t>
                      </a:r>
                      <a:endParaRPr lang="es-SV" sz="1400" b="1">
                        <a:effectLst/>
                        <a:latin typeface="Calibri"/>
                        <a:ea typeface="Calibri"/>
                        <a:cs typeface="Times New Roman"/>
                      </a:endParaRPr>
                    </a:p>
                  </a:txBody>
                  <a:tcPr marL="68580" marR="68580" marT="0" marB="0"/>
                </a:tc>
                <a:tc>
                  <a:txBody>
                    <a:bodyPr/>
                    <a:lstStyle/>
                    <a:p>
                      <a:pPr>
                        <a:lnSpc>
                          <a:spcPct val="115000"/>
                        </a:lnSpc>
                        <a:spcAft>
                          <a:spcPts val="0"/>
                        </a:spcAft>
                      </a:pPr>
                      <a:r>
                        <a:rPr lang="es-SV" sz="1400" dirty="0">
                          <a:effectLst/>
                        </a:rPr>
                        <a:t> </a:t>
                      </a:r>
                    </a:p>
                    <a:p>
                      <a:pPr>
                        <a:lnSpc>
                          <a:spcPct val="115000"/>
                        </a:lnSpc>
                        <a:spcAft>
                          <a:spcPts val="0"/>
                        </a:spcAft>
                      </a:pPr>
                      <a:r>
                        <a:rPr lang="es-SV" sz="1400" dirty="0">
                          <a:effectLst/>
                        </a:rPr>
                        <a:t>386</a:t>
                      </a:r>
                      <a:endParaRPr lang="es-SV" sz="1400" b="1"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57818490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14989" y="1700808"/>
            <a:ext cx="842288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29000" algn="ctr"/>
              </a:tabLst>
            </a:pPr>
            <a:r>
              <a:rPr kumimoji="0" lang="es-SV"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La suma del costo de los bienes vendidos más el inventario es igual al costo de los bienes disponibles para venta, $660 para cada método de costeo. </a:t>
            </a:r>
          </a:p>
          <a:p>
            <a:pPr marL="0" marR="0" lvl="0" indent="0" algn="l" defTabSz="914400" rtl="0" eaLnBrk="1" fontAlgn="base" latinLnBrk="0" hangingPunct="1">
              <a:lnSpc>
                <a:spcPct val="100000"/>
              </a:lnSpc>
              <a:spcBef>
                <a:spcPct val="0"/>
              </a:spcBef>
              <a:spcAft>
                <a:spcPct val="0"/>
              </a:spcAft>
              <a:buClrTx/>
              <a:buSzTx/>
              <a:buFontTx/>
              <a:buNone/>
              <a:tabLst>
                <a:tab pos="3429000" algn="ctr"/>
              </a:tabLst>
            </a:pPr>
            <a:r>
              <a:rPr kumimoji="0" lang="es-SV"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La obtención de esta cifra es una buena forma de verificar los resultados.</a:t>
            </a:r>
            <a:endParaRPr kumimoji="0" lang="es-SV" sz="4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741351349"/>
              </p:ext>
            </p:extLst>
          </p:nvPr>
        </p:nvGraphicFramePr>
        <p:xfrm>
          <a:off x="314989" y="4005064"/>
          <a:ext cx="8280920" cy="1735469"/>
        </p:xfrm>
        <a:graphic>
          <a:graphicData uri="http://schemas.openxmlformats.org/drawingml/2006/table">
            <a:tbl>
              <a:tblPr firstRow="1" firstCol="1" bandRow="1">
                <a:tableStyleId>{616DA210-FB5B-4158-B5E0-FEB733F419BA}</a:tableStyleId>
              </a:tblPr>
              <a:tblGrid>
                <a:gridCol w="4248471"/>
                <a:gridCol w="1305123"/>
                <a:gridCol w="1359173"/>
                <a:gridCol w="1368153"/>
              </a:tblGrid>
              <a:tr h="497237">
                <a:tc>
                  <a:txBody>
                    <a:bodyPr/>
                    <a:lstStyle/>
                    <a:p>
                      <a:pPr>
                        <a:lnSpc>
                          <a:spcPct val="115000"/>
                        </a:lnSpc>
                        <a:spcAft>
                          <a:spcPts val="0"/>
                        </a:spcAft>
                        <a:tabLst>
                          <a:tab pos="3429000" algn="ctr"/>
                        </a:tabLst>
                      </a:pPr>
                      <a:r>
                        <a:rPr lang="es-SV" sz="1800" dirty="0">
                          <a:effectLst/>
                        </a:rPr>
                        <a:t>Jul 2011</a:t>
                      </a:r>
                      <a:endParaRPr lang="es-SV" sz="1800" dirty="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dirty="0">
                          <a:effectLst/>
                        </a:rPr>
                        <a:t>PEPS</a:t>
                      </a:r>
                      <a:endParaRPr lang="es-SV" sz="1800" dirty="0">
                        <a:effectLst/>
                        <a:latin typeface="Calibri"/>
                        <a:ea typeface="Calibri"/>
                        <a:cs typeface="Times New Roman"/>
                      </a:endParaRPr>
                    </a:p>
                  </a:txBody>
                  <a:tcPr marL="68580" marR="68580" marT="0" marB="0"/>
                </a:tc>
                <a:tc>
                  <a:txBody>
                    <a:bodyPr/>
                    <a:lstStyle/>
                    <a:p>
                      <a:pPr algn="ctr">
                        <a:lnSpc>
                          <a:spcPct val="115000"/>
                        </a:lnSpc>
                        <a:spcAft>
                          <a:spcPts val="0"/>
                        </a:spcAft>
                        <a:tabLst>
                          <a:tab pos="666750" algn="l"/>
                        </a:tabLst>
                      </a:pPr>
                      <a:r>
                        <a:rPr lang="es-SV" sz="1800">
                          <a:effectLst/>
                        </a:rPr>
                        <a:t>UEPS	</a:t>
                      </a:r>
                      <a:endParaRPr lang="es-SV" sz="180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dirty="0">
                          <a:effectLst/>
                        </a:rPr>
                        <a:t>Promedio</a:t>
                      </a:r>
                      <a:endParaRPr lang="es-SV" sz="1800" dirty="0">
                        <a:effectLst/>
                        <a:latin typeface="Calibri"/>
                        <a:ea typeface="Calibri"/>
                        <a:cs typeface="Times New Roman"/>
                      </a:endParaRPr>
                    </a:p>
                  </a:txBody>
                  <a:tcPr marL="68580" marR="68580" marT="0" marB="0"/>
                </a:tc>
              </a:tr>
              <a:tr h="627616">
                <a:tc>
                  <a:txBody>
                    <a:bodyPr/>
                    <a:lstStyle/>
                    <a:p>
                      <a:pPr>
                        <a:lnSpc>
                          <a:spcPct val="115000"/>
                        </a:lnSpc>
                        <a:spcAft>
                          <a:spcPts val="0"/>
                        </a:spcAft>
                        <a:tabLst>
                          <a:tab pos="3429000" algn="ctr"/>
                        </a:tabLst>
                      </a:pPr>
                      <a:r>
                        <a:rPr lang="es-SV" sz="1800" dirty="0">
                          <a:effectLst/>
                        </a:rPr>
                        <a:t>Costos de los bienes vendidos</a:t>
                      </a:r>
                    </a:p>
                    <a:p>
                      <a:pPr>
                        <a:lnSpc>
                          <a:spcPct val="115000"/>
                        </a:lnSpc>
                        <a:spcAft>
                          <a:spcPts val="0"/>
                        </a:spcAft>
                        <a:tabLst>
                          <a:tab pos="3429000" algn="ctr"/>
                        </a:tabLst>
                      </a:pPr>
                      <a:r>
                        <a:rPr lang="es-SV" sz="1800" dirty="0">
                          <a:effectLst/>
                        </a:rPr>
                        <a:t>+ Inventario final</a:t>
                      </a:r>
                      <a:endParaRPr lang="es-SV" sz="1800" dirty="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a:effectLst/>
                        </a:rPr>
                        <a:t>$560</a:t>
                      </a:r>
                    </a:p>
                    <a:p>
                      <a:pPr algn="ctr">
                        <a:lnSpc>
                          <a:spcPct val="115000"/>
                        </a:lnSpc>
                        <a:spcAft>
                          <a:spcPts val="0"/>
                        </a:spcAft>
                        <a:tabLst>
                          <a:tab pos="3429000" algn="ctr"/>
                        </a:tabLst>
                      </a:pPr>
                      <a:r>
                        <a:rPr lang="es-SV" sz="1800">
                          <a:effectLst/>
                        </a:rPr>
                        <a:t>$100</a:t>
                      </a:r>
                      <a:endParaRPr lang="es-SV" sz="180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a:effectLst/>
                        </a:rPr>
                        <a:t>$575</a:t>
                      </a:r>
                    </a:p>
                    <a:p>
                      <a:pPr algn="ctr">
                        <a:lnSpc>
                          <a:spcPct val="115000"/>
                        </a:lnSpc>
                        <a:spcAft>
                          <a:spcPts val="0"/>
                        </a:spcAft>
                        <a:tabLst>
                          <a:tab pos="3429000" algn="ctr"/>
                        </a:tabLst>
                      </a:pPr>
                      <a:r>
                        <a:rPr lang="es-SV" sz="1800">
                          <a:effectLst/>
                        </a:rPr>
                        <a:t>$85</a:t>
                      </a:r>
                      <a:endParaRPr lang="es-SV" sz="180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a:effectLst/>
                        </a:rPr>
                        <a:t>$563</a:t>
                      </a:r>
                    </a:p>
                    <a:p>
                      <a:pPr algn="ctr">
                        <a:lnSpc>
                          <a:spcPct val="115000"/>
                        </a:lnSpc>
                        <a:spcAft>
                          <a:spcPts val="0"/>
                        </a:spcAft>
                        <a:tabLst>
                          <a:tab pos="466725" algn="l"/>
                        </a:tabLst>
                      </a:pPr>
                      <a:r>
                        <a:rPr lang="es-SV" sz="1800">
                          <a:effectLst/>
                        </a:rPr>
                        <a:t>$97	</a:t>
                      </a:r>
                      <a:endParaRPr lang="es-SV" sz="1800">
                        <a:effectLst/>
                        <a:latin typeface="Calibri"/>
                        <a:ea typeface="Calibri"/>
                        <a:cs typeface="Times New Roman"/>
                      </a:endParaRPr>
                    </a:p>
                  </a:txBody>
                  <a:tcPr marL="68580" marR="68580" marT="0" marB="0"/>
                </a:tc>
              </a:tr>
              <a:tr h="497237">
                <a:tc>
                  <a:txBody>
                    <a:bodyPr/>
                    <a:lstStyle/>
                    <a:p>
                      <a:pPr>
                        <a:lnSpc>
                          <a:spcPct val="115000"/>
                        </a:lnSpc>
                        <a:spcAft>
                          <a:spcPts val="0"/>
                        </a:spcAft>
                        <a:tabLst>
                          <a:tab pos="3429000" algn="ctr"/>
                        </a:tabLst>
                      </a:pPr>
                      <a:r>
                        <a:rPr lang="es-SV" sz="1800">
                          <a:effectLst/>
                        </a:rPr>
                        <a:t>= Costo de los bienes disponibles para venta</a:t>
                      </a:r>
                      <a:endParaRPr lang="es-SV" sz="180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dirty="0">
                          <a:effectLst/>
                        </a:rPr>
                        <a:t>$660</a:t>
                      </a:r>
                      <a:endParaRPr lang="es-SV" sz="1800" dirty="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a:effectLst/>
                        </a:rPr>
                        <a:t>$660</a:t>
                      </a:r>
                      <a:endParaRPr lang="es-SV" sz="1800">
                        <a:effectLst/>
                        <a:latin typeface="Calibri"/>
                        <a:ea typeface="Calibri"/>
                        <a:cs typeface="Times New Roman"/>
                      </a:endParaRPr>
                    </a:p>
                  </a:txBody>
                  <a:tcPr marL="68580" marR="68580" marT="0" marB="0"/>
                </a:tc>
                <a:tc>
                  <a:txBody>
                    <a:bodyPr/>
                    <a:lstStyle/>
                    <a:p>
                      <a:pPr algn="ctr">
                        <a:lnSpc>
                          <a:spcPct val="115000"/>
                        </a:lnSpc>
                        <a:spcAft>
                          <a:spcPts val="0"/>
                        </a:spcAft>
                        <a:tabLst>
                          <a:tab pos="3429000" algn="ctr"/>
                        </a:tabLst>
                      </a:pPr>
                      <a:r>
                        <a:rPr lang="es-SV" sz="1800" dirty="0">
                          <a:effectLst/>
                        </a:rPr>
                        <a:t>$660</a:t>
                      </a:r>
                      <a:endParaRPr lang="es-SV"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36220277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987824" y="332656"/>
            <a:ext cx="5976664" cy="1200329"/>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400" b="1" i="0" u="none" strike="noStrike" normalizeH="0" baseline="0" dirty="0" smtClean="0">
                <a:ln w="1905"/>
                <a:solidFill>
                  <a:schemeClr val="tx2">
                    <a:lumMod val="50000"/>
                  </a:schemeClr>
                </a:solidFill>
                <a:effectLst>
                  <a:innerShdw blurRad="69850" dist="43180" dir="5400000">
                    <a:srgbClr val="000000">
                      <a:alpha val="65000"/>
                    </a:srgbClr>
                  </a:innerShdw>
                </a:effectLst>
                <a:latin typeface="Calibri" pitchFamily="34" charset="0"/>
                <a:ea typeface="Calibri" pitchFamily="34" charset="0"/>
                <a:cs typeface="Arial" pitchFamily="34" charset="0"/>
              </a:rPr>
              <a:t>REGLA DEL COSTO DE ADQUISICION 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2400" b="1" i="0" u="none" strike="noStrike" normalizeH="0" baseline="0" dirty="0" smtClean="0">
                <a:ln w="1905"/>
                <a:solidFill>
                  <a:schemeClr val="tx2">
                    <a:lumMod val="50000"/>
                  </a:schemeClr>
                </a:solidFill>
                <a:effectLst>
                  <a:innerShdw blurRad="69850" dist="43180" dir="5400000">
                    <a:srgbClr val="000000">
                      <a:alpha val="65000"/>
                    </a:srgbClr>
                  </a:innerShdw>
                </a:effectLst>
                <a:latin typeface="Calibri" pitchFamily="34" charset="0"/>
                <a:ea typeface="Calibri" pitchFamily="34" charset="0"/>
                <a:cs typeface="Arial" pitchFamily="34" charset="0"/>
              </a:rPr>
              <a:t>EL DE MERCADO,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2400" b="1" i="0" u="none" strike="noStrike" normalizeH="0" baseline="0" dirty="0" smtClean="0">
                <a:ln w="1905"/>
                <a:solidFill>
                  <a:schemeClr val="tx2">
                    <a:lumMod val="50000"/>
                  </a:schemeClr>
                </a:solidFill>
                <a:effectLst>
                  <a:innerShdw blurRad="69850" dist="43180" dir="5400000">
                    <a:srgbClr val="000000">
                      <a:alpha val="65000"/>
                    </a:srgbClr>
                  </a:innerShdw>
                </a:effectLst>
                <a:latin typeface="Calibri" pitchFamily="34" charset="0"/>
                <a:ea typeface="Calibri" pitchFamily="34" charset="0"/>
                <a:cs typeface="Arial" pitchFamily="34" charset="0"/>
              </a:rPr>
              <a:t>LO QUE SEA MENOR.</a:t>
            </a:r>
            <a:endParaRPr kumimoji="0" lang="es-MX" sz="2400" b="1" i="0" u="none" strike="noStrike" normalizeH="0" baseline="0" dirty="0" smtClean="0">
              <a:ln w="1905"/>
              <a:solidFill>
                <a:schemeClr val="tx2">
                  <a:lumMod val="50000"/>
                </a:schemeClr>
              </a:solidFill>
              <a:effectLst>
                <a:innerShdw blurRad="69850" dist="43180" dir="5400000">
                  <a:srgbClr val="000000">
                    <a:alpha val="65000"/>
                  </a:srgbClr>
                </a:innerShdw>
              </a:effectLst>
              <a:latin typeface="Arial" pitchFamily="34" charset="0"/>
              <a:cs typeface="Arial" pitchFamily="34" charset="0"/>
            </a:endParaRPr>
          </a:p>
        </p:txBody>
      </p:sp>
      <p:sp>
        <p:nvSpPr>
          <p:cNvPr id="7" name="6 CuadroTexto"/>
          <p:cNvSpPr txBox="1"/>
          <p:nvPr/>
        </p:nvSpPr>
        <p:spPr>
          <a:xfrm>
            <a:off x="611560" y="2204864"/>
            <a:ext cx="7920880" cy="2862322"/>
          </a:xfrm>
          <a:prstGeom prst="rect">
            <a:avLst/>
          </a:prstGeom>
          <a:noFill/>
        </p:spPr>
        <p:txBody>
          <a:bodyPr wrap="square" rtlCol="0">
            <a:spAutoFit/>
          </a:bodyPr>
          <a:lstStyle/>
          <a:p>
            <a:pPr algn="just"/>
            <a:r>
              <a:rPr lang="es-MX" dirty="0" smtClean="0"/>
              <a:t>Además </a:t>
            </a:r>
            <a:r>
              <a:rPr lang="es-MX" dirty="0"/>
              <a:t>de </a:t>
            </a:r>
            <a:r>
              <a:rPr lang="es-MX" dirty="0" smtClean="0"/>
              <a:t>los métodos </a:t>
            </a:r>
            <a:r>
              <a:rPr lang="es-MX" dirty="0"/>
              <a:t>PEPS, UEPS, y COSTO PROMEDIO, los contadores se enfrentan a otros aspectos del inventario, como la regla del costo de adquisición o el valor de mercado, lo que sea menor(abreviado como LCM) muestra el conservadurismo contable en acción y requiere que el inventario se </a:t>
            </a:r>
            <a:r>
              <a:rPr lang="es-MX" dirty="0" smtClean="0"/>
              <a:t>reporte </a:t>
            </a:r>
            <a:r>
              <a:rPr lang="es-MX" dirty="0"/>
              <a:t>en los estados financieros, al valor que resulte ser mas bajo </a:t>
            </a:r>
            <a:r>
              <a:rPr lang="es-MX" dirty="0" smtClean="0"/>
              <a:t>entre:</a:t>
            </a:r>
          </a:p>
          <a:p>
            <a:pPr algn="just"/>
            <a:endParaRPr lang="es-MX" dirty="0"/>
          </a:p>
          <a:p>
            <a:pPr lvl="0">
              <a:buFont typeface="Wingdings" pitchFamily="2" charset="2"/>
              <a:buChar char="ü"/>
            </a:pPr>
            <a:r>
              <a:rPr lang="es-MX" dirty="0" smtClean="0"/>
              <a:t>El </a:t>
            </a:r>
            <a:r>
              <a:rPr lang="es-MX" dirty="0"/>
              <a:t>costo histórico del inventario, o bien</a:t>
            </a:r>
            <a:r>
              <a:rPr lang="es-MX" dirty="0" smtClean="0"/>
              <a:t>,</a:t>
            </a:r>
          </a:p>
          <a:p>
            <a:pPr lvl="0">
              <a:buFont typeface="Wingdings" pitchFamily="2" charset="2"/>
              <a:buChar char="ü"/>
            </a:pPr>
            <a:endParaRPr lang="es-MX" dirty="0"/>
          </a:p>
          <a:p>
            <a:pPr lvl="0">
              <a:buFont typeface="Wingdings" pitchFamily="2" charset="2"/>
              <a:buChar char="ü"/>
            </a:pPr>
            <a:r>
              <a:rPr lang="es-MX" dirty="0"/>
              <a:t>El valor de mercado del inventario.</a:t>
            </a:r>
          </a:p>
          <a:p>
            <a:endParaRPr lang="es-MX" dirty="0"/>
          </a:p>
        </p:txBody>
      </p:sp>
    </p:spTree>
    <p:extLst>
      <p:ext uri="{BB962C8B-B14F-4D97-AF65-F5344CB8AC3E}">
        <p14:creationId xmlns:p14="http://schemas.microsoft.com/office/powerpoint/2010/main" val="284091217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484784"/>
            <a:ext cx="8229600" cy="2952327"/>
          </a:xfrm>
        </p:spPr>
        <p:txBody>
          <a:bodyPr>
            <a:normAutofit/>
          </a:bodyPr>
          <a:lstStyle/>
          <a:p>
            <a:pPr algn="just">
              <a:buNone/>
            </a:pPr>
            <a:r>
              <a:rPr lang="es-MX" sz="1800" dirty="0" smtClean="0"/>
              <a:t>       En </a:t>
            </a:r>
            <a:r>
              <a:rPr lang="es-MX" sz="1800" dirty="0"/>
              <a:t>el caso de los inventarios, el valor de mercado designa por lo general el costo de reemplazo actual (es decir el costo de reemplazar el inventario disponible). Si el costo de reemplazo del inventario es inferior a su costo histórico, la empresa debe anotar el valor del inventario. En el balance </a:t>
            </a:r>
            <a:r>
              <a:rPr lang="es-MX" sz="1800" dirty="0" smtClean="0"/>
              <a:t>general</a:t>
            </a:r>
            <a:r>
              <a:rPr lang="es-MX" sz="1800" dirty="0"/>
              <a:t>, la empresa reporta el inventario final a su valor LCM</a:t>
            </a:r>
            <a:r>
              <a:rPr lang="es-MX" sz="1800" dirty="0" smtClean="0"/>
              <a:t>.</a:t>
            </a:r>
          </a:p>
          <a:p>
            <a:pPr algn="just">
              <a:buNone/>
            </a:pPr>
            <a:endParaRPr lang="es-MX" sz="1800" dirty="0"/>
          </a:p>
          <a:p>
            <a:pPr algn="just">
              <a:buNone/>
            </a:pPr>
            <a:r>
              <a:rPr lang="es-MX" sz="1800" dirty="0" smtClean="0"/>
              <a:t>       Suponga </a:t>
            </a:r>
            <a:r>
              <a:rPr lang="es-MX" sz="1800" dirty="0"/>
              <a:t>que Smart Touch Learning pagara $3000 por un inventario de CD01 al 31 de julio, el inventario puede reemplazarse ahora por $2200 y la disminución de valor parece permanente. </a:t>
            </a:r>
            <a:r>
              <a:rPr lang="es-MX" sz="1800" dirty="0" smtClean="0"/>
              <a:t>El valor </a:t>
            </a:r>
            <a:r>
              <a:rPr lang="es-MX" sz="1800" dirty="0"/>
              <a:t>de mercado es inferior al costo, el asiento para anotar el valor del inventario al LCM es como sigue:</a:t>
            </a:r>
          </a:p>
          <a:p>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2900818768"/>
              </p:ext>
            </p:extLst>
          </p:nvPr>
        </p:nvGraphicFramePr>
        <p:xfrm>
          <a:off x="395536" y="4653136"/>
          <a:ext cx="8352928" cy="1974336"/>
        </p:xfrm>
        <a:graphic>
          <a:graphicData uri="http://schemas.openxmlformats.org/drawingml/2006/table">
            <a:tbl>
              <a:tblPr/>
              <a:tblGrid>
                <a:gridCol w="419340"/>
                <a:gridCol w="697162"/>
                <a:gridCol w="4515494"/>
                <a:gridCol w="1118239"/>
                <a:gridCol w="1602693"/>
              </a:tblGrid>
              <a:tr h="246792">
                <a:tc>
                  <a:txBody>
                    <a:bodyPr/>
                    <a:lstStyle/>
                    <a:p>
                      <a:pPr algn="just">
                        <a:lnSpc>
                          <a:spcPct val="115000"/>
                        </a:lnSpc>
                        <a:spcAft>
                          <a:spcPts val="0"/>
                        </a:spcAft>
                        <a:tabLst>
                          <a:tab pos="4524375" algn="l"/>
                        </a:tabLst>
                      </a:pPr>
                      <a:endParaRPr lang="es-MX" sz="1100" b="1" dirty="0">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93584">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a:noFill/>
                    </a:lnB>
                    <a:solidFill>
                      <a:srgbClr val="D2EAF1"/>
                    </a:solidFill>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a:noFill/>
                    </a:lnB>
                    <a:solidFill>
                      <a:srgbClr val="D2EAF1"/>
                    </a:solidFill>
                  </a:tcPr>
                </a:tc>
                <a:tc>
                  <a:txBody>
                    <a:bodyPr/>
                    <a:lstStyle/>
                    <a:p>
                      <a:pPr algn="just">
                        <a:lnSpc>
                          <a:spcPct val="115000"/>
                        </a:lnSpc>
                        <a:spcAft>
                          <a:spcPts val="0"/>
                        </a:spcAft>
                        <a:tabLst>
                          <a:tab pos="4524375" algn="l"/>
                        </a:tabLst>
                      </a:pPr>
                      <a:r>
                        <a:rPr lang="es-MX" sz="1100" b="1" dirty="0">
                          <a:solidFill>
                            <a:srgbClr val="31849B"/>
                          </a:solidFill>
                          <a:latin typeface="Arial"/>
                          <a:ea typeface="Calibri"/>
                          <a:cs typeface="Arial"/>
                        </a:rPr>
                        <a:t>Costos de los bienes vendidos (costo_3000-mercado,2200) )</a:t>
                      </a:r>
                      <a:endParaRPr lang="es-MX" sz="1100" b="1" dirty="0">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a:noFill/>
                    </a:lnB>
                    <a:solidFill>
                      <a:srgbClr val="D2EAF1"/>
                    </a:solidFill>
                  </a:tcPr>
                </a:tc>
                <a:tc>
                  <a:txBody>
                    <a:bodyPr/>
                    <a:lstStyle/>
                    <a:p>
                      <a:pPr algn="just">
                        <a:lnSpc>
                          <a:spcPct val="115000"/>
                        </a:lnSpc>
                        <a:spcAft>
                          <a:spcPts val="0"/>
                        </a:spcAft>
                        <a:tabLst>
                          <a:tab pos="4524375" algn="l"/>
                        </a:tabLst>
                      </a:pPr>
                      <a:r>
                        <a:rPr lang="es-MX" sz="1100" b="1">
                          <a:solidFill>
                            <a:srgbClr val="31849B"/>
                          </a:solidFill>
                          <a:latin typeface="Arial"/>
                          <a:ea typeface="Calibri"/>
                          <a:cs typeface="Arial"/>
                        </a:rPr>
                        <a:t>                    </a:t>
                      </a: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a:noFill/>
                    </a:lnB>
                    <a:solidFill>
                      <a:srgbClr val="D2EAF1"/>
                    </a:solidFill>
                  </a:tcPr>
                </a:tc>
                <a:tc>
                  <a:txBody>
                    <a:bodyPr/>
                    <a:lstStyle/>
                    <a:p>
                      <a:pPr algn="just">
                        <a:lnSpc>
                          <a:spcPct val="115000"/>
                        </a:lnSpc>
                        <a:spcAft>
                          <a:spcPts val="0"/>
                        </a:spcAft>
                        <a:tabLst>
                          <a:tab pos="4524375" algn="l"/>
                        </a:tabLst>
                      </a:pPr>
                      <a:r>
                        <a:rPr lang="es-MX" sz="1100" b="1">
                          <a:solidFill>
                            <a:srgbClr val="31849B"/>
                          </a:solidFill>
                          <a:latin typeface="Arial"/>
                          <a:ea typeface="Calibri"/>
                          <a:cs typeface="Arial"/>
                        </a:rPr>
                        <a:t>800</a:t>
                      </a:r>
                      <a:endParaRPr lang="es-MX" sz="1100" b="1">
                        <a:solidFill>
                          <a:srgbClr val="31849B"/>
                        </a:solidFill>
                        <a:latin typeface="Calibri"/>
                        <a:ea typeface="Calibri"/>
                        <a:cs typeface="Arial"/>
                      </a:endParaRPr>
                    </a:p>
                  </a:txBody>
                  <a:tcPr marL="68430" marR="68430" marT="0" marB="0">
                    <a:lnL>
                      <a:noFill/>
                    </a:lnL>
                    <a:lnR>
                      <a:noFill/>
                    </a:lnR>
                    <a:lnT w="12700" cap="flat" cmpd="sng" algn="ctr">
                      <a:solidFill>
                        <a:srgbClr val="4BACC6"/>
                      </a:solidFill>
                      <a:prstDash val="solid"/>
                      <a:round/>
                      <a:headEnd type="none" w="med" len="med"/>
                      <a:tailEnd type="none" w="med" len="med"/>
                    </a:lnT>
                    <a:lnB>
                      <a:noFill/>
                    </a:lnB>
                    <a:solidFill>
                      <a:srgbClr val="D2EAF1"/>
                    </a:solidFill>
                  </a:tcPr>
                </a:tc>
              </a:tr>
              <a:tr h="493584">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a:noFill/>
                    </a:lnT>
                    <a:lnB>
                      <a:noFill/>
                    </a:lnB>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a:noFill/>
                    </a:lnB>
                  </a:tcPr>
                </a:tc>
                <a:tc>
                  <a:txBody>
                    <a:bodyPr/>
                    <a:lstStyle/>
                    <a:p>
                      <a:pPr algn="just">
                        <a:lnSpc>
                          <a:spcPct val="115000"/>
                        </a:lnSpc>
                        <a:spcAft>
                          <a:spcPts val="0"/>
                        </a:spcAft>
                        <a:tabLst>
                          <a:tab pos="4524375" algn="l"/>
                        </a:tabLst>
                      </a:pPr>
                      <a:r>
                        <a:rPr lang="es-MX" sz="1100" b="1">
                          <a:solidFill>
                            <a:srgbClr val="31849B"/>
                          </a:solidFill>
                          <a:latin typeface="Arial"/>
                          <a:ea typeface="Calibri"/>
                          <a:cs typeface="Arial"/>
                        </a:rPr>
                        <a:t>  Inventarios (A-)</a:t>
                      </a:r>
                      <a:endParaRPr lang="es-MX" sz="1100" b="1">
                        <a:solidFill>
                          <a:srgbClr val="31849B"/>
                        </a:solidFill>
                        <a:latin typeface="Calibri"/>
                        <a:ea typeface="Calibri"/>
                        <a:cs typeface="Arial"/>
                      </a:endParaRPr>
                    </a:p>
                  </a:txBody>
                  <a:tcPr marL="68430" marR="68430" marT="0" marB="0">
                    <a:lnL>
                      <a:noFill/>
                    </a:lnL>
                    <a:lnR>
                      <a:noFill/>
                    </a:lnR>
                    <a:lnT>
                      <a:noFill/>
                    </a:lnT>
                    <a:lnB>
                      <a:noFill/>
                    </a:lnB>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a:noFill/>
                    </a:lnB>
                  </a:tcPr>
                </a:tc>
                <a:tc>
                  <a:txBody>
                    <a:bodyPr/>
                    <a:lstStyle/>
                    <a:p>
                      <a:pPr algn="just">
                        <a:lnSpc>
                          <a:spcPct val="115000"/>
                        </a:lnSpc>
                        <a:spcAft>
                          <a:spcPts val="0"/>
                        </a:spcAft>
                        <a:tabLst>
                          <a:tab pos="4524375" algn="l"/>
                        </a:tabLst>
                      </a:pPr>
                      <a:r>
                        <a:rPr lang="es-MX" sz="1100" b="1">
                          <a:solidFill>
                            <a:srgbClr val="31849B"/>
                          </a:solidFill>
                          <a:latin typeface="Arial"/>
                          <a:ea typeface="Calibri"/>
                          <a:cs typeface="Arial"/>
                        </a:rPr>
                        <a:t>                       800</a:t>
                      </a:r>
                      <a:endParaRPr lang="es-MX" sz="1100" b="1">
                        <a:solidFill>
                          <a:srgbClr val="31849B"/>
                        </a:solidFill>
                        <a:latin typeface="Calibri"/>
                        <a:ea typeface="Calibri"/>
                        <a:cs typeface="Arial"/>
                      </a:endParaRPr>
                    </a:p>
                  </a:txBody>
                  <a:tcPr marL="68430" marR="68430" marT="0" marB="0">
                    <a:lnL>
                      <a:noFill/>
                    </a:lnL>
                    <a:lnR>
                      <a:noFill/>
                    </a:lnR>
                    <a:lnT>
                      <a:noFill/>
                    </a:lnT>
                    <a:lnB>
                      <a:noFill/>
                    </a:lnB>
                  </a:tcPr>
                </a:tc>
              </a:tr>
              <a:tr h="493584">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a:noFill/>
                    </a:lnT>
                    <a:lnB>
                      <a:noFill/>
                    </a:lnB>
                    <a:solidFill>
                      <a:srgbClr val="D2EAF1"/>
                    </a:solidFill>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a:noFill/>
                    </a:lnB>
                    <a:solidFill>
                      <a:srgbClr val="D2EAF1"/>
                    </a:solidFill>
                  </a:tcPr>
                </a:tc>
                <a:tc>
                  <a:txBody>
                    <a:bodyPr/>
                    <a:lstStyle/>
                    <a:p>
                      <a:pPr algn="just">
                        <a:lnSpc>
                          <a:spcPct val="115000"/>
                        </a:lnSpc>
                        <a:spcAft>
                          <a:spcPts val="0"/>
                        </a:spcAft>
                        <a:tabLst>
                          <a:tab pos="4524375" algn="l"/>
                        </a:tabLst>
                      </a:pPr>
                      <a:r>
                        <a:rPr lang="es-MX" sz="1100" b="1">
                          <a:solidFill>
                            <a:srgbClr val="31849B"/>
                          </a:solidFill>
                          <a:latin typeface="Arial"/>
                          <a:ea typeface="Calibri"/>
                          <a:cs typeface="Arial"/>
                        </a:rPr>
                        <a:t>Para escribir el valor del inventario al valor de mercado</a:t>
                      </a:r>
                      <a:endParaRPr lang="es-MX" sz="1100" b="1">
                        <a:solidFill>
                          <a:srgbClr val="31849B"/>
                        </a:solidFill>
                        <a:latin typeface="Calibri"/>
                        <a:ea typeface="Calibri"/>
                        <a:cs typeface="Arial"/>
                      </a:endParaRPr>
                    </a:p>
                  </a:txBody>
                  <a:tcPr marL="68430" marR="68430" marT="0" marB="0">
                    <a:lnL>
                      <a:noFill/>
                    </a:lnL>
                    <a:lnR>
                      <a:noFill/>
                    </a:lnR>
                    <a:lnT>
                      <a:noFill/>
                    </a:lnT>
                    <a:lnB>
                      <a:noFill/>
                    </a:lnB>
                    <a:solidFill>
                      <a:srgbClr val="D2EAF1"/>
                    </a:solidFill>
                  </a:tcPr>
                </a:tc>
                <a:tc>
                  <a:txBody>
                    <a:bodyPr/>
                    <a:lstStyle/>
                    <a:p>
                      <a:pPr algn="just">
                        <a:lnSpc>
                          <a:spcPct val="115000"/>
                        </a:lnSpc>
                        <a:spcAft>
                          <a:spcPts val="0"/>
                        </a:spcAft>
                        <a:tabLst>
                          <a:tab pos="4524375" algn="l"/>
                        </a:tabLst>
                      </a:pPr>
                      <a:endParaRPr lang="es-MX" sz="1100" b="1" dirty="0">
                        <a:solidFill>
                          <a:srgbClr val="31849B"/>
                        </a:solidFill>
                        <a:latin typeface="Arial"/>
                        <a:ea typeface="Calibri"/>
                        <a:cs typeface="Arial"/>
                      </a:endParaRPr>
                    </a:p>
                  </a:txBody>
                  <a:tcPr marL="68430" marR="68430" marT="0" marB="0">
                    <a:lnL>
                      <a:noFill/>
                    </a:lnL>
                    <a:lnR>
                      <a:noFill/>
                    </a:lnR>
                    <a:lnT>
                      <a:noFill/>
                    </a:lnT>
                    <a:lnB>
                      <a:noFill/>
                    </a:lnB>
                    <a:solidFill>
                      <a:srgbClr val="D2EAF1"/>
                    </a:solidFill>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a:noFill/>
                    </a:lnB>
                    <a:solidFill>
                      <a:srgbClr val="D2EAF1"/>
                    </a:solidFill>
                  </a:tcPr>
                </a:tc>
              </a:tr>
              <a:tr h="246792">
                <a:tc>
                  <a:txBody>
                    <a:bodyPr/>
                    <a:lstStyle/>
                    <a:p>
                      <a:pPr algn="just">
                        <a:lnSpc>
                          <a:spcPct val="115000"/>
                        </a:lnSpc>
                        <a:spcAft>
                          <a:spcPts val="0"/>
                        </a:spcAft>
                        <a:tabLst>
                          <a:tab pos="4524375" algn="l"/>
                        </a:tabLst>
                      </a:pPr>
                      <a:endParaRPr lang="es-MX" sz="1100" b="1">
                        <a:solidFill>
                          <a:srgbClr val="31849B"/>
                        </a:solidFill>
                        <a:latin typeface="Calibri"/>
                        <a:ea typeface="Calibri"/>
                        <a:cs typeface="Arial"/>
                      </a:endParaRPr>
                    </a:p>
                  </a:txBody>
                  <a:tcPr marL="68430" marR="68430" marT="0" marB="0">
                    <a:lnL>
                      <a:noFill/>
                    </a:lnL>
                    <a:lnR>
                      <a:noFill/>
                    </a:lnR>
                    <a:lnT>
                      <a:noFill/>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a:solidFill>
                          <a:srgbClr val="31849B"/>
                        </a:solidFill>
                        <a:latin typeface="Arial"/>
                        <a:ea typeface="Calibri"/>
                        <a:cs typeface="Arial"/>
                      </a:endParaRPr>
                    </a:p>
                  </a:txBody>
                  <a:tcPr marL="68430" marR="68430" marT="0" marB="0">
                    <a:lnL>
                      <a:noFill/>
                    </a:lnL>
                    <a:lnR>
                      <a:noFill/>
                    </a:lnR>
                    <a:lnT>
                      <a:noFill/>
                    </a:lnT>
                    <a:lnB w="12700" cap="flat" cmpd="sng" algn="ctr">
                      <a:solidFill>
                        <a:srgbClr val="4BACC6"/>
                      </a:solidFill>
                      <a:prstDash val="solid"/>
                      <a:round/>
                      <a:headEnd type="none" w="med" len="med"/>
                      <a:tailEnd type="none" w="med" len="med"/>
                    </a:lnB>
                  </a:tcPr>
                </a:tc>
                <a:tc>
                  <a:txBody>
                    <a:bodyPr/>
                    <a:lstStyle/>
                    <a:p>
                      <a:pPr algn="just">
                        <a:lnSpc>
                          <a:spcPct val="115000"/>
                        </a:lnSpc>
                        <a:spcAft>
                          <a:spcPts val="0"/>
                        </a:spcAft>
                        <a:tabLst>
                          <a:tab pos="4524375" algn="l"/>
                        </a:tabLst>
                      </a:pPr>
                      <a:endParaRPr lang="es-MX" sz="1100" b="1" dirty="0">
                        <a:solidFill>
                          <a:srgbClr val="31849B"/>
                        </a:solidFill>
                        <a:latin typeface="Arial"/>
                        <a:ea typeface="Calibri"/>
                        <a:cs typeface="Arial"/>
                      </a:endParaRPr>
                    </a:p>
                  </a:txBody>
                  <a:tcPr marL="68430" marR="68430" marT="0" marB="0">
                    <a:lnL>
                      <a:noFill/>
                    </a:lnL>
                    <a:lnR>
                      <a:noFill/>
                    </a:lnR>
                    <a:lnT>
                      <a:noFill/>
                    </a:lnT>
                    <a:lnB w="12700" cap="flat" cmpd="sng" algn="ctr">
                      <a:solidFill>
                        <a:srgbClr val="4BACC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98226983"/>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1840" y="620688"/>
            <a:ext cx="8229600" cy="706090"/>
          </a:xfrm>
        </p:spPr>
        <p:txBody>
          <a:bodyPr>
            <a:normAutofit fontScale="90000"/>
          </a:bodyPr>
          <a:lstStyle/>
          <a:p>
            <a:r>
              <a:rPr lang="es-MX" sz="2800" b="1" dirty="0"/>
              <a:t>EFECTOS DE LOS ERRORES DE INVENTARIOS.</a:t>
            </a:r>
            <a:endParaRPr lang="es-MX" sz="2800" dirty="0"/>
          </a:p>
        </p:txBody>
      </p:sp>
      <p:sp>
        <p:nvSpPr>
          <p:cNvPr id="3" name="2 Marcador de contenido"/>
          <p:cNvSpPr>
            <a:spLocks noGrp="1"/>
          </p:cNvSpPr>
          <p:nvPr>
            <p:ph idx="1"/>
          </p:nvPr>
        </p:nvSpPr>
        <p:spPr>
          <a:xfrm>
            <a:off x="395536" y="1844824"/>
            <a:ext cx="8229600" cy="4525963"/>
          </a:xfrm>
        </p:spPr>
        <p:txBody>
          <a:bodyPr>
            <a:normAutofit/>
          </a:bodyPr>
          <a:lstStyle/>
          <a:p>
            <a:pPr algn="just"/>
            <a:r>
              <a:rPr lang="es-MX" sz="2100" dirty="0"/>
              <a:t>Las empresas cuentan su inventario al final del periodo. Para que los estados financieros sean exactos, es importante realizar un conteo correcto del inventario final. Esto puede ser difícil para una compañía con operaciones de amplio alcance</a:t>
            </a:r>
            <a:r>
              <a:rPr lang="es-MX" sz="2100" dirty="0" smtClean="0"/>
              <a:t>.</a:t>
            </a:r>
          </a:p>
          <a:p>
            <a:pPr algn="just"/>
            <a:endParaRPr lang="es-MX" sz="2100" dirty="0"/>
          </a:p>
          <a:p>
            <a:pPr algn="just"/>
            <a:r>
              <a:rPr lang="es-MX" sz="2100" dirty="0"/>
              <a:t>Un error en el inventario final crea toda una cadena de fallas. Como ilustración, suponga que </a:t>
            </a:r>
            <a:r>
              <a:rPr lang="es-MX" sz="2100" dirty="0" smtClean="0"/>
              <a:t>Smart Touch Learning </a:t>
            </a:r>
            <a:r>
              <a:rPr lang="es-MX" sz="2100" dirty="0"/>
              <a:t>contara de manera accidental $5000 mas de inventario final, que los que realmente tuviera. </a:t>
            </a:r>
            <a:r>
              <a:rPr lang="es-MX" sz="2100" dirty="0" smtClean="0"/>
              <a:t>En tal </a:t>
            </a:r>
            <a:r>
              <a:rPr lang="es-MX" sz="2100" dirty="0"/>
              <a:t>caso, el inventario final se vería sobreestimado en $5000 en el balance general. La siguiente exposición muestra como una sobreestimación del inventario final afecta los costos de los bienes vendidos, la utilidad bruta y la utilidad neta:</a:t>
            </a:r>
          </a:p>
          <a:p>
            <a:endParaRPr lang="es-MX" dirty="0"/>
          </a:p>
        </p:txBody>
      </p:sp>
    </p:spTree>
    <p:extLst>
      <p:ext uri="{BB962C8B-B14F-4D97-AF65-F5344CB8AC3E}">
        <p14:creationId xmlns:p14="http://schemas.microsoft.com/office/powerpoint/2010/main" val="393100130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086572336"/>
              </p:ext>
            </p:extLst>
          </p:nvPr>
        </p:nvGraphicFramePr>
        <p:xfrm>
          <a:off x="409771" y="1556792"/>
          <a:ext cx="8136904" cy="1944217"/>
        </p:xfrm>
        <a:graphic>
          <a:graphicData uri="http://schemas.openxmlformats.org/drawingml/2006/table">
            <a:tbl>
              <a:tblPr/>
              <a:tblGrid>
                <a:gridCol w="4068064"/>
                <a:gridCol w="4068840"/>
              </a:tblGrid>
              <a:tr h="176747">
                <a:tc>
                  <a:txBody>
                    <a:bodyPr/>
                    <a:lstStyle/>
                    <a:p>
                      <a:pPr algn="just">
                        <a:lnSpc>
                          <a:spcPct val="115000"/>
                        </a:lnSpc>
                        <a:spcAft>
                          <a:spcPts val="0"/>
                        </a:spcAft>
                      </a:pPr>
                      <a:endParaRPr lang="es-MX" sz="1000" dirty="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b="1">
                          <a:solidFill>
                            <a:srgbClr val="365F91"/>
                          </a:solidFill>
                          <a:latin typeface="Arial"/>
                          <a:ea typeface="Calibri"/>
                          <a:cs typeface="Arial"/>
                        </a:rPr>
                        <a:t>Inventario final Sobreestimado en $5,000</a:t>
                      </a:r>
                      <a:endParaRPr lang="es-MX" sz="100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76747">
                <a:tc>
                  <a:txBody>
                    <a:bodyPr/>
                    <a:lstStyle/>
                    <a:p>
                      <a:pPr algn="just">
                        <a:lnSpc>
                          <a:spcPct val="115000"/>
                        </a:lnSpc>
                        <a:spcAft>
                          <a:spcPts val="0"/>
                        </a:spcAft>
                      </a:pPr>
                      <a:r>
                        <a:rPr lang="es-MX" sz="1000" b="1">
                          <a:solidFill>
                            <a:srgbClr val="365F91"/>
                          </a:solidFill>
                          <a:latin typeface="Arial"/>
                          <a:ea typeface="Calibri"/>
                          <a:cs typeface="Arial"/>
                        </a:rPr>
                        <a:t>Ingresos por ventas</a:t>
                      </a:r>
                      <a:endParaRPr lang="es-MX" sz="100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176747">
                <a:tc>
                  <a:txBody>
                    <a:bodyPr/>
                    <a:lstStyle/>
                    <a:p>
                      <a:pPr algn="just">
                        <a:lnSpc>
                          <a:spcPct val="115000"/>
                        </a:lnSpc>
                        <a:spcAft>
                          <a:spcPts val="0"/>
                        </a:spcAft>
                      </a:pPr>
                      <a:r>
                        <a:rPr lang="es-MX" sz="1000" b="1">
                          <a:solidFill>
                            <a:srgbClr val="365F91"/>
                          </a:solidFill>
                          <a:latin typeface="Arial"/>
                          <a:ea typeface="Calibri"/>
                          <a:cs typeface="Arial"/>
                        </a:rPr>
                        <a:t>Costos de los bienes vendidos</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endParaRPr lang="es-MX" sz="1000">
                        <a:solidFill>
                          <a:srgbClr val="365F91"/>
                        </a:solidFill>
                        <a:latin typeface="Arial"/>
                        <a:ea typeface="Calibri"/>
                        <a:cs typeface="Arial"/>
                      </a:endParaRPr>
                    </a:p>
                  </a:txBody>
                  <a:tcPr marL="62779" marR="62779" marT="0" marB="0">
                    <a:lnL>
                      <a:noFill/>
                    </a:lnL>
                    <a:lnR>
                      <a:noFill/>
                    </a:lnR>
                    <a:lnT>
                      <a:noFill/>
                    </a:lnT>
                    <a:lnB>
                      <a:noFill/>
                    </a:lnB>
                  </a:tcPr>
                </a:tc>
              </a:tr>
              <a:tr h="176747">
                <a:tc>
                  <a:txBody>
                    <a:bodyPr/>
                    <a:lstStyle/>
                    <a:p>
                      <a:pPr algn="just">
                        <a:lnSpc>
                          <a:spcPct val="115000"/>
                        </a:lnSpc>
                        <a:spcAft>
                          <a:spcPts val="0"/>
                        </a:spcAft>
                      </a:pPr>
                      <a:r>
                        <a:rPr lang="es-MX" sz="1000" b="1">
                          <a:solidFill>
                            <a:srgbClr val="365F91"/>
                          </a:solidFill>
                          <a:latin typeface="Arial"/>
                          <a:ea typeface="Calibri"/>
                          <a:cs typeface="Arial"/>
                        </a:rPr>
                        <a:t>        Inventario inicial</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76747">
                <a:tc>
                  <a:txBody>
                    <a:bodyPr/>
                    <a:lstStyle/>
                    <a:p>
                      <a:pPr algn="just">
                        <a:lnSpc>
                          <a:spcPct val="115000"/>
                        </a:lnSpc>
                        <a:spcAft>
                          <a:spcPts val="0"/>
                        </a:spcAft>
                      </a:pPr>
                      <a:r>
                        <a:rPr lang="es-MX" sz="1000" b="1">
                          <a:solidFill>
                            <a:srgbClr val="365F91"/>
                          </a:solidFill>
                          <a:latin typeface="Arial"/>
                          <a:ea typeface="Calibri"/>
                          <a:cs typeface="Arial"/>
                        </a:rPr>
                        <a:t>        Compras netas</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r>
              <a:tr h="176747">
                <a:tc>
                  <a:txBody>
                    <a:bodyPr/>
                    <a:lstStyle/>
                    <a:p>
                      <a:pPr algn="just">
                        <a:lnSpc>
                          <a:spcPct val="115000"/>
                        </a:lnSpc>
                        <a:spcAft>
                          <a:spcPts val="0"/>
                        </a:spcAft>
                      </a:pPr>
                      <a:r>
                        <a:rPr lang="es-MX" sz="1000" b="1">
                          <a:solidFill>
                            <a:srgbClr val="365F91"/>
                          </a:solidFill>
                          <a:latin typeface="Arial"/>
                          <a:ea typeface="Calibri"/>
                          <a:cs typeface="Arial"/>
                        </a:rPr>
                        <a:t>        Costos de los bienes disponibles</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76747">
                <a:tc>
                  <a:txBody>
                    <a:bodyPr/>
                    <a:lstStyle/>
                    <a:p>
                      <a:pPr algn="just">
                        <a:lnSpc>
                          <a:spcPct val="115000"/>
                        </a:lnSpc>
                        <a:spcAft>
                          <a:spcPts val="0"/>
                        </a:spcAft>
                      </a:pPr>
                      <a:r>
                        <a:rPr lang="es-MX" sz="1000" b="1">
                          <a:solidFill>
                            <a:srgbClr val="365F91"/>
                          </a:solidFill>
                          <a:latin typeface="Arial"/>
                          <a:ea typeface="Calibri"/>
                          <a:cs typeface="Arial"/>
                        </a:rPr>
                        <a:t>        Inventario final</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r>
                        <a:rPr lang="es-MX" sz="1000">
                          <a:solidFill>
                            <a:srgbClr val="365F91"/>
                          </a:solidFill>
                          <a:latin typeface="Arial"/>
                          <a:ea typeface="Calibri"/>
                          <a:cs typeface="Arial"/>
                        </a:rPr>
                        <a:t>ERROR: sobreestimado en $5000</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r>
              <a:tr h="176747">
                <a:tc>
                  <a:txBody>
                    <a:bodyPr/>
                    <a:lstStyle/>
                    <a:p>
                      <a:pPr algn="just">
                        <a:lnSpc>
                          <a:spcPct val="115000"/>
                        </a:lnSpc>
                        <a:spcAft>
                          <a:spcPts val="0"/>
                        </a:spcAft>
                      </a:pPr>
                      <a:r>
                        <a:rPr lang="es-MX" sz="1000" b="1">
                          <a:solidFill>
                            <a:srgbClr val="365F91"/>
                          </a:solidFill>
                          <a:latin typeface="Arial"/>
                          <a:ea typeface="Calibri"/>
                          <a:cs typeface="Arial"/>
                        </a:rPr>
                        <a:t>       Costos de los bienes vendidos</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Subestimados en $5000</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76747">
                <a:tc>
                  <a:txBody>
                    <a:bodyPr/>
                    <a:lstStyle/>
                    <a:p>
                      <a:pPr algn="just">
                        <a:lnSpc>
                          <a:spcPct val="115000"/>
                        </a:lnSpc>
                        <a:spcAft>
                          <a:spcPts val="0"/>
                        </a:spcAft>
                      </a:pPr>
                      <a:r>
                        <a:rPr lang="es-MX" sz="1000" b="1">
                          <a:solidFill>
                            <a:srgbClr val="365F91"/>
                          </a:solidFill>
                          <a:latin typeface="Arial"/>
                          <a:ea typeface="Calibri"/>
                          <a:cs typeface="Arial"/>
                        </a:rPr>
                        <a:t>Utilidad bruta</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r>
                        <a:rPr lang="es-MX" sz="1000">
                          <a:solidFill>
                            <a:srgbClr val="365F91"/>
                          </a:solidFill>
                          <a:latin typeface="Arial"/>
                          <a:ea typeface="Calibri"/>
                          <a:cs typeface="Arial"/>
                        </a:rPr>
                        <a:t>Subestimada en $5000</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r>
              <a:tr h="176747">
                <a:tc>
                  <a:txBody>
                    <a:bodyPr/>
                    <a:lstStyle/>
                    <a:p>
                      <a:pPr algn="just">
                        <a:lnSpc>
                          <a:spcPct val="115000"/>
                        </a:lnSpc>
                        <a:spcAft>
                          <a:spcPts val="0"/>
                        </a:spcAft>
                      </a:pPr>
                      <a:r>
                        <a:rPr lang="es-MX" sz="1000" b="1" dirty="0">
                          <a:solidFill>
                            <a:srgbClr val="365F91"/>
                          </a:solidFill>
                          <a:latin typeface="Arial"/>
                          <a:ea typeface="Calibri"/>
                          <a:cs typeface="Arial"/>
                        </a:rPr>
                        <a:t>Gastos operativos</a:t>
                      </a:r>
                      <a:endParaRPr lang="es-MX" sz="1000" dirty="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76747">
                <a:tc>
                  <a:txBody>
                    <a:bodyPr/>
                    <a:lstStyle/>
                    <a:p>
                      <a:pPr algn="just">
                        <a:lnSpc>
                          <a:spcPct val="115000"/>
                        </a:lnSpc>
                        <a:spcAft>
                          <a:spcPts val="0"/>
                        </a:spcAft>
                      </a:pPr>
                      <a:r>
                        <a:rPr lang="es-MX" sz="1000" b="1">
                          <a:solidFill>
                            <a:srgbClr val="365F91"/>
                          </a:solidFill>
                          <a:latin typeface="Arial"/>
                          <a:ea typeface="Calibri"/>
                          <a:cs typeface="Arial"/>
                        </a:rPr>
                        <a:t>Utilidad neta</a:t>
                      </a:r>
                      <a:endParaRPr lang="es-MX" sz="1000">
                        <a:solidFill>
                          <a:srgbClr val="365F91"/>
                        </a:solidFill>
                        <a:latin typeface="Calibri"/>
                        <a:ea typeface="Calibri"/>
                        <a:cs typeface="Arial"/>
                      </a:endParaRPr>
                    </a:p>
                  </a:txBody>
                  <a:tcPr marL="62779" marR="62779"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dirty="0">
                          <a:solidFill>
                            <a:srgbClr val="365F91"/>
                          </a:solidFill>
                          <a:latin typeface="Arial"/>
                          <a:ea typeface="Calibri"/>
                          <a:cs typeface="Arial"/>
                        </a:rPr>
                        <a:t>Subestimada en $5000</a:t>
                      </a:r>
                      <a:endParaRPr lang="es-MX" sz="1000" dirty="0">
                        <a:solidFill>
                          <a:srgbClr val="365F91"/>
                        </a:solidFill>
                        <a:latin typeface="Calibri"/>
                        <a:ea typeface="Calibri"/>
                        <a:cs typeface="Arial"/>
                      </a:endParaRPr>
                    </a:p>
                  </a:txBody>
                  <a:tcPr marL="62779" marR="62779"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5" name="4 CuadroTexto"/>
          <p:cNvSpPr txBox="1"/>
          <p:nvPr/>
        </p:nvSpPr>
        <p:spPr>
          <a:xfrm>
            <a:off x="395536" y="3573016"/>
            <a:ext cx="8136904" cy="523220"/>
          </a:xfrm>
          <a:prstGeom prst="rect">
            <a:avLst/>
          </a:prstGeom>
          <a:noFill/>
        </p:spPr>
        <p:txBody>
          <a:bodyPr wrap="square" rtlCol="0">
            <a:spAutoFit/>
          </a:bodyPr>
          <a:lstStyle/>
          <a:p>
            <a:r>
              <a:rPr lang="es-MX" sz="1400" dirty="0"/>
              <a:t>La subestimación del inventario final __ reportar un inventario demasiado bajo__ tiene el  efecto opuesto. Si </a:t>
            </a:r>
            <a:r>
              <a:rPr lang="es-MX" sz="1400" dirty="0" smtClean="0"/>
              <a:t>Smart Touch </a:t>
            </a:r>
            <a:r>
              <a:rPr lang="es-MX" sz="1400" dirty="0"/>
              <a:t>subestimara el inventario en $1200,  el, efecto sería como se muestra aquí</a:t>
            </a:r>
            <a:r>
              <a:rPr lang="es-MX" sz="1400" dirty="0" smtClean="0"/>
              <a:t>:</a:t>
            </a:r>
            <a:endParaRPr lang="es-MX" sz="1400" dirty="0"/>
          </a:p>
        </p:txBody>
      </p:sp>
      <p:graphicFrame>
        <p:nvGraphicFramePr>
          <p:cNvPr id="6" name="5 Tabla"/>
          <p:cNvGraphicFramePr>
            <a:graphicFrameLocks noGrp="1"/>
          </p:cNvGraphicFramePr>
          <p:nvPr>
            <p:extLst>
              <p:ext uri="{D42A27DB-BD31-4B8C-83A1-F6EECF244321}">
                <p14:modId xmlns:p14="http://schemas.microsoft.com/office/powerpoint/2010/main" val="3997462041"/>
              </p:ext>
            </p:extLst>
          </p:nvPr>
        </p:nvGraphicFramePr>
        <p:xfrm>
          <a:off x="395536" y="4177779"/>
          <a:ext cx="8280920" cy="2013286"/>
        </p:xfrm>
        <a:graphic>
          <a:graphicData uri="http://schemas.openxmlformats.org/drawingml/2006/table">
            <a:tbl>
              <a:tblPr/>
              <a:tblGrid>
                <a:gridCol w="4226925"/>
                <a:gridCol w="4053995"/>
              </a:tblGrid>
              <a:tr h="183026">
                <a:tc>
                  <a:txBody>
                    <a:bodyPr/>
                    <a:lstStyle/>
                    <a:p>
                      <a:pPr algn="just">
                        <a:lnSpc>
                          <a:spcPct val="115000"/>
                        </a:lnSpc>
                        <a:spcAft>
                          <a:spcPts val="0"/>
                        </a:spcAft>
                      </a:pPr>
                      <a:endParaRPr lang="es-MX" sz="1000" dirty="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b="1">
                          <a:solidFill>
                            <a:srgbClr val="365F91"/>
                          </a:solidFill>
                          <a:latin typeface="Arial"/>
                          <a:ea typeface="Calibri"/>
                          <a:cs typeface="Arial"/>
                        </a:rPr>
                        <a:t>Inventario final Subestimado en $1,200</a:t>
                      </a:r>
                      <a:endParaRPr lang="es-MX" sz="100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83026">
                <a:tc>
                  <a:txBody>
                    <a:bodyPr/>
                    <a:lstStyle/>
                    <a:p>
                      <a:pPr algn="just">
                        <a:lnSpc>
                          <a:spcPct val="115000"/>
                        </a:lnSpc>
                        <a:spcAft>
                          <a:spcPts val="0"/>
                        </a:spcAft>
                      </a:pPr>
                      <a:r>
                        <a:rPr lang="es-MX" sz="1000" b="1">
                          <a:solidFill>
                            <a:srgbClr val="365F91"/>
                          </a:solidFill>
                          <a:latin typeface="Arial"/>
                          <a:ea typeface="Calibri"/>
                          <a:cs typeface="Arial"/>
                        </a:rPr>
                        <a:t>Ingresos por ventas</a:t>
                      </a:r>
                      <a:endParaRPr lang="es-MX" sz="100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183026">
                <a:tc>
                  <a:txBody>
                    <a:bodyPr/>
                    <a:lstStyle/>
                    <a:p>
                      <a:pPr algn="just">
                        <a:lnSpc>
                          <a:spcPct val="115000"/>
                        </a:lnSpc>
                        <a:spcAft>
                          <a:spcPts val="0"/>
                        </a:spcAft>
                      </a:pPr>
                      <a:r>
                        <a:rPr lang="es-MX" sz="1000" b="1">
                          <a:solidFill>
                            <a:srgbClr val="365F91"/>
                          </a:solidFill>
                          <a:latin typeface="Arial"/>
                          <a:ea typeface="Calibri"/>
                          <a:cs typeface="Arial"/>
                        </a:rPr>
                        <a:t>Costos de los bienes vendidos</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endParaRPr lang="es-MX" sz="1000">
                        <a:solidFill>
                          <a:srgbClr val="365F91"/>
                        </a:solidFill>
                        <a:latin typeface="Arial"/>
                        <a:ea typeface="Calibri"/>
                        <a:cs typeface="Arial"/>
                      </a:endParaRPr>
                    </a:p>
                  </a:txBody>
                  <a:tcPr marL="62779" marR="62779" marT="0" marB="0">
                    <a:lnL>
                      <a:noFill/>
                    </a:lnL>
                    <a:lnR>
                      <a:noFill/>
                    </a:lnR>
                    <a:lnT>
                      <a:noFill/>
                    </a:lnT>
                    <a:lnB>
                      <a:noFill/>
                    </a:lnB>
                  </a:tcPr>
                </a:tc>
              </a:tr>
              <a:tr h="183026">
                <a:tc>
                  <a:txBody>
                    <a:bodyPr/>
                    <a:lstStyle/>
                    <a:p>
                      <a:pPr algn="just">
                        <a:lnSpc>
                          <a:spcPct val="115000"/>
                        </a:lnSpc>
                        <a:spcAft>
                          <a:spcPts val="0"/>
                        </a:spcAft>
                      </a:pPr>
                      <a:r>
                        <a:rPr lang="es-MX" sz="1000" b="1">
                          <a:solidFill>
                            <a:srgbClr val="365F91"/>
                          </a:solidFill>
                          <a:latin typeface="Arial"/>
                          <a:ea typeface="Calibri"/>
                          <a:cs typeface="Arial"/>
                        </a:rPr>
                        <a:t>        Inventario inicial</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83026">
                <a:tc>
                  <a:txBody>
                    <a:bodyPr/>
                    <a:lstStyle/>
                    <a:p>
                      <a:pPr algn="just">
                        <a:lnSpc>
                          <a:spcPct val="115000"/>
                        </a:lnSpc>
                        <a:spcAft>
                          <a:spcPts val="0"/>
                        </a:spcAft>
                      </a:pPr>
                      <a:r>
                        <a:rPr lang="es-MX" sz="1000" b="1" dirty="0">
                          <a:solidFill>
                            <a:srgbClr val="365F91"/>
                          </a:solidFill>
                          <a:latin typeface="Arial"/>
                          <a:ea typeface="Calibri"/>
                          <a:cs typeface="Arial"/>
                        </a:rPr>
                        <a:t>        Compras netas</a:t>
                      </a:r>
                      <a:endParaRPr lang="es-MX" sz="1000" dirty="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r>
              <a:tr h="183026">
                <a:tc>
                  <a:txBody>
                    <a:bodyPr/>
                    <a:lstStyle/>
                    <a:p>
                      <a:pPr algn="just">
                        <a:lnSpc>
                          <a:spcPct val="115000"/>
                        </a:lnSpc>
                        <a:spcAft>
                          <a:spcPts val="0"/>
                        </a:spcAft>
                      </a:pPr>
                      <a:r>
                        <a:rPr lang="es-MX" sz="1000" b="1">
                          <a:solidFill>
                            <a:srgbClr val="365F91"/>
                          </a:solidFill>
                          <a:latin typeface="Arial"/>
                          <a:ea typeface="Calibri"/>
                          <a:cs typeface="Arial"/>
                        </a:rPr>
                        <a:t>        Costos de los bienes disponibles</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83026">
                <a:tc>
                  <a:txBody>
                    <a:bodyPr/>
                    <a:lstStyle/>
                    <a:p>
                      <a:pPr algn="just">
                        <a:lnSpc>
                          <a:spcPct val="115000"/>
                        </a:lnSpc>
                        <a:spcAft>
                          <a:spcPts val="0"/>
                        </a:spcAft>
                      </a:pPr>
                      <a:r>
                        <a:rPr lang="es-MX" sz="1000" b="1">
                          <a:solidFill>
                            <a:srgbClr val="365F91"/>
                          </a:solidFill>
                          <a:latin typeface="Arial"/>
                          <a:ea typeface="Calibri"/>
                          <a:cs typeface="Arial"/>
                        </a:rPr>
                        <a:t>        Inventario final</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r>
                        <a:rPr lang="es-MX" sz="1000">
                          <a:solidFill>
                            <a:srgbClr val="365F91"/>
                          </a:solidFill>
                          <a:latin typeface="Arial"/>
                          <a:ea typeface="Calibri"/>
                          <a:cs typeface="Arial"/>
                        </a:rPr>
                        <a:t>ERROR: subestimado en $1200</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r>
              <a:tr h="183026">
                <a:tc>
                  <a:txBody>
                    <a:bodyPr/>
                    <a:lstStyle/>
                    <a:p>
                      <a:pPr algn="just">
                        <a:lnSpc>
                          <a:spcPct val="115000"/>
                        </a:lnSpc>
                        <a:spcAft>
                          <a:spcPts val="0"/>
                        </a:spcAft>
                      </a:pPr>
                      <a:r>
                        <a:rPr lang="es-MX" sz="1000" b="1">
                          <a:solidFill>
                            <a:srgbClr val="365F91"/>
                          </a:solidFill>
                          <a:latin typeface="Arial"/>
                          <a:ea typeface="Calibri"/>
                          <a:cs typeface="Arial"/>
                        </a:rPr>
                        <a:t>       Costos de los bienes vendidos</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Sobreestimados en $1200</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83026">
                <a:tc>
                  <a:txBody>
                    <a:bodyPr/>
                    <a:lstStyle/>
                    <a:p>
                      <a:pPr algn="just">
                        <a:lnSpc>
                          <a:spcPct val="115000"/>
                        </a:lnSpc>
                        <a:spcAft>
                          <a:spcPts val="0"/>
                        </a:spcAft>
                      </a:pPr>
                      <a:r>
                        <a:rPr lang="es-MX" sz="1000" b="1" dirty="0">
                          <a:solidFill>
                            <a:srgbClr val="365F91"/>
                          </a:solidFill>
                          <a:latin typeface="Arial"/>
                          <a:ea typeface="Calibri"/>
                          <a:cs typeface="Arial"/>
                        </a:rPr>
                        <a:t>Utilidad bruta</a:t>
                      </a:r>
                      <a:endParaRPr lang="es-MX" sz="1000" dirty="0">
                        <a:solidFill>
                          <a:srgbClr val="365F91"/>
                        </a:solidFill>
                        <a:latin typeface="Calibri"/>
                        <a:ea typeface="Calibri"/>
                        <a:cs typeface="Arial"/>
                      </a:endParaRPr>
                    </a:p>
                  </a:txBody>
                  <a:tcPr marL="62779" marR="62779" marT="0" marB="0">
                    <a:lnL>
                      <a:noFill/>
                    </a:lnL>
                    <a:lnR>
                      <a:noFill/>
                    </a:lnR>
                    <a:lnT>
                      <a:noFill/>
                    </a:lnT>
                    <a:lnB>
                      <a:noFill/>
                    </a:lnB>
                  </a:tcPr>
                </a:tc>
                <a:tc>
                  <a:txBody>
                    <a:bodyPr/>
                    <a:lstStyle/>
                    <a:p>
                      <a:pPr algn="just">
                        <a:lnSpc>
                          <a:spcPct val="115000"/>
                        </a:lnSpc>
                        <a:spcAft>
                          <a:spcPts val="0"/>
                        </a:spcAft>
                      </a:pPr>
                      <a:r>
                        <a:rPr lang="es-MX" sz="1000">
                          <a:solidFill>
                            <a:srgbClr val="365F91"/>
                          </a:solidFill>
                          <a:latin typeface="Arial"/>
                          <a:ea typeface="Calibri"/>
                          <a:cs typeface="Arial"/>
                        </a:rPr>
                        <a:t>Subestimada en $1200</a:t>
                      </a:r>
                      <a:endParaRPr lang="es-MX" sz="1000">
                        <a:solidFill>
                          <a:srgbClr val="365F91"/>
                        </a:solidFill>
                        <a:latin typeface="Calibri"/>
                        <a:ea typeface="Calibri"/>
                        <a:cs typeface="Arial"/>
                      </a:endParaRPr>
                    </a:p>
                  </a:txBody>
                  <a:tcPr marL="62779" marR="62779" marT="0" marB="0">
                    <a:lnL>
                      <a:noFill/>
                    </a:lnL>
                    <a:lnR>
                      <a:noFill/>
                    </a:lnR>
                    <a:lnT>
                      <a:noFill/>
                    </a:lnT>
                    <a:lnB>
                      <a:noFill/>
                    </a:lnB>
                  </a:tcPr>
                </a:tc>
              </a:tr>
              <a:tr h="183026">
                <a:tc>
                  <a:txBody>
                    <a:bodyPr/>
                    <a:lstStyle/>
                    <a:p>
                      <a:pPr algn="just">
                        <a:lnSpc>
                          <a:spcPct val="115000"/>
                        </a:lnSpc>
                        <a:spcAft>
                          <a:spcPts val="0"/>
                        </a:spcAft>
                      </a:pPr>
                      <a:r>
                        <a:rPr lang="es-MX" sz="1000" b="1">
                          <a:solidFill>
                            <a:srgbClr val="365F91"/>
                          </a:solidFill>
                          <a:latin typeface="Arial"/>
                          <a:ea typeface="Calibri"/>
                          <a:cs typeface="Arial"/>
                        </a:rPr>
                        <a:t>Gastos operativos</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c>
                  <a:txBody>
                    <a:bodyPr/>
                    <a:lstStyle/>
                    <a:p>
                      <a:pPr algn="just">
                        <a:lnSpc>
                          <a:spcPct val="115000"/>
                        </a:lnSpc>
                        <a:spcAft>
                          <a:spcPts val="0"/>
                        </a:spcAft>
                      </a:pPr>
                      <a:r>
                        <a:rPr lang="es-MX" sz="1000">
                          <a:solidFill>
                            <a:srgbClr val="365F91"/>
                          </a:solidFill>
                          <a:latin typeface="Arial"/>
                          <a:ea typeface="Calibri"/>
                          <a:cs typeface="Arial"/>
                        </a:rPr>
                        <a:t>Correcto</a:t>
                      </a:r>
                      <a:endParaRPr lang="es-MX" sz="1000">
                        <a:solidFill>
                          <a:srgbClr val="365F91"/>
                        </a:solidFill>
                        <a:latin typeface="Calibri"/>
                        <a:ea typeface="Calibri"/>
                        <a:cs typeface="Arial"/>
                      </a:endParaRPr>
                    </a:p>
                  </a:txBody>
                  <a:tcPr marL="62779" marR="62779" marT="0" marB="0">
                    <a:lnL>
                      <a:noFill/>
                    </a:lnL>
                    <a:lnR>
                      <a:noFill/>
                    </a:lnR>
                    <a:lnT>
                      <a:noFill/>
                    </a:lnT>
                    <a:lnB>
                      <a:noFill/>
                    </a:lnB>
                    <a:solidFill>
                      <a:srgbClr val="D3DFEE"/>
                    </a:solidFill>
                  </a:tcPr>
                </a:tc>
              </a:tr>
              <a:tr h="183026">
                <a:tc>
                  <a:txBody>
                    <a:bodyPr/>
                    <a:lstStyle/>
                    <a:p>
                      <a:pPr algn="just">
                        <a:lnSpc>
                          <a:spcPct val="115000"/>
                        </a:lnSpc>
                        <a:spcAft>
                          <a:spcPts val="0"/>
                        </a:spcAft>
                      </a:pPr>
                      <a:r>
                        <a:rPr lang="es-MX" sz="1000" b="1" dirty="0">
                          <a:solidFill>
                            <a:srgbClr val="365F91"/>
                          </a:solidFill>
                          <a:latin typeface="Arial"/>
                          <a:ea typeface="Calibri"/>
                          <a:cs typeface="Arial"/>
                        </a:rPr>
                        <a:t>Utilidad neta</a:t>
                      </a:r>
                      <a:endParaRPr lang="es-MX" sz="1000" dirty="0">
                        <a:solidFill>
                          <a:srgbClr val="365F91"/>
                        </a:solidFill>
                        <a:latin typeface="Calibri"/>
                        <a:ea typeface="Calibri"/>
                        <a:cs typeface="Arial"/>
                      </a:endParaRPr>
                    </a:p>
                  </a:txBody>
                  <a:tcPr marL="62779" marR="62779"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dirty="0">
                          <a:solidFill>
                            <a:srgbClr val="365F91"/>
                          </a:solidFill>
                          <a:latin typeface="Arial"/>
                          <a:ea typeface="Calibri"/>
                          <a:cs typeface="Arial"/>
                        </a:rPr>
                        <a:t>Subestimada en $1200</a:t>
                      </a:r>
                      <a:endParaRPr lang="es-MX" sz="1000" dirty="0">
                        <a:solidFill>
                          <a:srgbClr val="365F91"/>
                        </a:solidFill>
                        <a:latin typeface="Calibri"/>
                        <a:ea typeface="Calibri"/>
                        <a:cs typeface="Arial"/>
                      </a:endParaRPr>
                    </a:p>
                  </a:txBody>
                  <a:tcPr marL="62779" marR="62779"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7" name="6 CuadroTexto"/>
          <p:cNvSpPr txBox="1"/>
          <p:nvPr/>
        </p:nvSpPr>
        <p:spPr>
          <a:xfrm>
            <a:off x="395536" y="6191065"/>
            <a:ext cx="7992888" cy="800219"/>
          </a:xfrm>
          <a:prstGeom prst="rect">
            <a:avLst/>
          </a:prstGeom>
          <a:noFill/>
        </p:spPr>
        <p:txBody>
          <a:bodyPr wrap="square" rtlCol="0">
            <a:spAutoFit/>
          </a:bodyPr>
          <a:lstStyle/>
          <a:p>
            <a:r>
              <a:rPr lang="es-MX" sz="1400" dirty="0"/>
              <a:t>E</a:t>
            </a:r>
            <a:r>
              <a:rPr lang="es-MX" sz="1400" dirty="0" smtClean="0"/>
              <a:t>l </a:t>
            </a:r>
            <a:r>
              <a:rPr lang="es-MX" sz="1400" dirty="0"/>
              <a:t>inventario final de un periodo se convierte en el inventario </a:t>
            </a:r>
            <a:r>
              <a:rPr lang="es-MX" sz="1400" dirty="0" smtClean="0"/>
              <a:t>inicial del </a:t>
            </a:r>
            <a:r>
              <a:rPr lang="es-MX" sz="1400" dirty="0"/>
              <a:t>siguiente periodo. Como resultado, un error en el inventario final se transfiere al siguiente periodo.</a:t>
            </a:r>
          </a:p>
          <a:p>
            <a:endParaRPr lang="es-MX" dirty="0"/>
          </a:p>
        </p:txBody>
      </p:sp>
    </p:spTree>
    <p:extLst>
      <p:ext uri="{BB962C8B-B14F-4D97-AF65-F5344CB8AC3E}">
        <p14:creationId xmlns:p14="http://schemas.microsoft.com/office/powerpoint/2010/main" val="417191391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INVENTARIOS</a:t>
            </a:r>
            <a:endParaRPr lang="es-ES" dirty="0"/>
          </a:p>
        </p:txBody>
      </p:sp>
      <p:sp>
        <p:nvSpPr>
          <p:cNvPr id="3" name="2 Marcador de contenido"/>
          <p:cNvSpPr>
            <a:spLocks noGrp="1"/>
          </p:cNvSpPr>
          <p:nvPr>
            <p:ph idx="1"/>
          </p:nvPr>
        </p:nvSpPr>
        <p:spPr>
          <a:xfrm>
            <a:off x="609600" y="2564904"/>
            <a:ext cx="5186536" cy="3240360"/>
          </a:xfrm>
        </p:spPr>
        <p:txBody>
          <a:bodyPr/>
          <a:lstStyle/>
          <a:p>
            <a:r>
              <a:rPr lang="es-ES" dirty="0"/>
              <a:t> </a:t>
            </a:r>
            <a:r>
              <a:rPr lang="es-ES" sz="2400" dirty="0"/>
              <a:t>La medición de inventarios en la NIIF para PYMES se basa en el ”importe menor entre el costo y el precio de venta estimado menos los costos de terminación y venta” (Párrafo 13.4.).</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708920"/>
            <a:ext cx="252028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82204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87824" y="692696"/>
            <a:ext cx="8229600" cy="490066"/>
          </a:xfrm>
        </p:spPr>
        <p:txBody>
          <a:bodyPr>
            <a:noAutofit/>
          </a:bodyPr>
          <a:lstStyle/>
          <a:p>
            <a:r>
              <a:rPr lang="es-MX" sz="2000" b="1" dirty="0" smtClean="0"/>
              <a:t>ESTIMACION DEL INVENTARIO FINAL</a:t>
            </a:r>
            <a:r>
              <a:rPr lang="es-MX" sz="2000" dirty="0" smtClean="0"/>
              <a:t/>
            </a:r>
            <a:br>
              <a:rPr lang="es-MX" sz="2000" dirty="0" smtClean="0"/>
            </a:br>
            <a:endParaRPr lang="es-MX" sz="2000" dirty="0"/>
          </a:p>
        </p:txBody>
      </p:sp>
      <p:sp>
        <p:nvSpPr>
          <p:cNvPr id="3" name="2 Marcador de contenido"/>
          <p:cNvSpPr>
            <a:spLocks noGrp="1"/>
          </p:cNvSpPr>
          <p:nvPr>
            <p:ph idx="1"/>
          </p:nvPr>
        </p:nvSpPr>
        <p:spPr>
          <a:xfrm>
            <a:off x="179512" y="1769534"/>
            <a:ext cx="8784976" cy="4968552"/>
          </a:xfrm>
        </p:spPr>
        <p:txBody>
          <a:bodyPr>
            <a:normAutofit/>
          </a:bodyPr>
          <a:lstStyle/>
          <a:p>
            <a:r>
              <a:rPr lang="es-MX" sz="1800" dirty="0" smtClean="0"/>
              <a:t>Estimación </a:t>
            </a:r>
            <a:r>
              <a:rPr lang="es-MX" sz="1800" dirty="0"/>
              <a:t>del inventario final a través del método de la unidad bruta.</a:t>
            </a:r>
          </a:p>
          <a:p>
            <a:r>
              <a:rPr lang="es-MX" sz="1800" dirty="0"/>
              <a:t>Con </a:t>
            </a:r>
            <a:r>
              <a:rPr lang="es-MX" sz="1800" dirty="0" smtClean="0"/>
              <a:t>frecuencia </a:t>
            </a:r>
            <a:r>
              <a:rPr lang="es-MX" sz="1800" dirty="0"/>
              <a:t>una empresa debe estimar el valor  de </a:t>
            </a:r>
            <a:r>
              <a:rPr lang="es-MX" sz="1800" dirty="0" smtClean="0"/>
              <a:t>su inventario </a:t>
            </a:r>
            <a:r>
              <a:rPr lang="es-MX" sz="1800" dirty="0"/>
              <a:t>final </a:t>
            </a:r>
          </a:p>
          <a:p>
            <a:r>
              <a:rPr lang="es-MX" sz="1800" dirty="0"/>
              <a:t>INVENTARIO INICIAL						    +COMPRAS NETAS					 </a:t>
            </a:r>
            <a:r>
              <a:rPr lang="es-MX" sz="1800" dirty="0" smtClean="0"/>
              <a:t>             </a:t>
            </a:r>
            <a:r>
              <a:rPr lang="es-MX" sz="1800" dirty="0" smtClean="0"/>
              <a:t>        </a:t>
            </a:r>
            <a:r>
              <a:rPr lang="es-MX" sz="1800" dirty="0" smtClean="0"/>
              <a:t>=</a:t>
            </a:r>
            <a:r>
              <a:rPr lang="es-MX" sz="1800" dirty="0"/>
              <a:t>COSTOS DE LOS BIENES DISPONIBLES				</a:t>
            </a:r>
            <a:r>
              <a:rPr lang="es-MX" sz="1800" dirty="0" smtClean="0"/>
              <a:t>             </a:t>
            </a:r>
            <a:r>
              <a:rPr lang="es-MX" sz="1800" dirty="0"/>
              <a:t>-INVENTARIO FINAL				</a:t>
            </a:r>
            <a:r>
              <a:rPr lang="es-MX" sz="1800" dirty="0" smtClean="0"/>
              <a:t>                                     =</a:t>
            </a:r>
            <a:r>
              <a:rPr lang="es-MX" sz="1800" dirty="0"/>
              <a:t>COSTOS DE LOS BIENES </a:t>
            </a:r>
            <a:r>
              <a:rPr lang="es-MX" sz="1800" dirty="0" smtClean="0"/>
              <a:t>VENDIDOS</a:t>
            </a:r>
          </a:p>
          <a:p>
            <a:endParaRPr lang="es-MX" sz="1800" dirty="0"/>
          </a:p>
          <a:p>
            <a:r>
              <a:rPr lang="es-MX" sz="1800" dirty="0"/>
              <a:t>El reordenamiento del inventario final y de los </a:t>
            </a:r>
            <a:r>
              <a:rPr lang="es-MX" sz="1800" dirty="0" smtClean="0"/>
              <a:t>costos </a:t>
            </a:r>
            <a:r>
              <a:rPr lang="es-MX" sz="1800" dirty="0"/>
              <a:t>de los bienes vendidos ayuda a estimar el inventario final:</a:t>
            </a:r>
          </a:p>
          <a:p>
            <a:r>
              <a:rPr lang="es-MX" sz="1800" dirty="0"/>
              <a:t>INVENTARIO INICIAL						</a:t>
            </a:r>
            <a:r>
              <a:rPr lang="es-MX" sz="1800" dirty="0" smtClean="0"/>
              <a:t>    </a:t>
            </a:r>
            <a:r>
              <a:rPr lang="es-MX" sz="1800" dirty="0"/>
              <a:t>+COMPRAS NETAS			</a:t>
            </a:r>
            <a:r>
              <a:rPr lang="es-MX" sz="1800" dirty="0" smtClean="0"/>
              <a:t>                                             </a:t>
            </a:r>
            <a:r>
              <a:rPr lang="es-MX" sz="1800" dirty="0" smtClean="0"/>
              <a:t>  </a:t>
            </a:r>
            <a:r>
              <a:rPr lang="es-MX" sz="1800" dirty="0" smtClean="0"/>
              <a:t>=</a:t>
            </a:r>
            <a:r>
              <a:rPr lang="es-MX" sz="1800" dirty="0"/>
              <a:t>COSTOS DE LOS BIENES DISPONIBLES	</a:t>
            </a:r>
            <a:r>
              <a:rPr lang="es-MX" sz="1800" dirty="0"/>
              <a:t> </a:t>
            </a:r>
            <a:r>
              <a:rPr lang="es-MX" sz="1800" dirty="0" smtClean="0"/>
              <a:t>                                                              </a:t>
            </a:r>
            <a:r>
              <a:rPr lang="es-MX" sz="1800" dirty="0" smtClean="0"/>
              <a:t>-</a:t>
            </a:r>
            <a:r>
              <a:rPr lang="es-MX" sz="1800" dirty="0"/>
              <a:t>COSTOS DE LOS BIENES VENDIDOS (</a:t>
            </a:r>
            <a:r>
              <a:rPr lang="es-MX" sz="1800" dirty="0" smtClean="0"/>
              <a:t>VENTAS-UTILIDAD BRUTA=COBV</a:t>
            </a:r>
            <a:r>
              <a:rPr lang="es-MX" sz="1800" dirty="0" smtClean="0"/>
              <a:t>)          </a:t>
            </a:r>
            <a:endParaRPr lang="es-MX" sz="1800" dirty="0" smtClean="0"/>
          </a:p>
          <a:p>
            <a:pPr marL="0" indent="0">
              <a:buNone/>
            </a:pPr>
            <a:r>
              <a:rPr lang="es-MX" sz="1800" dirty="0"/>
              <a:t> </a:t>
            </a:r>
            <a:r>
              <a:rPr lang="es-MX" sz="1800" dirty="0" smtClean="0"/>
              <a:t>    </a:t>
            </a:r>
            <a:r>
              <a:rPr lang="es-MX" sz="1800" dirty="0" smtClean="0"/>
              <a:t>=</a:t>
            </a:r>
            <a:r>
              <a:rPr lang="es-MX" sz="1800" dirty="0"/>
              <a:t>INVENTARIO FINAL</a:t>
            </a:r>
          </a:p>
          <a:p>
            <a:endParaRPr lang="es-MX" sz="1800" dirty="0"/>
          </a:p>
        </p:txBody>
      </p:sp>
      <p:cxnSp>
        <p:nvCxnSpPr>
          <p:cNvPr id="5" name="4 Conector recto"/>
          <p:cNvCxnSpPr/>
          <p:nvPr/>
        </p:nvCxnSpPr>
        <p:spPr>
          <a:xfrm>
            <a:off x="611560" y="2996952"/>
            <a:ext cx="4824536" cy="0"/>
          </a:xfrm>
          <a:prstGeom prst="line">
            <a:avLst/>
          </a:prstGeom>
        </p:spPr>
        <p:style>
          <a:lnRef idx="1">
            <a:schemeClr val="dk1"/>
          </a:lnRef>
          <a:fillRef idx="0">
            <a:schemeClr val="dk1"/>
          </a:fillRef>
          <a:effectRef idx="0">
            <a:schemeClr val="dk1"/>
          </a:effectRef>
          <a:fontRef idx="minor">
            <a:schemeClr val="tx1"/>
          </a:fontRef>
        </p:style>
      </p:cxnSp>
      <p:cxnSp>
        <p:nvCxnSpPr>
          <p:cNvPr id="6" name="5 Conector recto"/>
          <p:cNvCxnSpPr/>
          <p:nvPr/>
        </p:nvCxnSpPr>
        <p:spPr>
          <a:xfrm>
            <a:off x="611560" y="5373216"/>
            <a:ext cx="5040560" cy="0"/>
          </a:xfrm>
          <a:prstGeom prst="line">
            <a:avLst/>
          </a:prstGeom>
        </p:spPr>
        <p:style>
          <a:lnRef idx="1">
            <a:schemeClr val="dk1"/>
          </a:lnRef>
          <a:fillRef idx="0">
            <a:schemeClr val="dk1"/>
          </a:fillRef>
          <a:effectRef idx="0">
            <a:schemeClr val="dk1"/>
          </a:effectRef>
          <a:fontRef idx="minor">
            <a:schemeClr val="tx1"/>
          </a:fontRef>
        </p:style>
      </p:cxnSp>
      <p:cxnSp>
        <p:nvCxnSpPr>
          <p:cNvPr id="8" name="7 Conector recto"/>
          <p:cNvCxnSpPr/>
          <p:nvPr/>
        </p:nvCxnSpPr>
        <p:spPr>
          <a:xfrm>
            <a:off x="611560" y="3284984"/>
            <a:ext cx="4824536" cy="0"/>
          </a:xfrm>
          <a:prstGeom prst="line">
            <a:avLst/>
          </a:prstGeom>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a:xfrm>
            <a:off x="611560" y="6021288"/>
            <a:ext cx="7992888"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1223142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600200"/>
            <a:ext cx="8229600" cy="1900808"/>
          </a:xfrm>
        </p:spPr>
        <p:txBody>
          <a:bodyPr>
            <a:normAutofit lnSpcReduction="10000"/>
          </a:bodyPr>
          <a:lstStyle/>
          <a:p>
            <a:r>
              <a:rPr lang="es-MX" sz="1600" dirty="0"/>
              <a:t>Suponga que </a:t>
            </a:r>
            <a:r>
              <a:rPr lang="es-MX" sz="1600" dirty="0" smtClean="0"/>
              <a:t>Smart Touch Learning </a:t>
            </a:r>
            <a:r>
              <a:rPr lang="es-MX" sz="1600" dirty="0"/>
              <a:t>sufre una perdida por un huracán y debe estimar el saldo del inventario destruido. Para cobrar el, seguro  la compañía tiene que estimar el costo del inventario destruido. Usando su porcentaje normal de utilidad bruta (es decir, la utilidad bruta dividida entre el ingreso neto por ventas), </a:t>
            </a:r>
            <a:r>
              <a:rPr lang="es-MX" sz="1600" dirty="0" smtClean="0"/>
              <a:t>Smart Touch Learning </a:t>
            </a:r>
            <a:r>
              <a:rPr lang="es-MX" sz="1600" dirty="0"/>
              <a:t>puede estimar el costo de los productos vendidos. Posteriormente, necesita retar el costo de los bienes vendidos de los bienes disponibles para estimar el inventario final. La figura 6-11 ilustra el método de la utilidad bruta para esta ilustración. Las cantidades son supuestas</a:t>
            </a:r>
            <a:r>
              <a:rPr lang="es-MX" sz="1600" dirty="0" smtClean="0"/>
              <a:t>:</a:t>
            </a:r>
            <a:endParaRPr lang="es-MX" sz="1600" dirty="0"/>
          </a:p>
        </p:txBody>
      </p:sp>
      <p:sp>
        <p:nvSpPr>
          <p:cNvPr id="6" name="5 CuadroTexto"/>
          <p:cNvSpPr txBox="1"/>
          <p:nvPr/>
        </p:nvSpPr>
        <p:spPr>
          <a:xfrm>
            <a:off x="395536" y="3501008"/>
            <a:ext cx="8424936" cy="923330"/>
          </a:xfrm>
          <a:prstGeom prst="rect">
            <a:avLst/>
          </a:prstGeom>
          <a:noFill/>
        </p:spPr>
        <p:txBody>
          <a:bodyPr wrap="square" rtlCol="0">
            <a:spAutoFit/>
          </a:bodyPr>
          <a:lstStyle/>
          <a:p>
            <a:r>
              <a:rPr lang="es-MX" b="1" dirty="0"/>
              <a:t>FIGURA6-11 METODO DE LA UTILIDAD BRUTA PARA LA ESTIMACION DEL INVENTARIO (CANTIDADES  SUPUESTAS)</a:t>
            </a:r>
            <a:endParaRPr lang="es-MX" dirty="0"/>
          </a:p>
          <a:p>
            <a:endParaRPr lang="es-MX" dirty="0"/>
          </a:p>
        </p:txBody>
      </p:sp>
      <p:graphicFrame>
        <p:nvGraphicFramePr>
          <p:cNvPr id="7" name="6 Tabla"/>
          <p:cNvGraphicFramePr>
            <a:graphicFrameLocks noGrp="1"/>
          </p:cNvGraphicFramePr>
          <p:nvPr>
            <p:extLst>
              <p:ext uri="{D42A27DB-BD31-4B8C-83A1-F6EECF244321}">
                <p14:modId xmlns:p14="http://schemas.microsoft.com/office/powerpoint/2010/main" val="4172413005"/>
              </p:ext>
            </p:extLst>
          </p:nvPr>
        </p:nvGraphicFramePr>
        <p:xfrm>
          <a:off x="323528" y="4221088"/>
          <a:ext cx="8424936" cy="2395853"/>
        </p:xfrm>
        <a:graphic>
          <a:graphicData uri="http://schemas.openxmlformats.org/drawingml/2006/table">
            <a:tbl>
              <a:tblPr/>
              <a:tblGrid>
                <a:gridCol w="4317665"/>
                <a:gridCol w="1738044"/>
                <a:gridCol w="2369227"/>
              </a:tblGrid>
              <a:tr h="231355">
                <a:tc>
                  <a:txBody>
                    <a:bodyPr/>
                    <a:lstStyle/>
                    <a:p>
                      <a:pPr algn="just">
                        <a:lnSpc>
                          <a:spcPct val="115000"/>
                        </a:lnSpc>
                        <a:spcAft>
                          <a:spcPts val="0"/>
                        </a:spcAft>
                      </a:pPr>
                      <a:r>
                        <a:rPr lang="es-MX" sz="1000" b="1" dirty="0">
                          <a:solidFill>
                            <a:srgbClr val="365F91"/>
                          </a:solidFill>
                          <a:latin typeface="Arial"/>
                          <a:ea typeface="Calibri"/>
                          <a:cs typeface="Arial"/>
                        </a:rPr>
                        <a:t>Inventario inicial</a:t>
                      </a:r>
                      <a:endParaRPr lang="es-MX" sz="1000" b="1" dirty="0">
                        <a:solidFill>
                          <a:srgbClr val="365F91"/>
                        </a:solidFill>
                        <a:latin typeface="Calibri"/>
                        <a:ea typeface="Calibri"/>
                        <a:cs typeface="Arial"/>
                      </a:endParaRPr>
                    </a:p>
                  </a:txBody>
                  <a:tcPr marL="64985" marR="6498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64985" marR="6498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b="1">
                          <a:solidFill>
                            <a:srgbClr val="365F91"/>
                          </a:solidFill>
                          <a:latin typeface="Arial"/>
                          <a:ea typeface="Calibri"/>
                          <a:cs typeface="Arial"/>
                        </a:rPr>
                        <a:t>      $14000</a:t>
                      </a:r>
                      <a:endParaRPr lang="es-MX" sz="1000" b="1">
                        <a:solidFill>
                          <a:srgbClr val="365F91"/>
                        </a:solidFill>
                        <a:latin typeface="Calibri"/>
                        <a:ea typeface="Calibri"/>
                        <a:cs typeface="Arial"/>
                      </a:endParaRPr>
                    </a:p>
                  </a:txBody>
                  <a:tcPr marL="64985" marR="6498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31355">
                <a:tc>
                  <a:txBody>
                    <a:bodyPr/>
                    <a:lstStyle/>
                    <a:p>
                      <a:pPr algn="just">
                        <a:lnSpc>
                          <a:spcPct val="115000"/>
                        </a:lnSpc>
                        <a:spcAft>
                          <a:spcPts val="0"/>
                        </a:spcAft>
                      </a:pPr>
                      <a:r>
                        <a:rPr lang="es-MX" sz="1000" b="1">
                          <a:solidFill>
                            <a:srgbClr val="365F91"/>
                          </a:solidFill>
                          <a:latin typeface="Arial"/>
                          <a:ea typeface="Calibri"/>
                          <a:cs typeface="Arial"/>
                        </a:rPr>
                        <a:t>Compras netas</a:t>
                      </a:r>
                      <a:endParaRPr lang="es-MX" sz="1000" b="1">
                        <a:solidFill>
                          <a:srgbClr val="365F91"/>
                        </a:solidFill>
                        <a:latin typeface="Calibri"/>
                        <a:ea typeface="Calibri"/>
                        <a:cs typeface="Arial"/>
                      </a:endParaRPr>
                    </a:p>
                  </a:txBody>
                  <a:tcPr marL="64985" marR="64985"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just">
                        <a:lnSpc>
                          <a:spcPct val="115000"/>
                        </a:lnSpc>
                        <a:spcAft>
                          <a:spcPts val="0"/>
                        </a:spcAft>
                      </a:pPr>
                      <a:r>
                        <a:rPr lang="es-MX" sz="1000" b="1">
                          <a:solidFill>
                            <a:srgbClr val="365F91"/>
                          </a:solidFill>
                          <a:latin typeface="Arial"/>
                          <a:ea typeface="Calibri"/>
                          <a:cs typeface="Arial"/>
                        </a:rPr>
                        <a:t>        66000</a:t>
                      </a:r>
                      <a:endParaRPr lang="es-MX" sz="1000" b="1">
                        <a:solidFill>
                          <a:srgbClr val="365F91"/>
                        </a:solidFill>
                        <a:latin typeface="Calibri"/>
                        <a:ea typeface="Calibri"/>
                        <a:cs typeface="Arial"/>
                      </a:endParaRPr>
                    </a:p>
                  </a:txBody>
                  <a:tcPr marL="64985" marR="64985"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231355">
                <a:tc>
                  <a:txBody>
                    <a:bodyPr/>
                    <a:lstStyle/>
                    <a:p>
                      <a:pPr algn="just">
                        <a:lnSpc>
                          <a:spcPct val="115000"/>
                        </a:lnSpc>
                        <a:spcAft>
                          <a:spcPts val="0"/>
                        </a:spcAft>
                      </a:pPr>
                      <a:r>
                        <a:rPr lang="es-MX" sz="1000" b="1">
                          <a:solidFill>
                            <a:srgbClr val="365F91"/>
                          </a:solidFill>
                          <a:latin typeface="Arial"/>
                          <a:ea typeface="Calibri"/>
                          <a:cs typeface="Arial"/>
                        </a:rPr>
                        <a:t>Costos de los bienes disponibles</a:t>
                      </a:r>
                      <a:endParaRPr lang="es-MX" sz="1000" b="1">
                        <a:solidFill>
                          <a:srgbClr val="365F91"/>
                        </a:solidFill>
                        <a:latin typeface="Calibri"/>
                        <a:ea typeface="Calibri"/>
                        <a:cs typeface="Arial"/>
                      </a:endParaRPr>
                    </a:p>
                  </a:txBody>
                  <a:tcPr marL="64985" marR="64985" marT="0" marB="0">
                    <a:lnL>
                      <a:noFill/>
                    </a:lnL>
                    <a:lnR>
                      <a:noFill/>
                    </a:lnR>
                    <a:lnT>
                      <a:noFill/>
                    </a:lnT>
                    <a:lnB>
                      <a:noFill/>
                    </a:lnB>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        80000</a:t>
                      </a:r>
                      <a:endParaRPr lang="es-MX" sz="1000" b="1">
                        <a:solidFill>
                          <a:srgbClr val="365F91"/>
                        </a:solidFill>
                        <a:latin typeface="Calibri"/>
                        <a:ea typeface="Calibri"/>
                        <a:cs typeface="Arial"/>
                      </a:endParaRPr>
                    </a:p>
                  </a:txBody>
                  <a:tcPr marL="64985" marR="64985" marT="0" marB="0">
                    <a:lnL>
                      <a:noFill/>
                    </a:lnL>
                    <a:lnR>
                      <a:noFill/>
                    </a:lnR>
                    <a:lnT>
                      <a:noFill/>
                    </a:lnT>
                    <a:lnB>
                      <a:noFill/>
                    </a:lnB>
                  </a:tcPr>
                </a:tc>
              </a:tr>
              <a:tr h="413026">
                <a:tc>
                  <a:txBody>
                    <a:bodyPr/>
                    <a:lstStyle/>
                    <a:p>
                      <a:pPr algn="just">
                        <a:lnSpc>
                          <a:spcPct val="115000"/>
                        </a:lnSpc>
                        <a:spcAft>
                          <a:spcPts val="0"/>
                        </a:spcAft>
                      </a:pPr>
                      <a:r>
                        <a:rPr lang="es-MX" sz="1000" b="1">
                          <a:solidFill>
                            <a:srgbClr val="365F91"/>
                          </a:solidFill>
                          <a:latin typeface="Arial"/>
                          <a:ea typeface="Calibri"/>
                          <a:cs typeface="Arial"/>
                        </a:rPr>
                        <a:t> Costos estimados de los bienes vendidos:</a:t>
                      </a:r>
                      <a:endParaRPr lang="es-MX" sz="1000" b="1">
                        <a:solidFill>
                          <a:srgbClr val="365F91"/>
                        </a:solidFill>
                        <a:latin typeface="Calibri"/>
                        <a:ea typeface="Calibri"/>
                        <a:cs typeface="Arial"/>
                      </a:endParaRPr>
                    </a:p>
                  </a:txBody>
                  <a:tcPr marL="64985" marR="64985" marT="0" marB="0">
                    <a:lnL>
                      <a:noFill/>
                    </a:lnL>
                    <a:lnR>
                      <a:noFill/>
                    </a:lnR>
                    <a:lnT>
                      <a:noFill/>
                    </a:lnT>
                    <a:lnB>
                      <a:noFill/>
                    </a:lnB>
                    <a:solidFill>
                      <a:srgbClr val="D3DFEE"/>
                    </a:solidFill>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a:noFill/>
                    </a:lnB>
                    <a:solidFill>
                      <a:srgbClr val="D3DFEE"/>
                    </a:solidFill>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a:noFill/>
                    </a:lnB>
                    <a:solidFill>
                      <a:srgbClr val="D3DFEE"/>
                    </a:solidFill>
                  </a:tcPr>
                </a:tc>
              </a:tr>
              <a:tr h="231355">
                <a:tc>
                  <a:txBody>
                    <a:bodyPr/>
                    <a:lstStyle/>
                    <a:p>
                      <a:pPr algn="just">
                        <a:lnSpc>
                          <a:spcPct val="115000"/>
                        </a:lnSpc>
                        <a:spcAft>
                          <a:spcPts val="0"/>
                        </a:spcAft>
                      </a:pPr>
                      <a:r>
                        <a:rPr lang="es-MX" sz="1000" b="1">
                          <a:solidFill>
                            <a:srgbClr val="365F91"/>
                          </a:solidFill>
                          <a:latin typeface="Arial"/>
                          <a:ea typeface="Calibri"/>
                          <a:cs typeface="Arial"/>
                        </a:rPr>
                        <a:t>        Ingresos por ventas</a:t>
                      </a:r>
                      <a:endParaRPr lang="es-MX" sz="1000" b="1">
                        <a:solidFill>
                          <a:srgbClr val="365F91"/>
                        </a:solidFill>
                        <a:latin typeface="Calibri"/>
                        <a:ea typeface="Calibri"/>
                        <a:cs typeface="Arial"/>
                      </a:endParaRPr>
                    </a:p>
                  </a:txBody>
                  <a:tcPr marL="64985" marR="64985"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100000</a:t>
                      </a:r>
                      <a:endParaRPr lang="es-MX" sz="1000" b="1">
                        <a:solidFill>
                          <a:srgbClr val="365F91"/>
                        </a:solidFill>
                        <a:latin typeface="Calibri"/>
                        <a:ea typeface="Calibri"/>
                        <a:cs typeface="Arial"/>
                      </a:endParaRPr>
                    </a:p>
                  </a:txBody>
                  <a:tcPr marL="64985" marR="64985" marT="0" marB="0">
                    <a:lnL>
                      <a:noFill/>
                    </a:lnL>
                    <a:lnR>
                      <a:noFill/>
                    </a:lnR>
                    <a:lnT>
                      <a:noFill/>
                    </a:lnT>
                    <a:lnB>
                      <a:noFill/>
                    </a:lnB>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a:noFill/>
                    </a:lnB>
                  </a:tcPr>
                </a:tc>
              </a:tr>
              <a:tr h="413026">
                <a:tc>
                  <a:txBody>
                    <a:bodyPr/>
                    <a:lstStyle/>
                    <a:p>
                      <a:pPr algn="just">
                        <a:lnSpc>
                          <a:spcPct val="115000"/>
                        </a:lnSpc>
                        <a:spcAft>
                          <a:spcPts val="0"/>
                        </a:spcAft>
                      </a:pPr>
                      <a:r>
                        <a:rPr lang="es-MX" sz="1000" b="1" dirty="0">
                          <a:solidFill>
                            <a:srgbClr val="365F91"/>
                          </a:solidFill>
                          <a:latin typeface="Arial"/>
                          <a:ea typeface="Calibri"/>
                          <a:cs typeface="Arial"/>
                        </a:rPr>
                        <a:t>        Menos: utilidad bruta estimada       del 40%</a:t>
                      </a:r>
                      <a:endParaRPr lang="es-MX" sz="1000" b="1" dirty="0">
                        <a:solidFill>
                          <a:srgbClr val="365F91"/>
                        </a:solidFill>
                        <a:latin typeface="Calibri"/>
                        <a:ea typeface="Calibri"/>
                        <a:cs typeface="Arial"/>
                      </a:endParaRPr>
                    </a:p>
                  </a:txBody>
                  <a:tcPr marL="64985" marR="64985" marT="0" marB="0">
                    <a:lnL>
                      <a:noFill/>
                    </a:lnL>
                    <a:lnR>
                      <a:noFill/>
                    </a:lnR>
                    <a:lnT>
                      <a:noFill/>
                    </a:lnT>
                    <a:lnB>
                      <a:noFill/>
                    </a:lnB>
                    <a:solidFill>
                      <a:srgbClr val="D3DFEE"/>
                    </a:solidFill>
                  </a:tcPr>
                </a:tc>
                <a:tc>
                  <a:txBody>
                    <a:bodyPr/>
                    <a:lstStyle/>
                    <a:p>
                      <a:pPr algn="just">
                        <a:lnSpc>
                          <a:spcPct val="115000"/>
                        </a:lnSpc>
                        <a:spcAft>
                          <a:spcPts val="0"/>
                        </a:spcAft>
                      </a:pPr>
                      <a:r>
                        <a:rPr lang="es-MX" sz="1000" b="1" dirty="0">
                          <a:solidFill>
                            <a:srgbClr val="365F91"/>
                          </a:solidFill>
                          <a:latin typeface="Arial"/>
                          <a:ea typeface="Calibri"/>
                          <a:cs typeface="Arial"/>
                        </a:rPr>
                        <a:t>(40000)</a:t>
                      </a:r>
                      <a:endParaRPr lang="es-MX" sz="1000" b="1" dirty="0">
                        <a:solidFill>
                          <a:srgbClr val="365F91"/>
                        </a:solidFill>
                        <a:latin typeface="Calibri"/>
                        <a:ea typeface="Calibri"/>
                        <a:cs typeface="Arial"/>
                      </a:endParaRPr>
                    </a:p>
                  </a:txBody>
                  <a:tcPr marL="64985" marR="64985" marT="0" marB="0">
                    <a:lnL>
                      <a:noFill/>
                    </a:lnL>
                    <a:lnR>
                      <a:noFill/>
                    </a:lnR>
                    <a:lnT>
                      <a:noFill/>
                    </a:lnT>
                    <a:lnB>
                      <a:noFill/>
                    </a:lnB>
                    <a:solidFill>
                      <a:srgbClr val="D3DFEE"/>
                    </a:solidFill>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a:noFill/>
                    </a:lnB>
                    <a:solidFill>
                      <a:srgbClr val="D3DFEE"/>
                    </a:solidFill>
                  </a:tcPr>
                </a:tc>
              </a:tr>
              <a:tr h="413026">
                <a:tc>
                  <a:txBody>
                    <a:bodyPr/>
                    <a:lstStyle/>
                    <a:p>
                      <a:pPr algn="just">
                        <a:lnSpc>
                          <a:spcPct val="115000"/>
                        </a:lnSpc>
                        <a:spcAft>
                          <a:spcPts val="0"/>
                        </a:spcAft>
                      </a:pPr>
                      <a:r>
                        <a:rPr lang="es-MX" sz="1000" b="1">
                          <a:solidFill>
                            <a:srgbClr val="365F91"/>
                          </a:solidFill>
                          <a:latin typeface="Arial"/>
                          <a:ea typeface="Calibri"/>
                          <a:cs typeface="Arial"/>
                        </a:rPr>
                        <a:t>        Costos estimados de los bienes vendidos</a:t>
                      </a:r>
                      <a:endParaRPr lang="es-MX" sz="1000" b="1">
                        <a:solidFill>
                          <a:srgbClr val="365F91"/>
                        </a:solidFill>
                        <a:latin typeface="Calibri"/>
                        <a:ea typeface="Calibri"/>
                        <a:cs typeface="Arial"/>
                      </a:endParaRPr>
                    </a:p>
                  </a:txBody>
                  <a:tcPr marL="64985" marR="64985" marT="0" marB="0">
                    <a:lnL>
                      <a:noFill/>
                    </a:lnL>
                    <a:lnR>
                      <a:noFill/>
                    </a:lnR>
                    <a:lnT>
                      <a:noFill/>
                    </a:lnT>
                    <a:lnB>
                      <a:noFill/>
                    </a:lnB>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(60000)</a:t>
                      </a:r>
                      <a:endParaRPr lang="es-MX" sz="1000" b="1">
                        <a:solidFill>
                          <a:srgbClr val="365F91"/>
                        </a:solidFill>
                        <a:latin typeface="Calibri"/>
                        <a:ea typeface="Calibri"/>
                        <a:cs typeface="Arial"/>
                      </a:endParaRPr>
                    </a:p>
                  </a:txBody>
                  <a:tcPr marL="64985" marR="64985" marT="0" marB="0">
                    <a:lnL>
                      <a:noFill/>
                    </a:lnL>
                    <a:lnR>
                      <a:noFill/>
                    </a:lnR>
                    <a:lnT>
                      <a:noFill/>
                    </a:lnT>
                    <a:lnB>
                      <a:noFill/>
                    </a:lnB>
                  </a:tcPr>
                </a:tc>
              </a:tr>
              <a:tr h="231355">
                <a:tc>
                  <a:txBody>
                    <a:bodyPr/>
                    <a:lstStyle/>
                    <a:p>
                      <a:pPr algn="just">
                        <a:lnSpc>
                          <a:spcPct val="115000"/>
                        </a:lnSpc>
                        <a:spcAft>
                          <a:spcPts val="0"/>
                        </a:spcAft>
                      </a:pPr>
                      <a:r>
                        <a:rPr lang="es-MX" sz="1000" b="1">
                          <a:solidFill>
                            <a:srgbClr val="365F91"/>
                          </a:solidFill>
                          <a:latin typeface="Arial"/>
                          <a:ea typeface="Calibri"/>
                          <a:cs typeface="Arial"/>
                        </a:rPr>
                        <a:t>Costo estimado del inventario final</a:t>
                      </a:r>
                      <a:endParaRPr lang="es-MX" sz="1000" b="1">
                        <a:solidFill>
                          <a:srgbClr val="365F91"/>
                        </a:solidFill>
                        <a:latin typeface="Calibri"/>
                        <a:ea typeface="Calibri"/>
                        <a:cs typeface="Arial"/>
                      </a:endParaRPr>
                    </a:p>
                  </a:txBody>
                  <a:tcPr marL="64985" marR="64985"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endParaRPr lang="es-MX" sz="1000" b="1">
                        <a:solidFill>
                          <a:srgbClr val="365F91"/>
                        </a:solidFill>
                        <a:latin typeface="Arial"/>
                        <a:ea typeface="Calibri"/>
                        <a:cs typeface="Arial"/>
                      </a:endParaRPr>
                    </a:p>
                  </a:txBody>
                  <a:tcPr marL="64985" marR="64985"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algn="just">
                        <a:lnSpc>
                          <a:spcPct val="115000"/>
                        </a:lnSpc>
                        <a:spcAft>
                          <a:spcPts val="0"/>
                        </a:spcAft>
                      </a:pPr>
                      <a:r>
                        <a:rPr lang="es-MX" sz="1000" b="1" dirty="0">
                          <a:solidFill>
                            <a:srgbClr val="365F91"/>
                          </a:solidFill>
                          <a:latin typeface="Arial"/>
                          <a:ea typeface="Calibri"/>
                          <a:cs typeface="Arial"/>
                        </a:rPr>
                        <a:t>$20,000</a:t>
                      </a:r>
                      <a:endParaRPr lang="es-MX" sz="1000" b="1" dirty="0">
                        <a:solidFill>
                          <a:srgbClr val="365F91"/>
                        </a:solidFill>
                        <a:latin typeface="Calibri"/>
                        <a:ea typeface="Calibri"/>
                        <a:cs typeface="Arial"/>
                      </a:endParaRPr>
                    </a:p>
                  </a:txBody>
                  <a:tcPr marL="64985" marR="64985"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r>
            </a:tbl>
          </a:graphicData>
        </a:graphic>
      </p:graphicFrame>
    </p:spTree>
    <p:extLst>
      <p:ext uri="{BB962C8B-B14F-4D97-AF65-F5344CB8AC3E}">
        <p14:creationId xmlns:p14="http://schemas.microsoft.com/office/powerpoint/2010/main" val="291128392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556792"/>
            <a:ext cx="8229600" cy="5217443"/>
          </a:xfrm>
        </p:spPr>
        <p:txBody>
          <a:bodyPr>
            <a:normAutofit fontScale="70000" lnSpcReduction="20000"/>
          </a:bodyPr>
          <a:lstStyle/>
          <a:p>
            <a:r>
              <a:rPr lang="es-MX" dirty="0"/>
              <a:t>Ninguna </a:t>
            </a:r>
            <a:r>
              <a:rPr lang="es-MX" dirty="0" smtClean="0"/>
              <a:t>área </a:t>
            </a:r>
            <a:r>
              <a:rPr lang="es-MX" dirty="0"/>
              <a:t>de la contabilidad tiene una </a:t>
            </a:r>
            <a:r>
              <a:rPr lang="es-MX" dirty="0" smtClean="0"/>
              <a:t>dimensión </a:t>
            </a:r>
            <a:r>
              <a:rPr lang="es-MX" dirty="0"/>
              <a:t>ética mas profunda que el inventario. </a:t>
            </a:r>
            <a:r>
              <a:rPr lang="es-MX" dirty="0" smtClean="0"/>
              <a:t>Tal vez </a:t>
            </a:r>
            <a:r>
              <a:rPr lang="es-MX" dirty="0"/>
              <a:t>las compañías </a:t>
            </a:r>
            <a:r>
              <a:rPr lang="es-MX" dirty="0" smtClean="0"/>
              <a:t>cuyas </a:t>
            </a:r>
            <a:r>
              <a:rPr lang="es-MX" dirty="0"/>
              <a:t>utilidades están menguando se vean tentadas a “maquillar los libros”. Un incremento en el ingreso reportado haría que el negocio pareciera mas exitoso de los que es</a:t>
            </a:r>
            <a:r>
              <a:rPr lang="es-MX" dirty="0" smtClean="0"/>
              <a:t>.</a:t>
            </a:r>
          </a:p>
          <a:p>
            <a:endParaRPr lang="es-MX" dirty="0"/>
          </a:p>
          <a:p>
            <a:r>
              <a:rPr lang="es-MX" dirty="0"/>
              <a:t>Hay dos esquemas principales para maquillar los libros. La forma mas sencilla consiste en sobreestimar el inventario final. En la figura 6-10, vimos como un error de inventarios afecta la utilidad neta</a:t>
            </a:r>
            <a:r>
              <a:rPr lang="es-MX" dirty="0" smtClean="0"/>
              <a:t>.</a:t>
            </a:r>
          </a:p>
          <a:p>
            <a:endParaRPr lang="es-MX" dirty="0"/>
          </a:p>
          <a:p>
            <a:r>
              <a:rPr lang="es-MX" dirty="0"/>
              <a:t>La segunda forma de maquillar los libros se relaciona con las ventas. DATAPOINT CORP. Y MINISCRIBE, ambas dos compañías relacionadas con computadoras, fueron </a:t>
            </a:r>
            <a:r>
              <a:rPr lang="es-MX" dirty="0" smtClean="0"/>
              <a:t>acusadas </a:t>
            </a:r>
            <a:r>
              <a:rPr lang="es-MX" dirty="0"/>
              <a:t>de crear ventas ficticias para aumentar las utilidades reportadas. Al incrementar las ventas sin los costos de los bienes vendidos correspondientes, las utilidades quedan sobreestimadas</a:t>
            </a:r>
          </a:p>
        </p:txBody>
      </p:sp>
    </p:spTree>
    <p:extLst>
      <p:ext uri="{BB962C8B-B14F-4D97-AF65-F5344CB8AC3E}">
        <p14:creationId xmlns:p14="http://schemas.microsoft.com/office/powerpoint/2010/main" val="1607270851"/>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404664"/>
            <a:ext cx="8229600" cy="854968"/>
          </a:xfrm>
        </p:spPr>
        <p:txBody>
          <a:bodyPr>
            <a:normAutofit fontScale="90000"/>
          </a:bodyPr>
          <a:lstStyle/>
          <a:p>
            <a:pPr algn="ctr"/>
            <a:r>
              <a:rPr lang="es-MX" sz="2000" b="1" dirty="0" smtClean="0"/>
              <a:t>LINEAMIENTOS PARA LA TOMA DE DECISONES</a:t>
            </a:r>
            <a:r>
              <a:rPr lang="es-MX" sz="2000" dirty="0" smtClean="0"/>
              <a:t/>
            </a:r>
            <a:br>
              <a:rPr lang="es-MX" sz="2000" dirty="0" smtClean="0"/>
            </a:br>
            <a:r>
              <a:rPr lang="es-MX" sz="2000" b="1" i="1" dirty="0" smtClean="0"/>
              <a:t>LINEAMIENTOS PARA LA ADMINISTRACION </a:t>
            </a:r>
            <a:r>
              <a:rPr lang="es-MX" sz="2000" b="1" i="1" dirty="0" smtClean="0"/>
              <a:t/>
            </a:r>
            <a:br>
              <a:rPr lang="es-MX" sz="2000" b="1" i="1" dirty="0" smtClean="0"/>
            </a:br>
            <a:r>
              <a:rPr lang="es-MX" sz="2000" b="1" i="1" dirty="0" smtClean="0"/>
              <a:t>DEL </a:t>
            </a:r>
            <a:r>
              <a:rPr lang="es-MX" sz="2000" b="1" i="1" dirty="0" smtClean="0"/>
              <a:t>INVENTARIO</a:t>
            </a:r>
            <a:endParaRPr lang="es-MX" sz="2000" dirty="0"/>
          </a:p>
        </p:txBody>
      </p:sp>
      <p:sp>
        <p:nvSpPr>
          <p:cNvPr id="3" name="2 Marcador de contenido"/>
          <p:cNvSpPr>
            <a:spLocks noGrp="1"/>
          </p:cNvSpPr>
          <p:nvPr>
            <p:ph idx="1"/>
          </p:nvPr>
        </p:nvSpPr>
        <p:spPr>
          <a:xfrm>
            <a:off x="395536" y="1412776"/>
            <a:ext cx="8229600" cy="1008112"/>
          </a:xfrm>
        </p:spPr>
        <p:txBody>
          <a:bodyPr>
            <a:normAutofit/>
          </a:bodyPr>
          <a:lstStyle/>
          <a:p>
            <a:r>
              <a:rPr lang="es-MX" sz="1400" dirty="0" smtClean="0"/>
              <a:t>Suponga </a:t>
            </a:r>
            <a:r>
              <a:rPr lang="es-MX" sz="1400" dirty="0"/>
              <a:t>que usted esta empezando un negocio para vender suministros escolares a sus amigos universitarios. Usted necesitara almacenar memorias USB cuadernos y otros artículos de inventario. Para administrar la compañía, también necesita algunos registros contables. Estas son algunas de las </a:t>
            </a:r>
            <a:r>
              <a:rPr lang="es-MX" sz="1400" dirty="0" smtClean="0"/>
              <a:t>decisiones </a:t>
            </a:r>
            <a:r>
              <a:rPr lang="es-MX" sz="1400" dirty="0"/>
              <a:t>que usted tendrá que tomar</a:t>
            </a:r>
            <a:r>
              <a:rPr lang="es-MX" sz="1400" b="1" dirty="0"/>
              <a:t> </a:t>
            </a:r>
            <a:r>
              <a:rPr lang="es-MX" sz="1400" b="1" dirty="0" smtClean="0"/>
              <a:t>:</a:t>
            </a:r>
            <a:endParaRPr lang="es-MX" sz="1400" dirty="0"/>
          </a:p>
          <a:p>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1084006477"/>
              </p:ext>
            </p:extLst>
          </p:nvPr>
        </p:nvGraphicFramePr>
        <p:xfrm>
          <a:off x="179512" y="2372102"/>
          <a:ext cx="8784976" cy="4409444"/>
        </p:xfrm>
        <a:graphic>
          <a:graphicData uri="http://schemas.openxmlformats.org/drawingml/2006/table">
            <a:tbl>
              <a:tblPr/>
              <a:tblGrid>
                <a:gridCol w="3006503"/>
                <a:gridCol w="2655536"/>
                <a:gridCol w="3122937"/>
              </a:tblGrid>
              <a:tr h="145912">
                <a:tc>
                  <a:txBody>
                    <a:bodyPr/>
                    <a:lstStyle/>
                    <a:p>
                      <a:pPr algn="just">
                        <a:lnSpc>
                          <a:spcPct val="115000"/>
                        </a:lnSpc>
                        <a:spcAft>
                          <a:spcPts val="0"/>
                        </a:spcAft>
                      </a:pPr>
                      <a:r>
                        <a:rPr lang="es-MX" sz="900" b="1" dirty="0">
                          <a:solidFill>
                            <a:srgbClr val="365F91"/>
                          </a:solidFill>
                          <a:latin typeface="Arial"/>
                          <a:ea typeface="Calibri"/>
                          <a:cs typeface="Arial"/>
                        </a:rPr>
                        <a:t>DECISION</a:t>
                      </a:r>
                      <a:endParaRPr lang="es-MX" sz="700" b="1" dirty="0">
                        <a:solidFill>
                          <a:srgbClr val="365F91"/>
                        </a:solidFill>
                        <a:latin typeface="Calibri"/>
                        <a:ea typeface="Calibri"/>
                        <a:cs typeface="Arial"/>
                      </a:endParaRPr>
                    </a:p>
                  </a:txBody>
                  <a:tcPr marL="43450" marR="4345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900" b="1" dirty="0">
                          <a:solidFill>
                            <a:srgbClr val="365F91"/>
                          </a:solidFill>
                          <a:latin typeface="Arial"/>
                          <a:ea typeface="Calibri"/>
                          <a:cs typeface="Arial"/>
                        </a:rPr>
                        <a:t>LINEAMIENTOS</a:t>
                      </a:r>
                      <a:endParaRPr lang="es-MX" sz="700" b="1" dirty="0">
                        <a:solidFill>
                          <a:srgbClr val="365F91"/>
                        </a:solidFill>
                        <a:latin typeface="Calibri"/>
                        <a:ea typeface="Calibri"/>
                        <a:cs typeface="Arial"/>
                      </a:endParaRPr>
                    </a:p>
                  </a:txBody>
                  <a:tcPr marL="43450" marR="4345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900" b="1">
                          <a:solidFill>
                            <a:srgbClr val="365F91"/>
                          </a:solidFill>
                          <a:latin typeface="Arial"/>
                          <a:ea typeface="Calibri"/>
                          <a:cs typeface="Arial"/>
                        </a:rPr>
                        <a:t>SISTEMA O METODO</a:t>
                      </a:r>
                      <a:endParaRPr lang="es-MX" sz="700" b="1">
                        <a:solidFill>
                          <a:srgbClr val="365F91"/>
                        </a:solidFill>
                        <a:latin typeface="Calibri"/>
                        <a:ea typeface="Calibri"/>
                        <a:cs typeface="Arial"/>
                      </a:endParaRPr>
                    </a:p>
                  </a:txBody>
                  <a:tcPr marL="43450" marR="4345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23317">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¿Qué SISTEMA DE INVENTARIO USAR?</a:t>
                      </a:r>
                      <a:endParaRPr lang="es-MX" sz="1000" b="1">
                        <a:solidFill>
                          <a:srgbClr val="365F91"/>
                        </a:solidFill>
                        <a:latin typeface="Calibri"/>
                        <a:ea typeface="Calibri"/>
                        <a:cs typeface="Arial"/>
                      </a:endParaRPr>
                    </a:p>
                  </a:txBody>
                  <a:tcPr marL="43450" marR="4345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Mercancías costosas</a:t>
                      </a:r>
                      <a:endParaRPr lang="es-MX" sz="1000" b="1">
                        <a:solidFill>
                          <a:srgbClr val="365F91"/>
                        </a:solidFill>
                        <a:latin typeface="Calibri"/>
                        <a:ea typeface="Calibri"/>
                        <a:cs typeface="Arial"/>
                      </a:endParaRPr>
                    </a:p>
                  </a:txBody>
                  <a:tcPr marL="43450" marR="4345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just">
                        <a:lnSpc>
                          <a:spcPct val="115000"/>
                        </a:lnSpc>
                        <a:spcAft>
                          <a:spcPts val="0"/>
                        </a:spcAft>
                      </a:pPr>
                      <a:r>
                        <a:rPr lang="es-MX" sz="1000" b="1">
                          <a:solidFill>
                            <a:srgbClr val="365F91"/>
                          </a:solidFill>
                          <a:latin typeface="Arial"/>
                          <a:ea typeface="Calibri"/>
                          <a:cs typeface="Arial"/>
                        </a:rPr>
                        <a:t>Sistema perpetuo</a:t>
                      </a:r>
                      <a:endParaRPr lang="es-MX" sz="1000" b="1">
                        <a:solidFill>
                          <a:srgbClr val="365F91"/>
                        </a:solidFill>
                        <a:latin typeface="Calibri"/>
                        <a:ea typeface="Calibri"/>
                        <a:cs typeface="Arial"/>
                      </a:endParaRPr>
                    </a:p>
                  </a:txBody>
                  <a:tcPr marL="43450" marR="4345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454037">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marL="342900" lvl="0" indent="-342900" algn="just" rtl="0">
                        <a:lnSpc>
                          <a:spcPct val="115000"/>
                        </a:lnSpc>
                        <a:spcAft>
                          <a:spcPts val="0"/>
                        </a:spcAft>
                        <a:buFont typeface="Symbol"/>
                        <a:buChar char=""/>
                      </a:pPr>
                      <a:r>
                        <a:rPr lang="es-MX" sz="1000" b="1" dirty="0">
                          <a:solidFill>
                            <a:srgbClr val="365F91"/>
                          </a:solidFill>
                          <a:latin typeface="Arial"/>
                          <a:ea typeface="Calibri"/>
                          <a:cs typeface="Arial"/>
                        </a:rPr>
                        <a:t>No se puede controlar el inventario mediante una inspección visual</a:t>
                      </a:r>
                      <a:endParaRPr lang="es-MX" sz="1000" b="1" dirty="0">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Sistema perpetuo</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r>
              <a:tr h="454037">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Es posible controlar el inventario mediante una inspección visual</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algn="just">
                        <a:lnSpc>
                          <a:spcPct val="115000"/>
                        </a:lnSpc>
                        <a:spcAft>
                          <a:spcPts val="0"/>
                        </a:spcAft>
                      </a:pPr>
                      <a:r>
                        <a:rPr lang="es-MX" sz="1000" b="1">
                          <a:solidFill>
                            <a:srgbClr val="365F91"/>
                          </a:solidFill>
                          <a:latin typeface="Arial"/>
                          <a:ea typeface="Calibri"/>
                          <a:cs typeface="Arial"/>
                        </a:rPr>
                        <a:t>Sistema perpetuo</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r>
              <a:tr h="338677">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¿Qué SISTEMA DE COSTEO EMPLEAR?</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Artículos de inventarios únicos y/o de alto valor en $</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Costo unitario específico</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r>
              <a:tr h="330921">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El costo mas actual del inventario final</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algn="just">
                        <a:lnSpc>
                          <a:spcPct val="115000"/>
                        </a:lnSpc>
                        <a:spcAft>
                          <a:spcPts val="0"/>
                        </a:spcAft>
                      </a:pPr>
                      <a:r>
                        <a:rPr lang="es-MX" sz="1000" b="1">
                          <a:solidFill>
                            <a:srgbClr val="365F91"/>
                          </a:solidFill>
                          <a:latin typeface="Arial"/>
                          <a:ea typeface="Calibri"/>
                          <a:cs typeface="Arial"/>
                        </a:rPr>
                        <a:t>PEPS</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r>
              <a:tr h="501895">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Maximiza el ingreso Reportado cuando los costos estan aumentando</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PEPS</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r>
              <a:tr h="501895">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La medida mas actual del costo de los bienes vendidos y de la utilidad neta</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algn="just">
                        <a:lnSpc>
                          <a:spcPct val="115000"/>
                        </a:lnSpc>
                        <a:spcAft>
                          <a:spcPts val="0"/>
                        </a:spcAft>
                      </a:pPr>
                      <a:r>
                        <a:rPr lang="es-MX" sz="1000" b="1">
                          <a:solidFill>
                            <a:srgbClr val="365F91"/>
                          </a:solidFill>
                          <a:latin typeface="Arial"/>
                          <a:ea typeface="Calibri"/>
                          <a:cs typeface="Arial"/>
                        </a:rPr>
                        <a:t>UEPS</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r>
              <a:tr h="501895">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Minimiza el impuesto sobre ingresos cuando los costos están aumentando</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c>
                  <a:txBody>
                    <a:bodyPr/>
                    <a:lstStyle/>
                    <a:p>
                      <a:pPr algn="just">
                        <a:lnSpc>
                          <a:spcPct val="115000"/>
                        </a:lnSpc>
                        <a:spcAft>
                          <a:spcPts val="0"/>
                        </a:spcAft>
                      </a:pPr>
                      <a:r>
                        <a:rPr lang="es-MX" sz="1000" b="1">
                          <a:solidFill>
                            <a:srgbClr val="365F91"/>
                          </a:solidFill>
                          <a:latin typeface="Arial"/>
                          <a:ea typeface="Calibri"/>
                          <a:cs typeface="Arial"/>
                        </a:rPr>
                        <a:t>UEPS</a:t>
                      </a:r>
                      <a:endParaRPr lang="es-MX" sz="1000" b="1">
                        <a:solidFill>
                          <a:srgbClr val="365F91"/>
                        </a:solidFill>
                        <a:latin typeface="Calibri"/>
                        <a:ea typeface="Calibri"/>
                        <a:cs typeface="Arial"/>
                      </a:endParaRPr>
                    </a:p>
                  </a:txBody>
                  <a:tcPr marL="43450" marR="43450" marT="0" marB="0">
                    <a:lnL>
                      <a:noFill/>
                    </a:lnL>
                    <a:lnR>
                      <a:noFill/>
                    </a:lnR>
                    <a:lnT>
                      <a:noFill/>
                    </a:lnT>
                    <a:lnB>
                      <a:noFill/>
                    </a:lnB>
                  </a:tcPr>
                </a:tc>
              </a:tr>
              <a:tr h="569397">
                <a:tc>
                  <a:txBody>
                    <a:bodyPr/>
                    <a:lstStyle/>
                    <a:p>
                      <a:pPr algn="just">
                        <a:lnSpc>
                          <a:spcPct val="115000"/>
                        </a:lnSpc>
                        <a:spcAft>
                          <a:spcPts val="0"/>
                        </a:spcAft>
                      </a:pP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Enfoque intermediario para el impuestosobre ingresos y para la utilidad neta</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c>
                  <a:txBody>
                    <a:bodyPr/>
                    <a:lstStyle/>
                    <a:p>
                      <a:pPr algn="just">
                        <a:lnSpc>
                          <a:spcPct val="115000"/>
                        </a:lnSpc>
                        <a:spcAft>
                          <a:spcPts val="0"/>
                        </a:spcAft>
                      </a:pPr>
                      <a:r>
                        <a:rPr lang="es-MX" sz="1000" b="1">
                          <a:solidFill>
                            <a:srgbClr val="365F91"/>
                          </a:solidFill>
                          <a:latin typeface="Arial"/>
                          <a:ea typeface="Calibri"/>
                          <a:cs typeface="Arial"/>
                        </a:rPr>
                        <a:t>Metodo del cosot promedio</a:t>
                      </a:r>
                      <a:endParaRPr lang="es-MX" sz="1000" b="1">
                        <a:solidFill>
                          <a:srgbClr val="365F91"/>
                        </a:solidFill>
                        <a:latin typeface="Calibri"/>
                        <a:ea typeface="Calibri"/>
                        <a:cs typeface="Arial"/>
                      </a:endParaRPr>
                    </a:p>
                  </a:txBody>
                  <a:tcPr marL="43450" marR="43450" marT="0" marB="0">
                    <a:lnL>
                      <a:noFill/>
                    </a:lnL>
                    <a:lnR>
                      <a:noFill/>
                    </a:lnR>
                    <a:lnT>
                      <a:noFill/>
                    </a:lnT>
                    <a:lnB>
                      <a:noFill/>
                    </a:lnB>
                    <a:solidFill>
                      <a:srgbClr val="D3DFEE"/>
                    </a:solidFill>
                  </a:tcPr>
                </a:tc>
              </a:tr>
              <a:tr h="338677">
                <a:tc>
                  <a:txBody>
                    <a:bodyPr/>
                    <a:lstStyle/>
                    <a:p>
                      <a:pPr marL="342900" lvl="0" indent="-342900" algn="just" rtl="0">
                        <a:lnSpc>
                          <a:spcPct val="115000"/>
                        </a:lnSpc>
                        <a:spcAft>
                          <a:spcPts val="0"/>
                        </a:spcAft>
                        <a:buFont typeface="Symbol"/>
                        <a:buChar char=""/>
                      </a:pPr>
                      <a:r>
                        <a:rPr lang="es-MX" sz="1000" b="1">
                          <a:solidFill>
                            <a:srgbClr val="365F91"/>
                          </a:solidFill>
                          <a:latin typeface="Arial"/>
                          <a:ea typeface="Calibri"/>
                          <a:cs typeface="Arial"/>
                        </a:rPr>
                        <a:t>¿Cómo ESRTIMAR EL COSTO DEL INVENTARIO FINAL?</a:t>
                      </a:r>
                      <a:endParaRPr lang="es-MX" sz="1000" b="1">
                        <a:solidFill>
                          <a:srgbClr val="365F91"/>
                        </a:solidFill>
                        <a:latin typeface="Calibri"/>
                        <a:ea typeface="Calibri"/>
                        <a:cs typeface="Arial"/>
                      </a:endParaRPr>
                    </a:p>
                  </a:txBody>
                  <a:tcPr marL="43450" marR="4345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b="1">
                          <a:solidFill>
                            <a:srgbClr val="365F91"/>
                          </a:solidFill>
                          <a:latin typeface="Arial"/>
                          <a:ea typeface="Calibri"/>
                          <a:cs typeface="Arial"/>
                        </a:rPr>
                        <a:t>El modelo del costo de los bienes vendidos brinda el marco conceptual</a:t>
                      </a:r>
                      <a:endParaRPr lang="es-MX" sz="1000" b="1">
                        <a:solidFill>
                          <a:srgbClr val="365F91"/>
                        </a:solidFill>
                        <a:latin typeface="Calibri"/>
                        <a:ea typeface="Calibri"/>
                        <a:cs typeface="Arial"/>
                      </a:endParaRPr>
                    </a:p>
                  </a:txBody>
                  <a:tcPr marL="43450" marR="4345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algn="just">
                        <a:lnSpc>
                          <a:spcPct val="115000"/>
                        </a:lnSpc>
                        <a:spcAft>
                          <a:spcPts val="0"/>
                        </a:spcAft>
                      </a:pPr>
                      <a:r>
                        <a:rPr lang="es-MX" sz="1000" b="1" dirty="0">
                          <a:solidFill>
                            <a:srgbClr val="365F91"/>
                          </a:solidFill>
                          <a:latin typeface="Arial"/>
                          <a:ea typeface="Calibri"/>
                          <a:cs typeface="Arial"/>
                        </a:rPr>
                        <a:t>Método de la utilidad bruta</a:t>
                      </a:r>
                      <a:endParaRPr lang="es-MX" sz="1000" b="1" dirty="0">
                        <a:solidFill>
                          <a:srgbClr val="365F91"/>
                        </a:solidFill>
                        <a:latin typeface="Calibri"/>
                        <a:ea typeface="Calibri"/>
                        <a:cs typeface="Arial"/>
                      </a:endParaRPr>
                    </a:p>
                  </a:txBody>
                  <a:tcPr marL="43450" marR="43450"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06398110"/>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131840" y="548680"/>
            <a:ext cx="5486400" cy="566738"/>
          </a:xfrm>
        </p:spPr>
        <p:txBody>
          <a:bodyPr>
            <a:normAutofit fontScale="90000"/>
          </a:bodyPr>
          <a:lstStyle/>
          <a:p>
            <a:pPr algn="ctr"/>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Sistema periódico ó </a:t>
            </a:r>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analítico</a:t>
            </a:r>
            <a:endParaRPr lang="es-SV"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Subtítulo"/>
          <p:cNvSpPr>
            <a:spLocks noGrp="1"/>
          </p:cNvSpPr>
          <p:nvPr>
            <p:ph type="body" sz="half" idx="4294967295"/>
          </p:nvPr>
        </p:nvSpPr>
        <p:spPr>
          <a:xfrm>
            <a:off x="251520" y="1700808"/>
            <a:ext cx="8496944" cy="804862"/>
          </a:xfrm>
        </p:spPr>
        <p:txBody>
          <a:bodyPr>
            <a:noAutofit/>
          </a:bodyPr>
          <a:lstStyle/>
          <a:p>
            <a:r>
              <a:rPr lang="es-MX" sz="2000" dirty="0"/>
              <a:t>La contabilidad es más sencilla en un sistema periódico, ya que la compañía no mantiene un registro corriente diario del inventario disponible. la única forma de determinar el inventario final, así como el costo de los bienes vendidos, en un sistema periódico es contar los </a:t>
            </a:r>
            <a:r>
              <a:rPr lang="es-MX" sz="2000" dirty="0" smtClean="0"/>
              <a:t>bienes por </a:t>
            </a:r>
            <a:r>
              <a:rPr lang="es-MX" sz="2000" dirty="0"/>
              <a:t>lo general, al final del año</a:t>
            </a:r>
            <a:endParaRPr lang="es-SV" sz="2000" dirty="0"/>
          </a:p>
        </p:txBody>
      </p:sp>
      <p:sp>
        <p:nvSpPr>
          <p:cNvPr id="4" name="3 CuadroTexto"/>
          <p:cNvSpPr txBox="1"/>
          <p:nvPr/>
        </p:nvSpPr>
        <p:spPr>
          <a:xfrm>
            <a:off x="539552" y="4005064"/>
            <a:ext cx="7776864" cy="2031325"/>
          </a:xfrm>
          <a:prstGeom prst="rect">
            <a:avLst/>
          </a:prstGeom>
          <a:noFill/>
        </p:spPr>
        <p:txBody>
          <a:bodyPr wrap="square" rtlCol="0">
            <a:spAutoFit/>
          </a:bodyPr>
          <a:lstStyle/>
          <a:p>
            <a:r>
              <a:rPr lang="es-MX" dirty="0"/>
              <a:t>El sistema periódico usa cuatro cuentas </a:t>
            </a:r>
            <a:r>
              <a:rPr lang="es-MX" dirty="0" smtClean="0"/>
              <a:t>adicionales:</a:t>
            </a:r>
            <a:br>
              <a:rPr lang="es-MX" dirty="0" smtClean="0"/>
            </a:br>
            <a:endParaRPr lang="es-MX" dirty="0" smtClean="0"/>
          </a:p>
          <a:p>
            <a:r>
              <a:rPr lang="es-MX" dirty="0" smtClean="0"/>
              <a:t>- </a:t>
            </a:r>
            <a:r>
              <a:rPr lang="es-MX" b="1" dirty="0" smtClean="0"/>
              <a:t>Compras</a:t>
            </a:r>
            <a:endParaRPr lang="es-SV" dirty="0"/>
          </a:p>
          <a:p>
            <a:r>
              <a:rPr lang="es-MX" b="1" dirty="0" smtClean="0"/>
              <a:t>- Descuentos </a:t>
            </a:r>
            <a:r>
              <a:rPr lang="es-MX" b="1" dirty="0"/>
              <a:t>sobre compras</a:t>
            </a:r>
            <a:endParaRPr lang="es-SV" dirty="0"/>
          </a:p>
          <a:p>
            <a:r>
              <a:rPr lang="es-MX" b="1" dirty="0" smtClean="0"/>
              <a:t>- Devoluciones </a:t>
            </a:r>
            <a:r>
              <a:rPr lang="es-MX" b="1" dirty="0"/>
              <a:t>y bonificaciones sobre compras</a:t>
            </a:r>
            <a:endParaRPr lang="es-SV" dirty="0"/>
          </a:p>
          <a:p>
            <a:r>
              <a:rPr lang="es-MX" b="1" dirty="0" smtClean="0"/>
              <a:t>- Fletes </a:t>
            </a:r>
            <a:r>
              <a:rPr lang="es-MX" b="1" dirty="0"/>
              <a:t>en el interior</a:t>
            </a:r>
            <a:endParaRPr lang="es-SV" dirty="0"/>
          </a:p>
          <a:p>
            <a:endParaRPr lang="es-SV" dirty="0"/>
          </a:p>
        </p:txBody>
      </p:sp>
    </p:spTree>
    <p:extLst>
      <p:ext uri="{BB962C8B-B14F-4D97-AF65-F5344CB8AC3E}">
        <p14:creationId xmlns:p14="http://schemas.microsoft.com/office/powerpoint/2010/main" val="47918869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3052709881"/>
              </p:ext>
            </p:extLst>
          </p:nvPr>
        </p:nvGraphicFramePr>
        <p:xfrm>
          <a:off x="179512" y="188638"/>
          <a:ext cx="8784976" cy="6552729"/>
        </p:xfrm>
        <a:graphic>
          <a:graphicData uri="http://schemas.openxmlformats.org/drawingml/2006/table">
            <a:tbl>
              <a:tblPr firstRow="1" firstCol="1" bandRow="1">
                <a:tableStyleId>{00A15C55-8517-42AA-B614-E9B94910E393}</a:tableStyleId>
              </a:tblPr>
              <a:tblGrid>
                <a:gridCol w="193468"/>
                <a:gridCol w="2602573"/>
                <a:gridCol w="736264"/>
                <a:gridCol w="743053"/>
                <a:gridCol w="3037090"/>
                <a:gridCol w="736264"/>
                <a:gridCol w="736264"/>
              </a:tblGrid>
              <a:tr h="622429">
                <a:tc gridSpan="2">
                  <a:txBody>
                    <a:bodyPr/>
                    <a:lstStyle/>
                    <a:p>
                      <a:pPr algn="ctr">
                        <a:lnSpc>
                          <a:spcPct val="115000"/>
                        </a:lnSpc>
                        <a:spcAft>
                          <a:spcPts val="0"/>
                        </a:spcAft>
                      </a:pPr>
                      <a:r>
                        <a:rPr lang="es-MX" sz="1000" b="1" dirty="0">
                          <a:effectLst/>
                        </a:rPr>
                        <a:t>FIGURA 6 A-1</a:t>
                      </a:r>
                      <a:endParaRPr lang="es-SV" sz="1100" b="1" dirty="0">
                        <a:solidFill>
                          <a:schemeClr val="bg2">
                            <a:lumMod val="75000"/>
                          </a:schemeClr>
                        </a:solidFill>
                        <a:effectLst/>
                        <a:latin typeface="Calibri"/>
                        <a:ea typeface="Calibri"/>
                        <a:cs typeface="Times New Roman"/>
                      </a:endParaRPr>
                    </a:p>
                  </a:txBody>
                  <a:tcPr marL="68580" marR="68580" marT="0" marB="0" anchor="ctr"/>
                </a:tc>
                <a:tc hMerge="1">
                  <a:txBody>
                    <a:bodyPr/>
                    <a:lstStyle/>
                    <a:p>
                      <a:endParaRPr lang="es-SV"/>
                    </a:p>
                  </a:txBody>
                  <a:tcPr/>
                </a:tc>
                <a:tc gridSpan="5">
                  <a:txBody>
                    <a:bodyPr/>
                    <a:lstStyle/>
                    <a:p>
                      <a:pPr>
                        <a:lnSpc>
                          <a:spcPct val="115000"/>
                        </a:lnSpc>
                        <a:spcAft>
                          <a:spcPts val="0"/>
                        </a:spcAft>
                      </a:pPr>
                      <a:r>
                        <a:rPr lang="es-MX" sz="1000" b="1">
                          <a:effectLst/>
                        </a:rPr>
                        <a:t>Comparación de los sistemas perpetuo y periódico de inventarios</a:t>
                      </a:r>
                      <a:endParaRPr lang="es-SV" sz="1100" b="1">
                        <a:effectLst/>
                      </a:endParaRPr>
                    </a:p>
                    <a:p>
                      <a:pPr>
                        <a:lnSpc>
                          <a:spcPct val="115000"/>
                        </a:lnSpc>
                        <a:spcAft>
                          <a:spcPts val="0"/>
                        </a:spcAft>
                      </a:pPr>
                      <a:r>
                        <a:rPr lang="es-MX" sz="1000" b="1">
                          <a:effectLst/>
                        </a:rPr>
                        <a:t>(Todas las cantidades para esta ilustración son supuestas) </a:t>
                      </a:r>
                      <a:endParaRPr lang="es-SV" sz="1100" b="1">
                        <a:solidFill>
                          <a:schemeClr val="bg2">
                            <a:lumMod val="75000"/>
                          </a:schemeClr>
                        </a:solidFill>
                        <a:effectLst/>
                        <a:latin typeface="Calibri"/>
                        <a:ea typeface="Calibri"/>
                        <a:cs typeface="Times New Roman"/>
                      </a:endParaRPr>
                    </a:p>
                  </a:txBody>
                  <a:tcPr marL="68580" marR="68580" marT="0" marB="0"/>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630308">
                <a:tc gridSpan="7">
                  <a:txBody>
                    <a:bodyPr/>
                    <a:lstStyle/>
                    <a:p>
                      <a:pPr>
                        <a:lnSpc>
                          <a:spcPct val="115000"/>
                        </a:lnSpc>
                        <a:spcAft>
                          <a:spcPts val="0"/>
                        </a:spcAft>
                      </a:pPr>
                      <a:r>
                        <a:rPr lang="es-MX" sz="1400" b="1">
                          <a:effectLst/>
                        </a:rPr>
                        <a:t>ASIENTOS DE DIARIO</a:t>
                      </a:r>
                      <a:endParaRPr lang="es-SV" sz="1100" b="1">
                        <a:solidFill>
                          <a:schemeClr val="bg2">
                            <a:lumMod val="75000"/>
                          </a:schemeClr>
                        </a:solidFill>
                        <a:effectLst/>
                        <a:latin typeface="Calibri"/>
                        <a:ea typeface="Calibri"/>
                        <a:cs typeface="Times New Roman"/>
                      </a:endParaRPr>
                    </a:p>
                  </a:txBody>
                  <a:tcPr marL="68580" marR="68580" marT="0" marB="0" anchor="ct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292418">
                <a:tc gridSpan="7">
                  <a:txBody>
                    <a:bodyPr/>
                    <a:lstStyle/>
                    <a:p>
                      <a:pPr>
                        <a:lnSpc>
                          <a:spcPct val="115000"/>
                        </a:lnSpc>
                        <a:spcAft>
                          <a:spcPts val="0"/>
                        </a:spcAft>
                      </a:pPr>
                      <a:r>
                        <a:rPr lang="es-MX" sz="1000" b="1">
                          <a:effectLst/>
                        </a:rPr>
                        <a:t>                                 Sistema Perpetuo                                                                    Sistema periódico </a:t>
                      </a:r>
                      <a:endParaRPr lang="es-SV" sz="1100" b="1">
                        <a:solidFill>
                          <a:schemeClr val="bg2">
                            <a:lumMod val="75000"/>
                          </a:schemeClr>
                        </a:solidFill>
                        <a:effectLst/>
                        <a:latin typeface="Calibri"/>
                        <a:ea typeface="Calibri"/>
                        <a:cs typeface="Times New Roman"/>
                      </a:endParaRPr>
                    </a:p>
                  </a:txBody>
                  <a:tcPr marL="68580" marR="68580" marT="0" marB="0"/>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603070">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Inventario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$570,000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Compras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$570,000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Cuentas por pagar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570,000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dirty="0">
                          <a:effectLst/>
                        </a:rPr>
                        <a:t>    Cuentas por pagar </a:t>
                      </a:r>
                      <a:endParaRPr lang="es-SV" sz="1100" b="1" dirty="0">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570,000</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Compra a crédito</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Compra de inventario a crédito</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dirty="0">
                          <a:effectLst/>
                        </a:rPr>
                        <a:t> </a:t>
                      </a:r>
                      <a:endParaRPr lang="es-SV" sz="1100" b="1" dirty="0">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Cuentas por pagar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20,000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Cuentas por pagar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20,000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603070">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Inventarios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dirty="0">
                          <a:effectLst/>
                        </a:rPr>
                        <a:t> </a:t>
                      </a:r>
                      <a:endParaRPr lang="es-SV" sz="1100" b="1" dirty="0">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20,000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Devoluciones y bonificaciones sobre compras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Bienes dañados devueltos al vendedor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Bienes dañados devueltos al vendedor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Cuentas por cobrar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900,000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Cuentas por cobrar</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900,000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Ingresos por ventas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900,000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Ingresos por ventas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900,000</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Ventas a crédito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Ventas a crédito</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Costo de los bienes vendidos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530,000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900" b="1">
                          <a:effectLst/>
                        </a:rPr>
                        <a:t>Ningún asiento para costos de los bienes vendidos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Inventarios</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530,000</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r>
              <a:tr h="292418">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Costos de los bienes vendidos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solidFill>
                          <a:schemeClr val="bg2">
                            <a:lumMod val="75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es-MX" sz="1000" b="1" dirty="0">
                          <a:effectLst/>
                        </a:rPr>
                        <a:t> </a:t>
                      </a:r>
                      <a:endParaRPr lang="es-SV" sz="1100" b="1" dirty="0">
                        <a:solidFill>
                          <a:schemeClr val="bg2">
                            <a:lumMod val="75000"/>
                          </a:schemeClr>
                        </a:solidFill>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99142900"/>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2590605586"/>
              </p:ext>
            </p:extLst>
          </p:nvPr>
        </p:nvGraphicFramePr>
        <p:xfrm>
          <a:off x="251518" y="188639"/>
          <a:ext cx="8712971" cy="6408709"/>
        </p:xfrm>
        <a:graphic>
          <a:graphicData uri="http://schemas.openxmlformats.org/drawingml/2006/table">
            <a:tbl>
              <a:tblPr firstRow="1" firstCol="1" bandRow="1">
                <a:tableStyleId>{00A15C55-8517-42AA-B614-E9B94910E393}</a:tableStyleId>
              </a:tblPr>
              <a:tblGrid>
                <a:gridCol w="192989"/>
                <a:gridCol w="2580905"/>
                <a:gridCol w="730135"/>
                <a:gridCol w="654578"/>
                <a:gridCol w="3094094"/>
                <a:gridCol w="730135"/>
                <a:gridCol w="730135"/>
              </a:tblGrid>
              <a:tr h="621489">
                <a:tc gridSpan="7">
                  <a:txBody>
                    <a:bodyPr/>
                    <a:lstStyle/>
                    <a:p>
                      <a:pPr>
                        <a:lnSpc>
                          <a:spcPct val="115000"/>
                        </a:lnSpc>
                        <a:spcAft>
                          <a:spcPts val="0"/>
                        </a:spcAft>
                      </a:pPr>
                      <a:r>
                        <a:rPr lang="es-MX" sz="1300" b="1" dirty="0">
                          <a:solidFill>
                            <a:schemeClr val="bg2">
                              <a:lumMod val="75000"/>
                            </a:schemeClr>
                          </a:solidFill>
                          <a:effectLst/>
                        </a:rPr>
                        <a:t> </a:t>
                      </a:r>
                      <a:endParaRPr lang="es-SV" sz="1100" b="1" dirty="0">
                        <a:solidFill>
                          <a:schemeClr val="bg2">
                            <a:lumMod val="75000"/>
                          </a:schemeClr>
                        </a:solidFill>
                        <a:effectLst/>
                      </a:endParaRPr>
                    </a:p>
                    <a:p>
                      <a:pPr>
                        <a:lnSpc>
                          <a:spcPct val="115000"/>
                        </a:lnSpc>
                        <a:spcAft>
                          <a:spcPts val="0"/>
                        </a:spcAft>
                      </a:pPr>
                      <a:r>
                        <a:rPr lang="es-MX" sz="1300" b="1" dirty="0">
                          <a:solidFill>
                            <a:schemeClr val="accent5"/>
                          </a:solidFill>
                          <a:effectLst/>
                        </a:rPr>
                        <a:t>Asientos de cierre</a:t>
                      </a:r>
                      <a:endParaRPr lang="es-SV" sz="1100" b="1" dirty="0">
                        <a:solidFill>
                          <a:schemeClr val="accent5"/>
                        </a:solidFill>
                        <a:effectLst/>
                        <a:latin typeface="Calibri"/>
                        <a:ea typeface="Calibri"/>
                        <a:cs typeface="Times New Roman"/>
                      </a:endParaRPr>
                    </a:p>
                  </a:txBody>
                  <a:tcPr marL="66083" marR="66083" marT="0" marB="0" anchor="ct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221960">
                <a:tc gridSpan="7">
                  <a:txBody>
                    <a:bodyPr/>
                    <a:lstStyle/>
                    <a:p>
                      <a:pPr>
                        <a:lnSpc>
                          <a:spcPct val="115000"/>
                        </a:lnSpc>
                        <a:spcAft>
                          <a:spcPts val="0"/>
                        </a:spcAft>
                      </a:pPr>
                      <a:r>
                        <a:rPr lang="es-MX" sz="1000" b="1" dirty="0">
                          <a:solidFill>
                            <a:schemeClr val="accent5"/>
                          </a:solidFill>
                          <a:effectLst/>
                        </a:rPr>
                        <a:t>                                             Fin del periodo                                                                                                             Fin del periodo </a:t>
                      </a:r>
                      <a:endParaRPr lang="es-SV" sz="1100" b="1" dirty="0">
                        <a:solidFill>
                          <a:schemeClr val="accent5"/>
                        </a:solidFill>
                        <a:effectLst/>
                        <a:latin typeface="Calibri"/>
                        <a:ea typeface="Calibri"/>
                        <a:cs typeface="Times New Roman"/>
                      </a:endParaRPr>
                    </a:p>
                  </a:txBody>
                  <a:tcPr marL="66083" marR="66083" marT="0" marB="0"/>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c hMerge="1">
                  <a:txBody>
                    <a:bodyPr/>
                    <a:lstStyle/>
                    <a:p>
                      <a:endParaRPr lang="es-SV"/>
                    </a:p>
                  </a:txBody>
                  <a:tcPr/>
                </a:tc>
              </a:tr>
              <a:tr h="447172">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 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$100,000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447172">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dirty="0">
                          <a:solidFill>
                            <a:schemeClr val="bg2">
                              <a:lumMod val="75000"/>
                            </a:schemeClr>
                          </a:solidFill>
                          <a:effectLst/>
                        </a:rPr>
                        <a:t> </a:t>
                      </a:r>
                      <a:endParaRPr lang="es-SV" sz="1100" b="1" dirty="0">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Inventario Inicial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$100,000</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Transferencia del inventario inicial a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dirty="0">
                          <a:solidFill>
                            <a:schemeClr val="bg2">
                              <a:lumMod val="75000"/>
                            </a:schemeClr>
                          </a:solidFill>
                          <a:effectLst/>
                        </a:rPr>
                        <a:t> </a:t>
                      </a:r>
                      <a:endParaRPr lang="es-SV" sz="1100" b="1" dirty="0">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2. Inventario (final)</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120,000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120,000</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Registro del inventario final basado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En un conteo físico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3. 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550,000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447172">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Devoluciones y bonificaciones sobre compras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20,000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Compras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570,000</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Transferencia de las compras netas a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  resumen de perdidas y ganancias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530,000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4. resumen de perdidas y ganancias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530,000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447172">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530,000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530,000</a:t>
                      </a:r>
                      <a:endParaRPr lang="es-SV" sz="1100" b="1">
                        <a:solidFill>
                          <a:schemeClr val="bg2">
                            <a:lumMod val="75000"/>
                          </a:schemeClr>
                        </a:solidFill>
                        <a:effectLst/>
                        <a:latin typeface="Calibri"/>
                        <a:ea typeface="Calibri"/>
                        <a:cs typeface="Times New Roman"/>
                      </a:endParaRPr>
                    </a:p>
                  </a:txBody>
                  <a:tcPr marL="66083" marR="66083" marT="0" marB="0"/>
                </a:tc>
              </a:tr>
              <a:tr h="447172">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Cierre del costo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Cierre de costos de los bienes vendidos</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r>
              <a:tr h="221960">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($100,000 - $120,000 + $550,000 = $530,000)</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a:solidFill>
                            <a:schemeClr val="bg2">
                              <a:lumMod val="75000"/>
                            </a:schemeClr>
                          </a:solidFill>
                          <a:effectLst/>
                        </a:rPr>
                        <a:t> </a:t>
                      </a:r>
                      <a:endParaRPr lang="es-SV" sz="1100" b="1">
                        <a:solidFill>
                          <a:schemeClr val="bg2">
                            <a:lumMod val="75000"/>
                          </a:schemeClr>
                        </a:solidFill>
                        <a:effectLst/>
                        <a:latin typeface="Calibri"/>
                        <a:ea typeface="Calibri"/>
                        <a:cs typeface="Times New Roman"/>
                      </a:endParaRPr>
                    </a:p>
                  </a:txBody>
                  <a:tcPr marL="66083" marR="66083" marT="0" marB="0"/>
                </a:tc>
                <a:tc>
                  <a:txBody>
                    <a:bodyPr/>
                    <a:lstStyle/>
                    <a:p>
                      <a:pPr>
                        <a:lnSpc>
                          <a:spcPct val="115000"/>
                        </a:lnSpc>
                        <a:spcAft>
                          <a:spcPts val="0"/>
                        </a:spcAft>
                      </a:pPr>
                      <a:r>
                        <a:rPr lang="es-MX" sz="1000" b="1" dirty="0">
                          <a:solidFill>
                            <a:schemeClr val="bg2">
                              <a:lumMod val="75000"/>
                            </a:schemeClr>
                          </a:solidFill>
                          <a:effectLst/>
                        </a:rPr>
                        <a:t> </a:t>
                      </a:r>
                      <a:endParaRPr lang="es-SV" sz="1100" b="1" dirty="0">
                        <a:solidFill>
                          <a:schemeClr val="bg2">
                            <a:lumMod val="75000"/>
                          </a:schemeClr>
                        </a:solidFill>
                        <a:effectLst/>
                        <a:latin typeface="Calibri"/>
                        <a:ea typeface="Calibri"/>
                        <a:cs typeface="Times New Roman"/>
                      </a:endParaRPr>
                    </a:p>
                  </a:txBody>
                  <a:tcPr marL="66083" marR="66083" marT="0" marB="0"/>
                </a:tc>
              </a:tr>
            </a:tbl>
          </a:graphicData>
        </a:graphic>
      </p:graphicFrame>
      <p:sp>
        <p:nvSpPr>
          <p:cNvPr id="5" name="Rectangle 1"/>
          <p:cNvSpPr>
            <a:spLocks noChangeArrowheads="1"/>
          </p:cNvSpPr>
          <p:nvPr/>
        </p:nvSpPr>
        <p:spPr bwMode="auto">
          <a:xfrm>
            <a:off x="1014413" y="13477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SV"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00849951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extLst>
              <p:ext uri="{D42A27DB-BD31-4B8C-83A1-F6EECF244321}">
                <p14:modId xmlns:p14="http://schemas.microsoft.com/office/powerpoint/2010/main" val="23799429"/>
              </p:ext>
            </p:extLst>
          </p:nvPr>
        </p:nvGraphicFramePr>
        <p:xfrm>
          <a:off x="395536" y="2060848"/>
          <a:ext cx="8136904" cy="864096"/>
        </p:xfrm>
        <a:graphic>
          <a:graphicData uri="http://schemas.openxmlformats.org/drawingml/2006/table">
            <a:tbl>
              <a:tblPr firstRow="1" firstCol="1" bandRow="1">
                <a:tableStyleId>{00A15C55-8517-42AA-B614-E9B94910E393}</a:tableStyleId>
              </a:tblPr>
              <a:tblGrid>
                <a:gridCol w="8136904"/>
              </a:tblGrid>
              <a:tr h="520944">
                <a:tc>
                  <a:txBody>
                    <a:bodyPr/>
                    <a:lstStyle/>
                    <a:p>
                      <a:pPr>
                        <a:lnSpc>
                          <a:spcPct val="115000"/>
                        </a:lnSpc>
                        <a:spcAft>
                          <a:spcPts val="0"/>
                        </a:spcAft>
                      </a:pPr>
                      <a:r>
                        <a:rPr lang="es-MX" sz="1100" dirty="0">
                          <a:effectLst/>
                        </a:rPr>
                        <a:t>CUENTAS DEL MAYOR </a:t>
                      </a:r>
                      <a:endParaRPr lang="es-SV" sz="1100" dirty="0">
                        <a:effectLst/>
                        <a:latin typeface="Calibri"/>
                        <a:ea typeface="Calibri"/>
                        <a:cs typeface="Times New Roman"/>
                      </a:endParaRPr>
                    </a:p>
                  </a:txBody>
                  <a:tcPr marL="68580" marR="68580" marT="0" marB="0" anchor="ctr"/>
                </a:tc>
              </a:tr>
              <a:tr h="343152">
                <a:tc>
                  <a:txBody>
                    <a:bodyPr/>
                    <a:lstStyle/>
                    <a:p>
                      <a:pPr>
                        <a:lnSpc>
                          <a:spcPct val="115000"/>
                        </a:lnSpc>
                        <a:spcAft>
                          <a:spcPts val="0"/>
                        </a:spcAft>
                      </a:pPr>
                      <a:r>
                        <a:rPr lang="es-MX" sz="1000" dirty="0">
                          <a:effectLst/>
                        </a:rPr>
                        <a:t>                           Sistema perpetuo                                                                   Sistema periódico </a:t>
                      </a:r>
                      <a:endParaRPr lang="es-SV" sz="1100" dirty="0">
                        <a:effectLst/>
                        <a:latin typeface="Calibri"/>
                        <a:ea typeface="Calibri"/>
                        <a:cs typeface="Times New Roman"/>
                      </a:endParaRPr>
                    </a:p>
                  </a:txBody>
                  <a:tcPr marL="68580" marR="68580" marT="0" marB="0"/>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89763407"/>
              </p:ext>
            </p:extLst>
          </p:nvPr>
        </p:nvGraphicFramePr>
        <p:xfrm>
          <a:off x="395536" y="2924944"/>
          <a:ext cx="8136905" cy="2232249"/>
        </p:xfrm>
        <a:graphic>
          <a:graphicData uri="http://schemas.openxmlformats.org/drawingml/2006/table">
            <a:tbl>
              <a:tblPr firstRow="1" firstCol="1" bandRow="1">
                <a:tableStyleId>{00A15C55-8517-42AA-B614-E9B94910E393}</a:tableStyleId>
              </a:tblPr>
              <a:tblGrid>
                <a:gridCol w="861264"/>
                <a:gridCol w="773722"/>
                <a:gridCol w="251128"/>
                <a:gridCol w="1008049"/>
                <a:gridCol w="773722"/>
                <a:gridCol w="250244"/>
                <a:gridCol w="1008049"/>
                <a:gridCol w="877181"/>
                <a:gridCol w="251128"/>
                <a:gridCol w="1008049"/>
                <a:gridCol w="1074369"/>
              </a:tblGrid>
              <a:tr h="744083">
                <a:tc gridSpan="2">
                  <a:txBody>
                    <a:bodyPr/>
                    <a:lstStyle/>
                    <a:p>
                      <a:pPr algn="ctr">
                        <a:lnSpc>
                          <a:spcPct val="115000"/>
                        </a:lnSpc>
                        <a:spcAft>
                          <a:spcPts val="0"/>
                        </a:spcAft>
                      </a:pPr>
                      <a:r>
                        <a:rPr lang="es-MX" sz="1000" b="1" dirty="0">
                          <a:effectLst/>
                        </a:rPr>
                        <a:t>Inventario</a:t>
                      </a:r>
                      <a:endParaRPr lang="es-SV" sz="1100" b="1" dirty="0">
                        <a:effectLst/>
                        <a:latin typeface="Calibri"/>
                        <a:ea typeface="Calibri"/>
                        <a:cs typeface="Times New Roman"/>
                      </a:endParaRPr>
                    </a:p>
                  </a:txBody>
                  <a:tcPr marL="68580" marR="68580" marT="0" marB="0"/>
                </a:tc>
                <a:tc hMerge="1">
                  <a:txBody>
                    <a:bodyPr/>
                    <a:lstStyle/>
                    <a:p>
                      <a:endParaRPr lang="es-SV"/>
                    </a:p>
                  </a:txBody>
                  <a:tcPr/>
                </a:tc>
                <a:tc rowSpan="4">
                  <a:txBody>
                    <a:bodyPr/>
                    <a:lstStyle/>
                    <a:p>
                      <a:pP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gridSpan="2">
                  <a:txBody>
                    <a:bodyPr/>
                    <a:lstStyle/>
                    <a:p>
                      <a:pPr algn="ctr">
                        <a:lnSpc>
                          <a:spcPct val="115000"/>
                        </a:lnSpc>
                        <a:spcAft>
                          <a:spcPts val="0"/>
                        </a:spcAft>
                      </a:pPr>
                      <a:r>
                        <a:rPr lang="es-MX" sz="1000" b="1" dirty="0">
                          <a:effectLst/>
                        </a:rPr>
                        <a:t>Costo de los bienes vendidos</a:t>
                      </a:r>
                      <a:endParaRPr lang="es-SV" sz="1100" b="1" dirty="0">
                        <a:effectLst/>
                        <a:latin typeface="Calibri"/>
                        <a:ea typeface="Calibri"/>
                        <a:cs typeface="Times New Roman"/>
                      </a:endParaRPr>
                    </a:p>
                  </a:txBody>
                  <a:tcPr marL="68580" marR="68580" marT="0" marB="0"/>
                </a:tc>
                <a:tc hMerge="1">
                  <a:txBody>
                    <a:bodyPr/>
                    <a:lstStyle/>
                    <a:p>
                      <a:endParaRPr lang="es-SV"/>
                    </a:p>
                  </a:txBody>
                  <a:tcPr/>
                </a:tc>
                <a:tc rowSpan="4">
                  <a:txBody>
                    <a:bodyPr/>
                    <a:lstStyle/>
                    <a:p>
                      <a:pPr algn="ct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gridSpan="2">
                  <a:txBody>
                    <a:bodyPr/>
                    <a:lstStyle/>
                    <a:p>
                      <a:pPr algn="ctr">
                        <a:lnSpc>
                          <a:spcPct val="115000"/>
                        </a:lnSpc>
                        <a:spcAft>
                          <a:spcPts val="0"/>
                        </a:spcAft>
                      </a:pPr>
                      <a:r>
                        <a:rPr lang="es-MX" sz="1000" b="1">
                          <a:effectLst/>
                        </a:rPr>
                        <a:t>Inventarios</a:t>
                      </a:r>
                      <a:endParaRPr lang="es-SV" sz="1100" b="1">
                        <a:effectLst/>
                        <a:latin typeface="Calibri"/>
                        <a:ea typeface="Calibri"/>
                        <a:cs typeface="Times New Roman"/>
                      </a:endParaRPr>
                    </a:p>
                  </a:txBody>
                  <a:tcPr marL="68580" marR="68580" marT="0" marB="0"/>
                </a:tc>
                <a:tc hMerge="1">
                  <a:txBody>
                    <a:bodyPr/>
                    <a:lstStyle/>
                    <a:p>
                      <a:endParaRPr lang="es-SV"/>
                    </a:p>
                  </a:txBody>
                  <a:tcPr/>
                </a:tc>
                <a:tc rowSpan="4">
                  <a:txBody>
                    <a:bodyPr/>
                    <a:lstStyle/>
                    <a:p>
                      <a:pP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gridSpan="2">
                  <a:txBody>
                    <a:bodyPr/>
                    <a:lstStyle/>
                    <a:p>
                      <a:pPr algn="ctr">
                        <a:lnSpc>
                          <a:spcPct val="115000"/>
                        </a:lnSpc>
                        <a:spcAft>
                          <a:spcPts val="0"/>
                        </a:spcAft>
                      </a:pPr>
                      <a:r>
                        <a:rPr lang="es-MX" sz="1000" b="1">
                          <a:effectLst/>
                        </a:rPr>
                        <a:t>Costos de los bienes vendidos</a:t>
                      </a:r>
                      <a:endParaRPr lang="es-SV" sz="1100" b="1">
                        <a:effectLst/>
                        <a:latin typeface="Calibri"/>
                        <a:ea typeface="Calibri"/>
                        <a:cs typeface="Times New Roman"/>
                      </a:endParaRPr>
                    </a:p>
                  </a:txBody>
                  <a:tcPr marL="68580" marR="68580" marT="0" marB="0"/>
                </a:tc>
                <a:tc hMerge="1">
                  <a:txBody>
                    <a:bodyPr/>
                    <a:lstStyle/>
                    <a:p>
                      <a:endParaRPr lang="es-SV"/>
                    </a:p>
                  </a:txBody>
                  <a:tcPr/>
                </a:tc>
              </a:tr>
              <a:tr h="744083">
                <a:tc rowSpan="2">
                  <a:txBody>
                    <a:bodyPr/>
                    <a:lstStyle/>
                    <a:p>
                      <a:pPr>
                        <a:lnSpc>
                          <a:spcPct val="115000"/>
                        </a:lnSpc>
                        <a:spcAft>
                          <a:spcPts val="0"/>
                        </a:spcAft>
                      </a:pPr>
                      <a:r>
                        <a:rPr lang="es-MX" sz="1000" b="1">
                          <a:effectLst/>
                        </a:rPr>
                        <a:t>100,000*</a:t>
                      </a:r>
                      <a:endParaRPr lang="es-SV" sz="1100" b="1">
                        <a:effectLst/>
                      </a:endParaRPr>
                    </a:p>
                    <a:p>
                      <a:pPr>
                        <a:lnSpc>
                          <a:spcPct val="115000"/>
                        </a:lnSpc>
                        <a:spcAft>
                          <a:spcPts val="0"/>
                        </a:spcAft>
                      </a:pPr>
                      <a:r>
                        <a:rPr lang="es-MX" sz="1000" b="1">
                          <a:effectLst/>
                        </a:rPr>
                        <a:t>570,000</a:t>
                      </a:r>
                      <a:endParaRPr lang="es-SV" sz="1100" b="1">
                        <a:effectLst/>
                        <a:latin typeface="Calibri"/>
                        <a:ea typeface="Calibri"/>
                        <a:cs typeface="Times New Roman"/>
                      </a:endParaRPr>
                    </a:p>
                  </a:txBody>
                  <a:tcPr marL="68580" marR="68580" marT="0" marB="0"/>
                </a:tc>
                <a:tc rowSpan="2">
                  <a:txBody>
                    <a:bodyPr/>
                    <a:lstStyle/>
                    <a:p>
                      <a:pPr>
                        <a:lnSpc>
                          <a:spcPct val="115000"/>
                        </a:lnSpc>
                        <a:spcAft>
                          <a:spcPts val="0"/>
                        </a:spcAft>
                      </a:pPr>
                      <a:r>
                        <a:rPr lang="es-MX" sz="1000" b="1">
                          <a:effectLst/>
                        </a:rPr>
                        <a:t>20,000</a:t>
                      </a:r>
                      <a:endParaRPr lang="es-SV" sz="1100" b="1">
                        <a:effectLst/>
                      </a:endParaRPr>
                    </a:p>
                    <a:p>
                      <a:pPr>
                        <a:lnSpc>
                          <a:spcPct val="115000"/>
                        </a:lnSpc>
                        <a:spcAft>
                          <a:spcPts val="0"/>
                        </a:spcAft>
                      </a:pPr>
                      <a:r>
                        <a:rPr lang="es-MX" sz="1000" b="1">
                          <a:effectLst/>
                        </a:rPr>
                        <a:t>530,000</a:t>
                      </a:r>
                      <a:endParaRPr lang="es-SV" sz="1100" b="1">
                        <a:effectLst/>
                        <a:latin typeface="Calibri"/>
                        <a:ea typeface="Calibri"/>
                        <a:cs typeface="Times New Roman"/>
                      </a:endParaRPr>
                    </a:p>
                  </a:txBody>
                  <a:tcPr marL="68580" marR="68580" marT="0" marB="0"/>
                </a:tc>
                <a:tc vMerge="1">
                  <a:txBody>
                    <a:bodyPr/>
                    <a:lstStyle/>
                    <a:p>
                      <a:endParaRPr lang="es-SV"/>
                    </a:p>
                  </a:txBody>
                  <a:tcPr/>
                </a:tc>
                <a:tc>
                  <a:txBody>
                    <a:bodyPr/>
                    <a:lstStyle/>
                    <a:p>
                      <a:pPr>
                        <a:lnSpc>
                          <a:spcPct val="115000"/>
                        </a:lnSpc>
                        <a:spcAft>
                          <a:spcPts val="0"/>
                        </a:spcAft>
                      </a:pPr>
                      <a:r>
                        <a:rPr lang="es-MX" sz="1000" b="1">
                          <a:effectLst/>
                        </a:rPr>
                        <a:t>530,000</a:t>
                      </a:r>
                      <a:endParaRPr lang="es-SV" sz="1100" b="1">
                        <a:effectLst/>
                        <a:latin typeface="Calibri"/>
                        <a:ea typeface="Calibri"/>
                        <a:cs typeface="Times New Roman"/>
                      </a:endParaRPr>
                    </a:p>
                  </a:txBody>
                  <a:tcPr marL="68580" marR="68580" marT="0" marB="0"/>
                </a:tc>
                <a:tc>
                  <a:txBody>
                    <a:bodyPr/>
                    <a:lstStyle/>
                    <a:p>
                      <a:pPr>
                        <a:lnSpc>
                          <a:spcPct val="115000"/>
                        </a:lnSpc>
                        <a:spcAft>
                          <a:spcPts val="0"/>
                        </a:spcAft>
                      </a:pPr>
                      <a:r>
                        <a:rPr lang="es-MX" sz="1000" b="1" dirty="0">
                          <a:effectLst/>
                        </a:rPr>
                        <a:t>530,000</a:t>
                      </a:r>
                      <a:endParaRPr lang="es-SV" sz="1100" b="1" dirty="0">
                        <a:effectLst/>
                        <a:latin typeface="Calibri"/>
                        <a:ea typeface="Calibri"/>
                        <a:cs typeface="Times New Roman"/>
                      </a:endParaRPr>
                    </a:p>
                  </a:txBody>
                  <a:tcPr marL="68580" marR="68580" marT="0" marB="0"/>
                </a:tc>
                <a:tc vMerge="1">
                  <a:txBody>
                    <a:bodyPr/>
                    <a:lstStyle/>
                    <a:p>
                      <a:endParaRPr lang="es-SV"/>
                    </a:p>
                  </a:txBody>
                  <a:tcPr/>
                </a:tc>
                <a:tc>
                  <a:txBody>
                    <a:bodyPr/>
                    <a:lstStyle/>
                    <a:p>
                      <a:pPr>
                        <a:lnSpc>
                          <a:spcPct val="115000"/>
                        </a:lnSpc>
                        <a:spcAft>
                          <a:spcPts val="0"/>
                        </a:spcAft>
                      </a:pPr>
                      <a:r>
                        <a:rPr lang="es-MX" sz="1000" b="1">
                          <a:effectLst/>
                        </a:rPr>
                        <a:t>100,000*</a:t>
                      </a:r>
                      <a:endParaRPr lang="es-SV" sz="1100" b="1">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100,000</a:t>
                      </a:r>
                      <a:endParaRPr lang="es-SV" sz="1100" b="1">
                        <a:effectLst/>
                        <a:latin typeface="Calibri"/>
                        <a:ea typeface="Calibri"/>
                        <a:cs typeface="Times New Roman"/>
                      </a:endParaRPr>
                    </a:p>
                  </a:txBody>
                  <a:tcPr marL="68580" marR="68580" marT="0" marB="0"/>
                </a:tc>
                <a:tc vMerge="1">
                  <a:txBody>
                    <a:bodyPr/>
                    <a:lstStyle/>
                    <a:p>
                      <a:endParaRPr lang="es-SV"/>
                    </a:p>
                  </a:txBody>
                  <a:tcPr/>
                </a:tc>
                <a:tc rowSpan="2">
                  <a:txBody>
                    <a:bodyPr/>
                    <a:lstStyle/>
                    <a:p>
                      <a:pPr>
                        <a:lnSpc>
                          <a:spcPct val="115000"/>
                        </a:lnSpc>
                        <a:spcAft>
                          <a:spcPts val="0"/>
                        </a:spcAft>
                      </a:pPr>
                      <a:r>
                        <a:rPr lang="es-MX" sz="1000" b="1">
                          <a:effectLst/>
                        </a:rPr>
                        <a:t>100,000</a:t>
                      </a:r>
                      <a:endParaRPr lang="es-SV" sz="1100" b="1">
                        <a:effectLst/>
                      </a:endParaRPr>
                    </a:p>
                    <a:p>
                      <a:pPr>
                        <a:lnSpc>
                          <a:spcPct val="115000"/>
                        </a:lnSpc>
                        <a:spcAft>
                          <a:spcPts val="0"/>
                        </a:spcAft>
                      </a:pPr>
                      <a:r>
                        <a:rPr lang="es-MX" sz="1000" b="1">
                          <a:effectLst/>
                        </a:rPr>
                        <a:t>550,000</a:t>
                      </a:r>
                      <a:endParaRPr lang="es-SV" sz="1100" b="1">
                        <a:effectLst/>
                        <a:latin typeface="Calibri"/>
                        <a:ea typeface="Calibri"/>
                        <a:cs typeface="Times New Roman"/>
                      </a:endParaRPr>
                    </a:p>
                  </a:txBody>
                  <a:tcPr marL="68580" marR="68580" marT="0" marB="0"/>
                </a:tc>
                <a:tc rowSpan="2">
                  <a:txBody>
                    <a:bodyPr/>
                    <a:lstStyle/>
                    <a:p>
                      <a:pPr>
                        <a:lnSpc>
                          <a:spcPct val="115000"/>
                        </a:lnSpc>
                        <a:spcAft>
                          <a:spcPts val="0"/>
                        </a:spcAft>
                      </a:pPr>
                      <a:r>
                        <a:rPr lang="es-MX" sz="1000" b="1">
                          <a:effectLst/>
                        </a:rPr>
                        <a:t>120,000</a:t>
                      </a:r>
                      <a:endParaRPr lang="es-SV" sz="1100" b="1">
                        <a:effectLst/>
                      </a:endParaRPr>
                    </a:p>
                    <a:p>
                      <a:pPr>
                        <a:lnSpc>
                          <a:spcPct val="115000"/>
                        </a:lnSpc>
                        <a:spcAft>
                          <a:spcPts val="0"/>
                        </a:spcAft>
                      </a:pPr>
                      <a:r>
                        <a:rPr lang="es-MX" sz="1000" b="1">
                          <a:effectLst/>
                        </a:rPr>
                        <a:t>530,000</a:t>
                      </a:r>
                      <a:endParaRPr lang="es-SV" sz="1100" b="1">
                        <a:effectLst/>
                        <a:latin typeface="Calibri"/>
                        <a:ea typeface="Calibri"/>
                        <a:cs typeface="Times New Roman"/>
                      </a:endParaRPr>
                    </a:p>
                  </a:txBody>
                  <a:tcPr marL="68580" marR="68580" marT="0" marB="0"/>
                </a:tc>
              </a:tr>
              <a:tr h="383290">
                <a:tc vMerge="1">
                  <a:txBody>
                    <a:bodyPr/>
                    <a:lstStyle/>
                    <a:p>
                      <a:endParaRPr lang="es-SV"/>
                    </a:p>
                  </a:txBody>
                  <a:tcPr/>
                </a:tc>
                <a:tc vMerge="1">
                  <a:txBody>
                    <a:bodyPr/>
                    <a:lstStyle/>
                    <a:p>
                      <a:endParaRPr lang="es-SV"/>
                    </a:p>
                  </a:txBody>
                  <a:tcPr/>
                </a:tc>
                <a:tc vMerge="1">
                  <a:txBody>
                    <a:bodyPr/>
                    <a:lstStyle/>
                    <a:p>
                      <a:endParaRPr lang="es-SV"/>
                    </a:p>
                  </a:txBody>
                  <a:tcPr/>
                </a:tc>
                <a:tc rowSpan="2" gridSpan="2">
                  <a:txBody>
                    <a:bodyPr/>
                    <a:lstStyle/>
                    <a:p>
                      <a:pP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rowSpan="2" hMerge="1">
                  <a:txBody>
                    <a:bodyPr/>
                    <a:lstStyle/>
                    <a:p>
                      <a:endParaRPr lang="es-SV"/>
                    </a:p>
                  </a:txBody>
                  <a:tcPr/>
                </a:tc>
                <a:tc vMerge="1">
                  <a:txBody>
                    <a:bodyPr/>
                    <a:lstStyle/>
                    <a:p>
                      <a:endParaRPr lang="es-SV"/>
                    </a:p>
                  </a:txBody>
                  <a:tcPr/>
                </a:tc>
                <a:tc>
                  <a:txBody>
                    <a:bodyPr/>
                    <a:lstStyle/>
                    <a:p>
                      <a:pPr>
                        <a:lnSpc>
                          <a:spcPct val="115000"/>
                        </a:lnSpc>
                        <a:spcAft>
                          <a:spcPts val="0"/>
                        </a:spcAft>
                      </a:pPr>
                      <a:r>
                        <a:rPr lang="es-MX" sz="1000" b="1">
                          <a:effectLst/>
                        </a:rPr>
                        <a:t>120,000</a:t>
                      </a:r>
                      <a:endParaRPr lang="es-SV" sz="1100" b="1">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vMerge="1">
                  <a:txBody>
                    <a:bodyPr/>
                    <a:lstStyle/>
                    <a:p>
                      <a:endParaRPr lang="es-SV"/>
                    </a:p>
                  </a:txBody>
                  <a:tcPr/>
                </a:tc>
                <a:tc vMerge="1">
                  <a:txBody>
                    <a:bodyPr/>
                    <a:lstStyle/>
                    <a:p>
                      <a:endParaRPr lang="es-SV"/>
                    </a:p>
                  </a:txBody>
                  <a:tcPr/>
                </a:tc>
                <a:tc vMerge="1">
                  <a:txBody>
                    <a:bodyPr/>
                    <a:lstStyle/>
                    <a:p>
                      <a:endParaRPr lang="es-SV"/>
                    </a:p>
                  </a:txBody>
                  <a:tcPr/>
                </a:tc>
              </a:tr>
              <a:tr h="360793">
                <a:tc>
                  <a:txBody>
                    <a:bodyPr/>
                    <a:lstStyle/>
                    <a:p>
                      <a:pPr>
                        <a:lnSpc>
                          <a:spcPct val="115000"/>
                        </a:lnSpc>
                        <a:spcAft>
                          <a:spcPts val="0"/>
                        </a:spcAft>
                      </a:pPr>
                      <a:r>
                        <a:rPr lang="es-MX" sz="1000" b="1">
                          <a:effectLst/>
                        </a:rPr>
                        <a:t>120,000</a:t>
                      </a:r>
                      <a:endParaRPr lang="es-SV" sz="1100" b="1">
                        <a:effectLst/>
                        <a:latin typeface="Calibri"/>
                        <a:ea typeface="Calibri"/>
                        <a:cs typeface="Times New Roman"/>
                      </a:endParaRPr>
                    </a:p>
                  </a:txBody>
                  <a:tcPr marL="68580" marR="68580" marT="0" marB="0"/>
                </a:tc>
                <a:tc>
                  <a:txBody>
                    <a:bodyPr/>
                    <a:lstStyle/>
                    <a:p>
                      <a:pP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vMerge="1">
                  <a:txBody>
                    <a:bodyPr/>
                    <a:lstStyle/>
                    <a:p>
                      <a:endParaRPr lang="es-SV"/>
                    </a:p>
                  </a:txBody>
                  <a:tcPr/>
                </a:tc>
                <a:tc gridSpan="2" vMerge="1">
                  <a:txBody>
                    <a:bodyPr/>
                    <a:lstStyle/>
                    <a:p>
                      <a:endParaRPr lang="es-SV"/>
                    </a:p>
                  </a:txBody>
                  <a:tcPr/>
                </a:tc>
                <a:tc hMerge="1" vMerge="1">
                  <a:txBody>
                    <a:bodyPr/>
                    <a:lstStyle/>
                    <a:p>
                      <a:endParaRPr lang="es-SV"/>
                    </a:p>
                  </a:txBody>
                  <a:tcPr/>
                </a:tc>
                <a:tc vMerge="1">
                  <a:txBody>
                    <a:bodyPr/>
                    <a:lstStyle/>
                    <a:p>
                      <a:endParaRPr lang="es-SV"/>
                    </a:p>
                  </a:txBody>
                  <a:tcPr/>
                </a:tc>
                <a:tc gridSpan="2">
                  <a:txBody>
                    <a:bodyPr/>
                    <a:lstStyle/>
                    <a:p>
                      <a:pPr>
                        <a:lnSpc>
                          <a:spcPct val="115000"/>
                        </a:lnSpc>
                        <a:spcAft>
                          <a:spcPts val="0"/>
                        </a:spcAft>
                      </a:pPr>
                      <a:r>
                        <a:rPr lang="es-MX" sz="1000" b="1">
                          <a:effectLst/>
                        </a:rPr>
                        <a:t> </a:t>
                      </a:r>
                      <a:endParaRPr lang="es-SV" sz="1100" b="1">
                        <a:effectLst/>
                        <a:latin typeface="Calibri"/>
                        <a:ea typeface="Calibri"/>
                        <a:cs typeface="Times New Roman"/>
                      </a:endParaRPr>
                    </a:p>
                  </a:txBody>
                  <a:tcPr marL="68580" marR="68580" marT="0" marB="0"/>
                </a:tc>
                <a:tc hMerge="1">
                  <a:txBody>
                    <a:bodyPr/>
                    <a:lstStyle/>
                    <a:p>
                      <a:endParaRPr lang="es-SV"/>
                    </a:p>
                  </a:txBody>
                  <a:tcPr/>
                </a:tc>
                <a:tc vMerge="1">
                  <a:txBody>
                    <a:bodyPr/>
                    <a:lstStyle/>
                    <a:p>
                      <a:endParaRPr lang="es-SV"/>
                    </a:p>
                  </a:txBody>
                  <a:tcPr/>
                </a:tc>
                <a:tc gridSpan="2">
                  <a:txBody>
                    <a:bodyPr/>
                    <a:lstStyle/>
                    <a:p>
                      <a:pPr>
                        <a:lnSpc>
                          <a:spcPct val="115000"/>
                        </a:lnSpc>
                        <a:spcAft>
                          <a:spcPts val="0"/>
                        </a:spcAft>
                      </a:pPr>
                      <a:r>
                        <a:rPr lang="es-MX" sz="1000" b="1" dirty="0">
                          <a:effectLst/>
                        </a:rPr>
                        <a:t> </a:t>
                      </a:r>
                      <a:endParaRPr lang="es-SV" sz="1100" b="1" dirty="0">
                        <a:effectLst/>
                        <a:latin typeface="Calibri"/>
                        <a:ea typeface="Calibri"/>
                        <a:cs typeface="Times New Roman"/>
                      </a:endParaRPr>
                    </a:p>
                  </a:txBody>
                  <a:tcPr marL="68580" marR="68580" marT="0" marB="0"/>
                </a:tc>
                <a:tc hMerge="1">
                  <a:txBody>
                    <a:bodyPr/>
                    <a:lstStyle/>
                    <a:p>
                      <a:endParaRPr lang="es-SV"/>
                    </a:p>
                  </a:txBody>
                  <a:tcPr/>
                </a:tc>
              </a:tr>
            </a:tbl>
          </a:graphicData>
        </a:graphic>
      </p:graphicFrame>
      <p:sp>
        <p:nvSpPr>
          <p:cNvPr id="9" name="8 Rectángulo"/>
          <p:cNvSpPr/>
          <p:nvPr/>
        </p:nvSpPr>
        <p:spPr>
          <a:xfrm>
            <a:off x="899592" y="5517232"/>
            <a:ext cx="4986745" cy="369332"/>
          </a:xfrm>
          <a:prstGeom prst="rect">
            <a:avLst/>
          </a:prstGeom>
        </p:spPr>
        <p:txBody>
          <a:bodyPr wrap="square">
            <a:spAutoFit/>
          </a:bodyPr>
          <a:lstStyle/>
          <a:p>
            <a:r>
              <a:rPr lang="es-MX" dirty="0"/>
              <a:t>* El inventario inicial fue de $100,000 </a:t>
            </a:r>
            <a:endParaRPr lang="es-SV" dirty="0"/>
          </a:p>
        </p:txBody>
      </p:sp>
    </p:spTree>
    <p:extLst>
      <p:ext uri="{BB962C8B-B14F-4D97-AF65-F5344CB8AC3E}">
        <p14:creationId xmlns:p14="http://schemas.microsoft.com/office/powerpoint/2010/main" val="1569408458"/>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860866135"/>
              </p:ext>
            </p:extLst>
          </p:nvPr>
        </p:nvGraphicFramePr>
        <p:xfrm>
          <a:off x="827584" y="1484784"/>
          <a:ext cx="6912768" cy="175260"/>
        </p:xfrm>
        <a:graphic>
          <a:graphicData uri="http://schemas.openxmlformats.org/drawingml/2006/table">
            <a:tbl>
              <a:tblPr firstRow="1" firstCol="1" bandRow="1">
                <a:tableStyleId>{00A15C55-8517-42AA-B614-E9B94910E393}</a:tableStyleId>
              </a:tblPr>
              <a:tblGrid>
                <a:gridCol w="6912768"/>
              </a:tblGrid>
              <a:tr h="0">
                <a:tc>
                  <a:txBody>
                    <a:bodyPr/>
                    <a:lstStyle/>
                    <a:p>
                      <a:pPr>
                        <a:lnSpc>
                          <a:spcPct val="115000"/>
                        </a:lnSpc>
                        <a:spcAft>
                          <a:spcPts val="0"/>
                        </a:spcAft>
                      </a:pPr>
                      <a:r>
                        <a:rPr lang="es-MX" sz="1000" b="1" dirty="0">
                          <a:effectLst/>
                        </a:rPr>
                        <a:t>Sistema Perpetuo                                             </a:t>
                      </a:r>
                      <a:r>
                        <a:rPr lang="es-MX" sz="1000" b="1" dirty="0" smtClean="0">
                          <a:effectLst/>
                        </a:rPr>
                        <a:t>                            </a:t>
                      </a:r>
                      <a:r>
                        <a:rPr lang="es-MX" sz="1000" b="1" dirty="0">
                          <a:effectLst/>
                        </a:rPr>
                        <a:t>Sistema periódico </a:t>
                      </a:r>
                      <a:endParaRPr lang="es-SV" sz="1100" b="1" dirty="0">
                        <a:effectLst/>
                        <a:latin typeface="Calibri"/>
                        <a:ea typeface="Calibri"/>
                        <a:cs typeface="Times New Roman"/>
                      </a:endParaRPr>
                    </a:p>
                  </a:txBody>
                  <a:tcPr marL="68580" marR="68580" marT="0" marB="0"/>
                </a:tc>
              </a:tr>
            </a:tbl>
          </a:graphicData>
        </a:graphic>
      </p:graphicFrame>
      <p:cxnSp>
        <p:nvCxnSpPr>
          <p:cNvPr id="8" name="3 Conector recto de flecha"/>
          <p:cNvCxnSpPr/>
          <p:nvPr/>
        </p:nvCxnSpPr>
        <p:spPr>
          <a:xfrm>
            <a:off x="6159500" y="9147175"/>
            <a:ext cx="649288"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20" name="3 Conector recto de flecha"/>
          <p:cNvCxnSpPr/>
          <p:nvPr/>
        </p:nvCxnSpPr>
        <p:spPr>
          <a:xfrm>
            <a:off x="6159500" y="9147175"/>
            <a:ext cx="649288"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pic>
        <p:nvPicPr>
          <p:cNvPr id="5135" name="Picture 15" descr="C:\Documents and Settings\Juan Armero\Escritorio\xpo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66020"/>
            <a:ext cx="8208912" cy="5091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28544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03848" y="620688"/>
            <a:ext cx="5562600" cy="792088"/>
          </a:xfrm>
        </p:spPr>
        <p:txBody>
          <a:bodyPr/>
          <a:lstStyle/>
          <a:p>
            <a:r>
              <a:rPr lang="es-ES" sz="4000" b="1" dirty="0" smtClean="0"/>
              <a:t>INVENTARIOS</a:t>
            </a:r>
            <a:r>
              <a:rPr lang="es-ES" sz="4000" b="1" dirty="0"/>
              <a:t/>
            </a:r>
            <a:br>
              <a:rPr lang="es-ES" sz="4000" b="1" dirty="0"/>
            </a:br>
            <a:endParaRPr lang="es-ES" sz="4000" dirty="0"/>
          </a:p>
        </p:txBody>
      </p:sp>
      <p:sp>
        <p:nvSpPr>
          <p:cNvPr id="3" name="2 Marcador de contenido"/>
          <p:cNvSpPr>
            <a:spLocks noGrp="1"/>
          </p:cNvSpPr>
          <p:nvPr>
            <p:ph idx="1"/>
          </p:nvPr>
        </p:nvSpPr>
        <p:spPr>
          <a:xfrm>
            <a:off x="609600" y="2132856"/>
            <a:ext cx="8305800" cy="4320480"/>
          </a:xfrm>
        </p:spPr>
        <p:txBody>
          <a:bodyPr/>
          <a:lstStyle/>
          <a:p>
            <a:pPr marL="365125" indent="-365125">
              <a:lnSpc>
                <a:spcPct val="90000"/>
              </a:lnSpc>
              <a:spcBef>
                <a:spcPts val="600"/>
              </a:spcBef>
              <a:buNone/>
            </a:pPr>
            <a:r>
              <a:rPr lang="en-GB" sz="2400" b="1" dirty="0">
                <a:solidFill>
                  <a:schemeClr val="bg2"/>
                </a:solidFill>
                <a:ea typeface="Arial Unicode MS" pitchFamily="34" charset="-128"/>
                <a:cs typeface="Arial Unicode MS" pitchFamily="34" charset="-128"/>
              </a:rPr>
              <a:t>	</a:t>
            </a:r>
            <a:r>
              <a:rPr lang="es-ES" sz="2800" b="1" dirty="0">
                <a:solidFill>
                  <a:schemeClr val="bg2"/>
                </a:solidFill>
                <a:ea typeface="Arial Unicode MS" pitchFamily="34" charset="-128"/>
                <a:cs typeface="Arial Unicode MS" pitchFamily="34" charset="-128"/>
              </a:rPr>
              <a:t>Los inventarios son activos</a:t>
            </a:r>
            <a:r>
              <a:rPr lang="es-ES" sz="2800" b="1" dirty="0" smtClean="0">
                <a:solidFill>
                  <a:schemeClr val="bg2"/>
                </a:solidFill>
                <a:ea typeface="Arial Unicode MS" pitchFamily="34" charset="-128"/>
                <a:cs typeface="Arial Unicode MS" pitchFamily="34" charset="-128"/>
              </a:rPr>
              <a:t>:</a:t>
            </a:r>
            <a:endParaRPr lang="es-ES" sz="2800" b="1" dirty="0">
              <a:solidFill>
                <a:schemeClr val="bg2"/>
              </a:solidFill>
              <a:ea typeface="Arial Unicode MS" pitchFamily="34" charset="-128"/>
              <a:cs typeface="Arial Unicode MS" pitchFamily="34" charset="-128"/>
            </a:endParaRPr>
          </a:p>
          <a:p>
            <a:pPr marL="1000125" lvl="1" indent="-457200">
              <a:spcBef>
                <a:spcPts val="600"/>
              </a:spcBef>
              <a:buFont typeface="Wingdings" pitchFamily="2" charset="2"/>
              <a:buChar char="Ø"/>
            </a:pPr>
            <a:r>
              <a:rPr lang="es-ES" sz="2400" dirty="0">
                <a:solidFill>
                  <a:schemeClr val="bg2"/>
                </a:solidFill>
                <a:ea typeface="Arial Unicode MS" pitchFamily="34" charset="-128"/>
                <a:cs typeface="Arial Unicode MS" pitchFamily="34" charset="-128"/>
              </a:rPr>
              <a:t>Q</a:t>
            </a:r>
            <a:r>
              <a:rPr lang="es-ES" sz="2400" dirty="0" smtClean="0">
                <a:solidFill>
                  <a:schemeClr val="bg2"/>
                </a:solidFill>
                <a:ea typeface="Arial Unicode MS" pitchFamily="34" charset="-128"/>
                <a:cs typeface="Arial Unicode MS" pitchFamily="34" charset="-128"/>
              </a:rPr>
              <a:t>ue </a:t>
            </a:r>
            <a:r>
              <a:rPr lang="es-ES" sz="2400" dirty="0">
                <a:solidFill>
                  <a:schemeClr val="bg2"/>
                </a:solidFill>
                <a:ea typeface="Arial Unicode MS" pitchFamily="34" charset="-128"/>
                <a:cs typeface="Arial Unicode MS" pitchFamily="34" charset="-128"/>
              </a:rPr>
              <a:t>se mantienen para la venta en el curso ordinario del negocio (bienes terminados); </a:t>
            </a:r>
          </a:p>
          <a:p>
            <a:pPr marL="1000125" lvl="1" indent="-457200">
              <a:spcBef>
                <a:spcPts val="600"/>
              </a:spcBef>
              <a:buFont typeface="Wingdings" pitchFamily="2" charset="2"/>
              <a:buChar char="Ø"/>
            </a:pPr>
            <a:r>
              <a:rPr lang="es-ES" sz="2400" dirty="0">
                <a:solidFill>
                  <a:schemeClr val="bg2"/>
                </a:solidFill>
                <a:ea typeface="Arial Unicode MS" pitchFamily="34" charset="-128"/>
                <a:cs typeface="Arial Unicode MS" pitchFamily="34" charset="-128"/>
              </a:rPr>
              <a:t>en el proceso de producción para tal venta (trabajo en proceso); o </a:t>
            </a:r>
          </a:p>
          <a:p>
            <a:pPr marL="1000125" lvl="1" indent="-457200">
              <a:spcBef>
                <a:spcPts val="600"/>
              </a:spcBef>
              <a:buFont typeface="Wingdings" pitchFamily="2" charset="2"/>
              <a:buChar char="Ø"/>
            </a:pPr>
            <a:r>
              <a:rPr lang="es-ES" sz="2400" dirty="0">
                <a:solidFill>
                  <a:schemeClr val="bg2"/>
                </a:solidFill>
                <a:ea typeface="Arial Unicode MS" pitchFamily="34" charset="-128"/>
                <a:cs typeface="Arial Unicode MS" pitchFamily="34" charset="-128"/>
              </a:rPr>
              <a:t>en la forma de materiales o suministros para ser consumidos en el proceso de producción o en la prestación de servicios (materia prima y bienes de consumo). </a:t>
            </a:r>
          </a:p>
          <a:p>
            <a:pPr marL="0" indent="0">
              <a:buNone/>
            </a:pPr>
            <a:endParaRPr lang="es-ES" sz="2400" dirty="0"/>
          </a:p>
        </p:txBody>
      </p:sp>
    </p:spTree>
    <p:extLst>
      <p:ext uri="{BB962C8B-B14F-4D97-AF65-F5344CB8AC3E}">
        <p14:creationId xmlns:p14="http://schemas.microsoft.com/office/powerpoint/2010/main" val="4368954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75856" y="548680"/>
            <a:ext cx="5562600" cy="1066800"/>
          </a:xfrm>
        </p:spPr>
        <p:txBody>
          <a:bodyPr/>
          <a:lstStyle/>
          <a:p>
            <a:r>
              <a:rPr lang="es-ES" sz="2800" b="1" dirty="0"/>
              <a:t>Principios contables e inventarios </a:t>
            </a:r>
            <a:br>
              <a:rPr lang="es-ES" sz="2800" b="1" dirty="0"/>
            </a:br>
            <a:endParaRPr lang="es-ES" sz="2800" dirty="0"/>
          </a:p>
        </p:txBody>
      </p:sp>
      <p:sp>
        <p:nvSpPr>
          <p:cNvPr id="3" name="2 Marcador de contenido"/>
          <p:cNvSpPr>
            <a:spLocks noGrp="1"/>
          </p:cNvSpPr>
          <p:nvPr>
            <p:ph idx="1"/>
          </p:nvPr>
        </p:nvSpPr>
        <p:spPr>
          <a:xfrm>
            <a:off x="609600" y="2276872"/>
            <a:ext cx="8305800" cy="3742928"/>
          </a:xfrm>
        </p:spPr>
        <p:txBody>
          <a:bodyPr/>
          <a:lstStyle/>
          <a:p>
            <a:r>
              <a:rPr lang="es-ES" dirty="0" smtClean="0"/>
              <a:t>Hay </a:t>
            </a:r>
            <a:r>
              <a:rPr lang="es-ES" dirty="0"/>
              <a:t>varios principios contables que afectan los inventarios, entre los cuales están la consistencia, la relevancia suficiente, la importancia relativa y el conservadurismo.</a:t>
            </a:r>
          </a:p>
          <a:p>
            <a:endParaRPr lang="es-ES" dirty="0"/>
          </a:p>
        </p:txBody>
      </p:sp>
    </p:spTree>
    <p:extLst>
      <p:ext uri="{BB962C8B-B14F-4D97-AF65-F5344CB8AC3E}">
        <p14:creationId xmlns:p14="http://schemas.microsoft.com/office/powerpoint/2010/main" val="83223406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solidFill>
                  <a:srgbClr val="CCFF66"/>
                </a:solidFill>
              </a:rPr>
              <a:t>Principios contables e inventarios</a:t>
            </a:r>
            <a:endParaRPr lang="es-ES" dirty="0"/>
          </a:p>
        </p:txBody>
      </p:sp>
      <p:sp>
        <p:nvSpPr>
          <p:cNvPr id="3" name="2 Marcador de contenido"/>
          <p:cNvSpPr>
            <a:spLocks noGrp="1"/>
          </p:cNvSpPr>
          <p:nvPr>
            <p:ph idx="1"/>
          </p:nvPr>
        </p:nvSpPr>
        <p:spPr>
          <a:xfrm>
            <a:off x="609600" y="2204864"/>
            <a:ext cx="8305800" cy="3814936"/>
          </a:xfrm>
        </p:spPr>
        <p:txBody>
          <a:bodyPr/>
          <a:lstStyle/>
          <a:p>
            <a:pPr lvl="0"/>
            <a:r>
              <a:rPr lang="es-ES" sz="2400" b="1" dirty="0">
                <a:solidFill>
                  <a:srgbClr val="336699"/>
                </a:solidFill>
              </a:rPr>
              <a:t>Principio de consistencia </a:t>
            </a:r>
          </a:p>
          <a:p>
            <a:pPr marL="0" lvl="0" indent="0">
              <a:buNone/>
            </a:pPr>
            <a:r>
              <a:rPr lang="es-ES" sz="2000" dirty="0">
                <a:solidFill>
                  <a:srgbClr val="336699"/>
                </a:solidFill>
              </a:rPr>
              <a:t>El principio de consistencia establece que las empresas deberán usar los mismos métodos contables de un periodo a otro.</a:t>
            </a:r>
          </a:p>
          <a:p>
            <a:pPr marL="0" lvl="0" indent="0">
              <a:buNone/>
            </a:pPr>
            <a:endParaRPr lang="es-ES" sz="2000" b="1" dirty="0">
              <a:solidFill>
                <a:srgbClr val="336699"/>
              </a:solidFill>
            </a:endParaRPr>
          </a:p>
          <a:p>
            <a:pPr lvl="0"/>
            <a:r>
              <a:rPr lang="es-ES" sz="2400" b="1" dirty="0">
                <a:solidFill>
                  <a:srgbClr val="336699"/>
                </a:solidFill>
              </a:rPr>
              <a:t>Principio de revelación suficiente </a:t>
            </a:r>
          </a:p>
          <a:p>
            <a:pPr marL="0" lvl="0" indent="0">
              <a:buNone/>
            </a:pPr>
            <a:r>
              <a:rPr lang="es-ES" sz="2000" dirty="0">
                <a:solidFill>
                  <a:srgbClr val="336699"/>
                </a:solidFill>
              </a:rPr>
              <a:t>El principio de revelación suficiente indica que una compañía debería reportar información suficiente para que las personas externas puedan tomar decisiones acertadas a acerca de la compañía</a:t>
            </a:r>
            <a:r>
              <a:rPr lang="es-ES" sz="2400" dirty="0">
                <a:solidFill>
                  <a:srgbClr val="336699"/>
                </a:solidFill>
              </a:rPr>
              <a:t>. </a:t>
            </a:r>
            <a:endParaRPr lang="es-ES" sz="2400" b="1" dirty="0">
              <a:solidFill>
                <a:srgbClr val="336699"/>
              </a:solidFill>
            </a:endParaRPr>
          </a:p>
          <a:p>
            <a:endParaRPr lang="es-ES" dirty="0"/>
          </a:p>
        </p:txBody>
      </p:sp>
    </p:spTree>
    <p:extLst>
      <p:ext uri="{BB962C8B-B14F-4D97-AF65-F5344CB8AC3E}">
        <p14:creationId xmlns:p14="http://schemas.microsoft.com/office/powerpoint/2010/main" val="21393461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47864" y="507995"/>
            <a:ext cx="5687888" cy="1066800"/>
          </a:xfrm>
        </p:spPr>
        <p:txBody>
          <a:bodyPr/>
          <a:lstStyle/>
          <a:p>
            <a:r>
              <a:rPr lang="es-ES" sz="3200" b="1" dirty="0"/>
              <a:t/>
            </a:r>
            <a:br>
              <a:rPr lang="es-ES" sz="3200" b="1" dirty="0"/>
            </a:br>
            <a:endParaRPr lang="es-ES" sz="3200" dirty="0"/>
          </a:p>
        </p:txBody>
      </p:sp>
      <p:sp>
        <p:nvSpPr>
          <p:cNvPr id="3" name="2 Marcador de contenido"/>
          <p:cNvSpPr>
            <a:spLocks noGrp="1"/>
          </p:cNvSpPr>
          <p:nvPr>
            <p:ph idx="1"/>
          </p:nvPr>
        </p:nvSpPr>
        <p:spPr>
          <a:xfrm>
            <a:off x="609600" y="2420888"/>
            <a:ext cx="8305800" cy="3598912"/>
          </a:xfrm>
        </p:spPr>
        <p:txBody>
          <a:bodyPr/>
          <a:lstStyle/>
          <a:p>
            <a:r>
              <a:rPr lang="es-ES" sz="2400" b="1" dirty="0"/>
              <a:t>Concepto de importancia relativa </a:t>
            </a:r>
            <a:endParaRPr lang="es-ES" sz="2400" b="1" dirty="0" smtClean="0"/>
          </a:p>
          <a:p>
            <a:pPr marL="0" indent="0">
              <a:buNone/>
            </a:pPr>
            <a:r>
              <a:rPr lang="es-ES" sz="2000" dirty="0"/>
              <a:t>El concepto de importancia relativa  afirma que una empresa debe realizar una contabilidad altamente adecuada tan solo para las partidas significativas. </a:t>
            </a:r>
            <a:endParaRPr lang="es-ES" sz="2000" dirty="0" smtClean="0"/>
          </a:p>
          <a:p>
            <a:pPr marL="0" indent="0">
              <a:buNone/>
            </a:pPr>
            <a:endParaRPr lang="es-ES" sz="2000" b="1" dirty="0"/>
          </a:p>
          <a:p>
            <a:r>
              <a:rPr lang="es-ES" sz="2400" b="1" dirty="0"/>
              <a:t>Conservadurismo contable  </a:t>
            </a:r>
            <a:endParaRPr lang="es-ES" sz="2400" b="1" dirty="0" smtClean="0"/>
          </a:p>
          <a:p>
            <a:pPr marL="0" indent="0">
              <a:buNone/>
            </a:pPr>
            <a:r>
              <a:rPr lang="es-ES" sz="2000" dirty="0"/>
              <a:t>En la contabilidad, el conservadurismo significa tener precaución al reportar las partidas de los estados financieros. </a:t>
            </a:r>
            <a:endParaRPr lang="es-ES" sz="2000" b="1" dirty="0"/>
          </a:p>
          <a:p>
            <a:pPr marL="0" indent="0">
              <a:buNone/>
            </a:pPr>
            <a:endParaRPr lang="es-ES" dirty="0"/>
          </a:p>
        </p:txBody>
      </p:sp>
      <p:sp>
        <p:nvSpPr>
          <p:cNvPr id="4" name="3 Rectángulo"/>
          <p:cNvSpPr/>
          <p:nvPr/>
        </p:nvSpPr>
        <p:spPr>
          <a:xfrm>
            <a:off x="3347864" y="620688"/>
            <a:ext cx="4572000" cy="954107"/>
          </a:xfrm>
          <a:prstGeom prst="rect">
            <a:avLst/>
          </a:prstGeom>
        </p:spPr>
        <p:txBody>
          <a:bodyPr>
            <a:spAutoFit/>
          </a:bodyPr>
          <a:lstStyle/>
          <a:p>
            <a:r>
              <a:rPr lang="es-ES" sz="2800" b="1" kern="0" dirty="0">
                <a:solidFill>
                  <a:srgbClr val="CCFF66"/>
                </a:solidFill>
                <a:latin typeface="Arial Black"/>
                <a:ea typeface="+mj-ea"/>
                <a:cs typeface="+mj-cs"/>
              </a:rPr>
              <a:t>Principios contables e inventarios </a:t>
            </a:r>
            <a:endParaRPr lang="es-ES" dirty="0"/>
          </a:p>
        </p:txBody>
      </p:sp>
    </p:spTree>
    <p:extLst>
      <p:ext uri="{BB962C8B-B14F-4D97-AF65-F5344CB8AC3E}">
        <p14:creationId xmlns:p14="http://schemas.microsoft.com/office/powerpoint/2010/main" val="390464588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276600" y="764704"/>
            <a:ext cx="5562600" cy="683096"/>
          </a:xfrm>
        </p:spPr>
        <p:txBody>
          <a:bodyPr/>
          <a:lstStyle/>
          <a:p>
            <a:r>
              <a:rPr lang="es-ES" sz="2800" dirty="0" smtClean="0">
                <a:ea typeface="Calibri"/>
                <a:cs typeface="Times New Roman"/>
              </a:rPr>
              <a:t>CUATRO MÉTODOS DE COSTEO </a:t>
            </a:r>
            <a:r>
              <a:rPr lang="es-ES" dirty="0">
                <a:ea typeface="Calibri"/>
                <a:cs typeface="Times New Roman"/>
              </a:rPr>
              <a:t/>
            </a:r>
            <a:br>
              <a:rPr lang="es-ES" dirty="0">
                <a:ea typeface="Calibri"/>
                <a:cs typeface="Times New Roman"/>
              </a:rPr>
            </a:br>
            <a:endParaRPr lang="es-ES" dirty="0"/>
          </a:p>
        </p:txBody>
      </p:sp>
      <p:sp>
        <p:nvSpPr>
          <p:cNvPr id="3" name="2 Marcador de contenido"/>
          <p:cNvSpPr>
            <a:spLocks noGrp="1"/>
          </p:cNvSpPr>
          <p:nvPr>
            <p:ph idx="1"/>
          </p:nvPr>
        </p:nvSpPr>
        <p:spPr>
          <a:xfrm>
            <a:off x="683568" y="2132856"/>
            <a:ext cx="4898504" cy="3908648"/>
          </a:xfrm>
        </p:spPr>
        <p:txBody>
          <a:bodyPr/>
          <a:lstStyle/>
          <a:p>
            <a:pPr algn="just">
              <a:lnSpc>
                <a:spcPct val="115000"/>
              </a:lnSpc>
              <a:spcAft>
                <a:spcPts val="1000"/>
              </a:spcAft>
              <a:buFont typeface="Arial" pitchFamily="34" charset="0"/>
              <a:buChar char="•"/>
            </a:pPr>
            <a:r>
              <a:rPr lang="es-ES" sz="2000" dirty="0" smtClean="0">
                <a:ea typeface="Calibri"/>
                <a:cs typeface="Times New Roman"/>
              </a:rPr>
              <a:t>Costo </a:t>
            </a:r>
            <a:r>
              <a:rPr lang="es-ES" sz="2000" dirty="0">
                <a:ea typeface="Calibri"/>
                <a:cs typeface="Times New Roman"/>
              </a:rPr>
              <a:t>unitario especifico</a:t>
            </a:r>
          </a:p>
          <a:p>
            <a:pPr lvl="0" algn="just">
              <a:lnSpc>
                <a:spcPct val="115000"/>
              </a:lnSpc>
              <a:spcAft>
                <a:spcPts val="0"/>
              </a:spcAft>
              <a:buFont typeface="Arial" pitchFamily="34" charset="0"/>
              <a:buChar char="•"/>
            </a:pPr>
            <a:r>
              <a:rPr lang="es-ES" sz="2000" dirty="0">
                <a:ea typeface="Calibri"/>
                <a:cs typeface="Times New Roman"/>
              </a:rPr>
              <a:t>Costo promedio.</a:t>
            </a:r>
          </a:p>
          <a:p>
            <a:pPr lvl="0" algn="just">
              <a:lnSpc>
                <a:spcPct val="115000"/>
              </a:lnSpc>
              <a:spcAft>
                <a:spcPts val="0"/>
              </a:spcAft>
              <a:buFont typeface="Arial" pitchFamily="34" charset="0"/>
              <a:buChar char="•"/>
            </a:pPr>
            <a:r>
              <a:rPr lang="es-ES" sz="2000" dirty="0">
                <a:ea typeface="Calibri"/>
                <a:cs typeface="Times New Roman"/>
              </a:rPr>
              <a:t>Costo de primeras entradas,  primeras salidas (PEPS) </a:t>
            </a:r>
            <a:endParaRPr lang="es-ES" sz="2000" dirty="0" smtClean="0">
              <a:ea typeface="Calibri"/>
              <a:cs typeface="Times New Roman"/>
            </a:endParaRPr>
          </a:p>
          <a:p>
            <a:pPr marL="0" lvl="0" indent="0" algn="just">
              <a:lnSpc>
                <a:spcPct val="115000"/>
              </a:lnSpc>
              <a:spcAft>
                <a:spcPts val="0"/>
              </a:spcAft>
              <a:buNone/>
            </a:pPr>
            <a:r>
              <a:rPr lang="es-ES" sz="2000" dirty="0" smtClean="0">
                <a:solidFill>
                  <a:schemeClr val="accent4">
                    <a:lumMod val="50000"/>
                  </a:schemeClr>
                </a:solidFill>
                <a:ea typeface="Calibri"/>
                <a:cs typeface="Times New Roman"/>
              </a:rPr>
              <a:t>Ref. párrafos </a:t>
            </a:r>
            <a:r>
              <a:rPr lang="es-ES" sz="2000" dirty="0">
                <a:solidFill>
                  <a:schemeClr val="accent4">
                    <a:lumMod val="50000"/>
                  </a:schemeClr>
                </a:solidFill>
                <a:ea typeface="Calibri"/>
                <a:cs typeface="Times New Roman"/>
              </a:rPr>
              <a:t>13.17 y 13.18</a:t>
            </a:r>
          </a:p>
          <a:p>
            <a:pPr lvl="0" algn="just">
              <a:lnSpc>
                <a:spcPct val="115000"/>
              </a:lnSpc>
              <a:spcAft>
                <a:spcPts val="1000"/>
              </a:spcAft>
              <a:buFont typeface="Arial" pitchFamily="34" charset="0"/>
              <a:buChar char="•"/>
            </a:pPr>
            <a:r>
              <a:rPr lang="es-ES" sz="2000" dirty="0">
                <a:ea typeface="Calibri"/>
                <a:cs typeface="Times New Roman"/>
              </a:rPr>
              <a:t>Costo de últimas entradas, primeras salidas (UEPS) </a:t>
            </a:r>
            <a:endParaRPr lang="es-ES" sz="2000" dirty="0" smtClean="0">
              <a:ea typeface="Calibri"/>
              <a:cs typeface="Times New Roman"/>
            </a:endParaRPr>
          </a:p>
          <a:p>
            <a:pPr marL="0" lvl="0" indent="0" algn="just">
              <a:lnSpc>
                <a:spcPct val="115000"/>
              </a:lnSpc>
              <a:spcAft>
                <a:spcPts val="1000"/>
              </a:spcAft>
              <a:buNone/>
            </a:pPr>
            <a:r>
              <a:rPr lang="es-ES" sz="2000" dirty="0" smtClean="0">
                <a:solidFill>
                  <a:schemeClr val="accent4">
                    <a:lumMod val="50000"/>
                  </a:schemeClr>
                </a:solidFill>
                <a:ea typeface="Calibri"/>
                <a:cs typeface="Times New Roman"/>
              </a:rPr>
              <a:t>Ref</a:t>
            </a:r>
            <a:r>
              <a:rPr lang="es-ES" sz="2000" dirty="0">
                <a:solidFill>
                  <a:schemeClr val="accent4">
                    <a:lumMod val="50000"/>
                  </a:schemeClr>
                </a:solidFill>
                <a:ea typeface="Calibri"/>
                <a:cs typeface="Times New Roman"/>
              </a:rPr>
              <a:t>. 13.18</a:t>
            </a:r>
          </a:p>
          <a:p>
            <a:endParaRPr lang="es-ES"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420888"/>
            <a:ext cx="252028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8172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2060848"/>
            <a:ext cx="4322440" cy="3958952"/>
          </a:xfrm>
        </p:spPr>
        <p:txBody>
          <a:bodyPr/>
          <a:lstStyle/>
          <a:p>
            <a:r>
              <a:rPr lang="es-ES" sz="2400" b="1" dirty="0" smtClean="0">
                <a:ea typeface="Calibri"/>
                <a:cs typeface="Times New Roman"/>
              </a:rPr>
              <a:t>CON EL MÉTODO PEPS </a:t>
            </a:r>
            <a:r>
              <a:rPr lang="es-ES" sz="2400" dirty="0" smtClean="0">
                <a:ea typeface="Calibri"/>
                <a:cs typeface="Times New Roman"/>
              </a:rPr>
              <a:t>(primeras entradas, primeras salidas) el costo de los bienes vendidos se basa en las compras mas antiguas, es decir, las primeras entradas son las primeras salidas del almacén (las unidades vendidas).</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060848"/>
            <a:ext cx="3456384" cy="3672408"/>
          </a:xfrm>
          <a:prstGeom prst="rect">
            <a:avLst/>
          </a:prstGeom>
          <a:ln w="9525">
            <a:solidFill>
              <a:schemeClr val="tx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28944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1752600"/>
            <a:ext cx="4466456" cy="4267200"/>
          </a:xfrm>
        </p:spPr>
        <p:txBody>
          <a:bodyPr/>
          <a:lstStyle/>
          <a:p>
            <a:pPr lvl="0"/>
            <a:r>
              <a:rPr lang="es-ES" sz="2000" b="1" dirty="0">
                <a:solidFill>
                  <a:srgbClr val="336699"/>
                </a:solidFill>
                <a:ea typeface="Calibri"/>
                <a:cs typeface="Times New Roman"/>
              </a:rPr>
              <a:t>El UEPS</a:t>
            </a:r>
            <a:r>
              <a:rPr lang="es-ES" sz="2000" dirty="0">
                <a:solidFill>
                  <a:srgbClr val="336699"/>
                </a:solidFill>
                <a:ea typeface="Calibri"/>
                <a:cs typeface="Times New Roman"/>
              </a:rPr>
              <a:t> es lo opuesto al PEPS con el método UEPS (ultimas entradas, primeras salidas) el inventario final proviene de los costos mas antiguos (las primeras compras</a:t>
            </a:r>
            <a:r>
              <a:rPr lang="es-ES" sz="2000" dirty="0" smtClean="0">
                <a:solidFill>
                  <a:srgbClr val="336699"/>
                </a:solidFill>
                <a:ea typeface="Calibri"/>
                <a:cs typeface="Times New Roman"/>
              </a:rPr>
              <a:t>).</a:t>
            </a:r>
          </a:p>
          <a:p>
            <a:pPr marL="0" lvl="0" indent="0">
              <a:buNone/>
            </a:pPr>
            <a:endParaRPr lang="es-ES" sz="2000" dirty="0">
              <a:solidFill>
                <a:srgbClr val="336699"/>
              </a:solidFill>
              <a:ea typeface="Calibri"/>
              <a:cs typeface="Times New Roman"/>
            </a:endParaRPr>
          </a:p>
          <a:p>
            <a:pPr lvl="0"/>
            <a:r>
              <a:rPr lang="es-ES" sz="2000" b="1" dirty="0">
                <a:solidFill>
                  <a:srgbClr val="336699"/>
                </a:solidFill>
                <a:ea typeface="Calibri"/>
                <a:cs typeface="Times New Roman"/>
              </a:rPr>
              <a:t>EL MÉTODO DE COSTO PROMEDIO </a:t>
            </a:r>
            <a:r>
              <a:rPr lang="es-ES" sz="2000" dirty="0">
                <a:solidFill>
                  <a:srgbClr val="336699"/>
                </a:solidFill>
                <a:ea typeface="Calibri"/>
                <a:cs typeface="Times New Roman"/>
              </a:rPr>
              <a:t>la empresa calcula un nuevo costo promedio por unidad después de cada compra</a:t>
            </a:r>
            <a:endParaRPr lang="es-ES"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916832"/>
            <a:ext cx="316835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17474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1_01072118">
  <a:themeElements>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fontScheme name="0107211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01072118 1">
        <a:dk1>
          <a:srgbClr val="000000"/>
        </a:dk1>
        <a:lt1>
          <a:srgbClr val="FFFFFF"/>
        </a:lt1>
        <a:dk2>
          <a:srgbClr val="000000"/>
        </a:dk2>
        <a:lt2>
          <a:srgbClr val="808080"/>
        </a:lt2>
        <a:accent1>
          <a:srgbClr val="DDE9B5"/>
        </a:accent1>
        <a:accent2>
          <a:srgbClr val="333399"/>
        </a:accent2>
        <a:accent3>
          <a:srgbClr val="FFFFFF"/>
        </a:accent3>
        <a:accent4>
          <a:srgbClr val="000000"/>
        </a:accent4>
        <a:accent5>
          <a:srgbClr val="EBF2D7"/>
        </a:accent5>
        <a:accent6>
          <a:srgbClr val="2D2D8A"/>
        </a:accent6>
        <a:hlink>
          <a:srgbClr val="339966"/>
        </a:hlink>
        <a:folHlink>
          <a:srgbClr val="336699"/>
        </a:folHlink>
      </a:clrScheme>
      <a:clrMap bg1="lt1" tx1="dk1" bg2="lt2" tx2="dk2" accent1="accent1" accent2="accent2" accent3="accent3" accent4="accent4" accent5="accent5" accent6="accent6" hlink="hlink" folHlink="folHlink"/>
    </a:extraClrScheme>
    <a:extraClrScheme>
      <a:clrScheme name="01072118 2">
        <a:dk1>
          <a:srgbClr val="000000"/>
        </a:dk1>
        <a:lt1>
          <a:srgbClr val="FFFFFF"/>
        </a:lt1>
        <a:dk2>
          <a:srgbClr val="000000"/>
        </a:dk2>
        <a:lt2>
          <a:srgbClr val="808080"/>
        </a:lt2>
        <a:accent1>
          <a:srgbClr val="D5DEBA"/>
        </a:accent1>
        <a:accent2>
          <a:srgbClr val="F1FFCD"/>
        </a:accent2>
        <a:accent3>
          <a:srgbClr val="FFFFFF"/>
        </a:accent3>
        <a:accent4>
          <a:srgbClr val="000000"/>
        </a:accent4>
        <a:accent5>
          <a:srgbClr val="E7ECD9"/>
        </a:accent5>
        <a:accent6>
          <a:srgbClr val="DAE7BA"/>
        </a:accent6>
        <a:hlink>
          <a:srgbClr val="7B7D37"/>
        </a:hlink>
        <a:folHlink>
          <a:srgbClr val="3A6266"/>
        </a:folHlink>
      </a:clrScheme>
      <a:clrMap bg1="lt1" tx1="dk1" bg2="lt2" tx2="dk2" accent1="accent1" accent2="accent2" accent3="accent3" accent4="accent4" accent5="accent5" accent6="accent6" hlink="hlink" folHlink="folHlink"/>
    </a:extraClrScheme>
    <a:extraClrScheme>
      <a:clrScheme name="01072118 3">
        <a:dk1>
          <a:srgbClr val="777777"/>
        </a:dk1>
        <a:lt1>
          <a:srgbClr val="333333"/>
        </a:lt1>
        <a:dk2>
          <a:srgbClr val="000066"/>
        </a:dk2>
        <a:lt2>
          <a:srgbClr val="D1D1CB"/>
        </a:lt2>
        <a:accent1>
          <a:srgbClr val="99998D"/>
        </a:accent1>
        <a:accent2>
          <a:srgbClr val="6292C6"/>
        </a:accent2>
        <a:accent3>
          <a:srgbClr val="AAAAB8"/>
        </a:accent3>
        <a:accent4>
          <a:srgbClr val="2A2A2A"/>
        </a:accent4>
        <a:accent5>
          <a:srgbClr val="CACAC5"/>
        </a:accent5>
        <a:accent6>
          <a:srgbClr val="5884B3"/>
        </a:accent6>
        <a:hlink>
          <a:srgbClr val="FEF4AA"/>
        </a:hlink>
        <a:folHlink>
          <a:srgbClr val="F8F8F8"/>
        </a:folHlink>
      </a:clrScheme>
      <a:clrMap bg1="dk2" tx1="lt1" bg2="dk1" tx2="lt2" accent1="accent1" accent2="accent2" accent3="accent3" accent4="accent4" accent5="accent5" accent6="accent6" hlink="hlink" folHlink="folHlink"/>
    </a:extraClrScheme>
    <a:extraClrScheme>
      <a:clrScheme name="01072118 4">
        <a:dk1>
          <a:srgbClr val="333333"/>
        </a:dk1>
        <a:lt1>
          <a:srgbClr val="FFFFFF"/>
        </a:lt1>
        <a:dk2>
          <a:srgbClr val="D1D1CB"/>
        </a:dk2>
        <a:lt2>
          <a:srgbClr val="777777"/>
        </a:lt2>
        <a:accent1>
          <a:srgbClr val="99998D"/>
        </a:accent1>
        <a:accent2>
          <a:srgbClr val="6292C6"/>
        </a:accent2>
        <a:accent3>
          <a:srgbClr val="FFFFFF"/>
        </a:accent3>
        <a:accent4>
          <a:srgbClr val="2A2A2A"/>
        </a:accent4>
        <a:accent5>
          <a:srgbClr val="CACAC5"/>
        </a:accent5>
        <a:accent6>
          <a:srgbClr val="5884B3"/>
        </a:accent6>
        <a:hlink>
          <a:srgbClr val="FEF4AA"/>
        </a:hlink>
        <a:folHlink>
          <a:srgbClr val="F8F8F8"/>
        </a:folHlink>
      </a:clrScheme>
      <a:clrMap bg1="lt1" tx1="dk1" bg2="lt2" tx2="dk2" accent1="accent1" accent2="accent2" accent3="accent3" accent4="accent4" accent5="accent5" accent6="accent6" hlink="hlink" folHlink="folHlink"/>
    </a:extraClrScheme>
    <a:extraClrScheme>
      <a:clrScheme name="01072118 5">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072118 6">
        <a:dk1>
          <a:srgbClr val="000000"/>
        </a:dk1>
        <a:lt1>
          <a:srgbClr val="FFFFFF"/>
        </a:lt1>
        <a:dk2>
          <a:srgbClr val="000000"/>
        </a:dk2>
        <a:lt2>
          <a:srgbClr val="969696"/>
        </a:lt2>
        <a:accent1>
          <a:srgbClr val="ABCF7F"/>
        </a:accent1>
        <a:accent2>
          <a:srgbClr val="FF9966"/>
        </a:accent2>
        <a:accent3>
          <a:srgbClr val="FFFFFF"/>
        </a:accent3>
        <a:accent4>
          <a:srgbClr val="000000"/>
        </a:accent4>
        <a:accent5>
          <a:srgbClr val="D2E4C0"/>
        </a:accent5>
        <a:accent6>
          <a:srgbClr val="E78A5C"/>
        </a:accent6>
        <a:hlink>
          <a:srgbClr val="EA552C"/>
        </a:hlink>
        <a:folHlink>
          <a:srgbClr val="996600"/>
        </a:folHlink>
      </a:clrScheme>
      <a:clrMap bg1="lt1" tx1="dk1" bg2="lt2" tx2="dk2" accent1="accent1" accent2="accent2" accent3="accent3" accent4="accent4" accent5="accent5" accent6="accent6" hlink="hlink" folHlink="folHlink"/>
    </a:extraClrScheme>
    <a:extraClrScheme>
      <a:clrScheme name="01072118 7">
        <a:dk1>
          <a:srgbClr val="85CADF"/>
        </a:dk1>
        <a:lt1>
          <a:srgbClr val="DBF0FF"/>
        </a:lt1>
        <a:dk2>
          <a:srgbClr val="CCFFFF"/>
        </a:dk2>
        <a:lt2>
          <a:srgbClr val="003366"/>
        </a:lt2>
        <a:accent1>
          <a:srgbClr val="3F709D"/>
        </a:accent1>
        <a:accent2>
          <a:srgbClr val="00B000"/>
        </a:accent2>
        <a:accent3>
          <a:srgbClr val="EAF6FF"/>
        </a:accent3>
        <a:accent4>
          <a:srgbClr val="71ACBE"/>
        </a:accent4>
        <a:accent5>
          <a:srgbClr val="AFBBCC"/>
        </a:accent5>
        <a:accent6>
          <a:srgbClr val="009F00"/>
        </a:accent6>
        <a:hlink>
          <a:srgbClr val="66CCFF"/>
        </a:hlink>
        <a:folHlink>
          <a:srgbClr val="FFF381"/>
        </a:folHlink>
      </a:clrScheme>
      <a:clrMap bg1="lt1" tx1="dk1" bg2="lt2" tx2="dk2" accent1="accent1" accent2="accent2" accent3="accent3" accent4="accent4" accent5="accent5" accent6="accent6" hlink="hlink" folHlink="folHlink"/>
    </a:extraClrScheme>
    <a:extraClrScheme>
      <a:clrScheme name="01072118 8">
        <a:dk1>
          <a:srgbClr val="663300"/>
        </a:dk1>
        <a:lt1>
          <a:srgbClr val="D2BA9E"/>
        </a:lt1>
        <a:dk2>
          <a:srgbClr val="DFC08D"/>
        </a:dk2>
        <a:lt2>
          <a:srgbClr val="2D2015"/>
        </a:lt2>
        <a:accent1>
          <a:srgbClr val="C6DF95"/>
        </a:accent1>
        <a:accent2>
          <a:srgbClr val="8F5F2F"/>
        </a:accent2>
        <a:accent3>
          <a:srgbClr val="E5D9CC"/>
        </a:accent3>
        <a:accent4>
          <a:srgbClr val="562A00"/>
        </a:accent4>
        <a:accent5>
          <a:srgbClr val="DFECC8"/>
        </a:accent5>
        <a:accent6>
          <a:srgbClr val="81552A"/>
        </a:accent6>
        <a:hlink>
          <a:srgbClr val="CCB400"/>
        </a:hlink>
        <a:folHlink>
          <a:srgbClr val="5C6E70"/>
        </a:folHlink>
      </a:clrScheme>
      <a:clrMap bg1="lt1" tx1="dk1" bg2="lt2" tx2="dk2" accent1="accent1" accent2="accent2" accent3="accent3" accent4="accent4" accent5="accent5" accent6="accent6" hlink="hlink" folHlink="folHlink"/>
    </a:extraClrScheme>
    <a:extraClrScheme>
      <a:clrScheme name="01072118 9">
        <a:dk1>
          <a:srgbClr val="969696"/>
        </a:dk1>
        <a:lt1>
          <a:srgbClr val="DEF6F1"/>
        </a:lt1>
        <a:dk2>
          <a:srgbClr val="8BCD33"/>
        </a:dk2>
        <a:lt2>
          <a:srgbClr val="969696"/>
        </a:lt2>
        <a:accent1>
          <a:srgbClr val="E8FFCD"/>
        </a:accent1>
        <a:accent2>
          <a:srgbClr val="8DC6FF"/>
        </a:accent2>
        <a:accent3>
          <a:srgbClr val="ECFAF7"/>
        </a:accent3>
        <a:accent4>
          <a:srgbClr val="7F7F7F"/>
        </a:accent4>
        <a:accent5>
          <a:srgbClr val="F2FFE3"/>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clrMap bg1="lt1" tx1="dk1" bg2="lt2" tx2="dk2" accent1="accent1" accent2="accent2" accent3="accent3" accent4="accent4" accent5="accent5" accent6="accent6" hlink="hlink" folHlink="folHlink"/>
    </a:extraClrScheme>
    <a:extraClrScheme>
      <a:clrScheme name="01072118 11">
        <a:dk1>
          <a:srgbClr val="000000"/>
        </a:dk1>
        <a:lt1>
          <a:srgbClr val="FFFFD9"/>
        </a:lt1>
        <a:dk2>
          <a:srgbClr val="663300"/>
        </a:dk2>
        <a:lt2>
          <a:srgbClr val="777777"/>
        </a:lt2>
        <a:accent1>
          <a:srgbClr val="F6FDE1"/>
        </a:accent1>
        <a:accent2>
          <a:srgbClr val="BFC39F"/>
        </a:accent2>
        <a:accent3>
          <a:srgbClr val="FFFFE9"/>
        </a:accent3>
        <a:accent4>
          <a:srgbClr val="000000"/>
        </a:accent4>
        <a:accent5>
          <a:srgbClr val="FAFEEE"/>
        </a:accent5>
        <a:accent6>
          <a:srgbClr val="ADB090"/>
        </a:accent6>
        <a:hlink>
          <a:srgbClr val="FE7F52"/>
        </a:hlink>
        <a:folHlink>
          <a:srgbClr val="F83622"/>
        </a:folHlink>
      </a:clrScheme>
      <a:clrMap bg1="lt1" tx1="dk1" bg2="lt2" tx2="dk2" accent1="accent1" accent2="accent2" accent3="accent3" accent4="accent4" accent5="accent5" accent6="accent6" hlink="hlink" folHlink="folHlink"/>
    </a:extraClrScheme>
    <a:extraClrScheme>
      <a:clrScheme name="01072118 12">
        <a:dk1>
          <a:srgbClr val="969696"/>
        </a:dk1>
        <a:lt1>
          <a:srgbClr val="DADAE6"/>
        </a:lt1>
        <a:dk2>
          <a:srgbClr val="FFFFFF"/>
        </a:dk2>
        <a:lt2>
          <a:srgbClr val="3E3E5C"/>
        </a:lt2>
        <a:accent1>
          <a:srgbClr val="C4CFE6"/>
        </a:accent1>
        <a:accent2>
          <a:srgbClr val="9DE719"/>
        </a:accent2>
        <a:accent3>
          <a:srgbClr val="EAEAF0"/>
        </a:accent3>
        <a:accent4>
          <a:srgbClr val="7F7F7F"/>
        </a:accent4>
        <a:accent5>
          <a:srgbClr val="DEE4F0"/>
        </a:accent5>
        <a:accent6>
          <a:srgbClr val="8ED116"/>
        </a:accent6>
        <a:hlink>
          <a:srgbClr val="0066CC"/>
        </a:hlink>
        <a:folHlink>
          <a:srgbClr val="FAFFF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1">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01072118">
  <a:themeElements>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fontScheme name="0107211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01072118 1">
        <a:dk1>
          <a:srgbClr val="000000"/>
        </a:dk1>
        <a:lt1>
          <a:srgbClr val="FFFFFF"/>
        </a:lt1>
        <a:dk2>
          <a:srgbClr val="000000"/>
        </a:dk2>
        <a:lt2>
          <a:srgbClr val="808080"/>
        </a:lt2>
        <a:accent1>
          <a:srgbClr val="DDE9B5"/>
        </a:accent1>
        <a:accent2>
          <a:srgbClr val="333399"/>
        </a:accent2>
        <a:accent3>
          <a:srgbClr val="FFFFFF"/>
        </a:accent3>
        <a:accent4>
          <a:srgbClr val="000000"/>
        </a:accent4>
        <a:accent5>
          <a:srgbClr val="EBF2D7"/>
        </a:accent5>
        <a:accent6>
          <a:srgbClr val="2D2D8A"/>
        </a:accent6>
        <a:hlink>
          <a:srgbClr val="339966"/>
        </a:hlink>
        <a:folHlink>
          <a:srgbClr val="336699"/>
        </a:folHlink>
      </a:clrScheme>
      <a:clrMap bg1="lt1" tx1="dk1" bg2="lt2" tx2="dk2" accent1="accent1" accent2="accent2" accent3="accent3" accent4="accent4" accent5="accent5" accent6="accent6" hlink="hlink" folHlink="folHlink"/>
    </a:extraClrScheme>
    <a:extraClrScheme>
      <a:clrScheme name="01072118 2">
        <a:dk1>
          <a:srgbClr val="000000"/>
        </a:dk1>
        <a:lt1>
          <a:srgbClr val="FFFFFF"/>
        </a:lt1>
        <a:dk2>
          <a:srgbClr val="000000"/>
        </a:dk2>
        <a:lt2>
          <a:srgbClr val="808080"/>
        </a:lt2>
        <a:accent1>
          <a:srgbClr val="D5DEBA"/>
        </a:accent1>
        <a:accent2>
          <a:srgbClr val="F1FFCD"/>
        </a:accent2>
        <a:accent3>
          <a:srgbClr val="FFFFFF"/>
        </a:accent3>
        <a:accent4>
          <a:srgbClr val="000000"/>
        </a:accent4>
        <a:accent5>
          <a:srgbClr val="E7ECD9"/>
        </a:accent5>
        <a:accent6>
          <a:srgbClr val="DAE7BA"/>
        </a:accent6>
        <a:hlink>
          <a:srgbClr val="7B7D37"/>
        </a:hlink>
        <a:folHlink>
          <a:srgbClr val="3A6266"/>
        </a:folHlink>
      </a:clrScheme>
      <a:clrMap bg1="lt1" tx1="dk1" bg2="lt2" tx2="dk2" accent1="accent1" accent2="accent2" accent3="accent3" accent4="accent4" accent5="accent5" accent6="accent6" hlink="hlink" folHlink="folHlink"/>
    </a:extraClrScheme>
    <a:extraClrScheme>
      <a:clrScheme name="01072118 3">
        <a:dk1>
          <a:srgbClr val="777777"/>
        </a:dk1>
        <a:lt1>
          <a:srgbClr val="333333"/>
        </a:lt1>
        <a:dk2>
          <a:srgbClr val="000066"/>
        </a:dk2>
        <a:lt2>
          <a:srgbClr val="D1D1CB"/>
        </a:lt2>
        <a:accent1>
          <a:srgbClr val="99998D"/>
        </a:accent1>
        <a:accent2>
          <a:srgbClr val="6292C6"/>
        </a:accent2>
        <a:accent3>
          <a:srgbClr val="AAAAB8"/>
        </a:accent3>
        <a:accent4>
          <a:srgbClr val="2A2A2A"/>
        </a:accent4>
        <a:accent5>
          <a:srgbClr val="CACAC5"/>
        </a:accent5>
        <a:accent6>
          <a:srgbClr val="5884B3"/>
        </a:accent6>
        <a:hlink>
          <a:srgbClr val="FEF4AA"/>
        </a:hlink>
        <a:folHlink>
          <a:srgbClr val="F8F8F8"/>
        </a:folHlink>
      </a:clrScheme>
      <a:clrMap bg1="dk2" tx1="lt1" bg2="dk1" tx2="lt2" accent1="accent1" accent2="accent2" accent3="accent3" accent4="accent4" accent5="accent5" accent6="accent6" hlink="hlink" folHlink="folHlink"/>
    </a:extraClrScheme>
    <a:extraClrScheme>
      <a:clrScheme name="01072118 4">
        <a:dk1>
          <a:srgbClr val="333333"/>
        </a:dk1>
        <a:lt1>
          <a:srgbClr val="FFFFFF"/>
        </a:lt1>
        <a:dk2>
          <a:srgbClr val="D1D1CB"/>
        </a:dk2>
        <a:lt2>
          <a:srgbClr val="777777"/>
        </a:lt2>
        <a:accent1>
          <a:srgbClr val="99998D"/>
        </a:accent1>
        <a:accent2>
          <a:srgbClr val="6292C6"/>
        </a:accent2>
        <a:accent3>
          <a:srgbClr val="FFFFFF"/>
        </a:accent3>
        <a:accent4>
          <a:srgbClr val="2A2A2A"/>
        </a:accent4>
        <a:accent5>
          <a:srgbClr val="CACAC5"/>
        </a:accent5>
        <a:accent6>
          <a:srgbClr val="5884B3"/>
        </a:accent6>
        <a:hlink>
          <a:srgbClr val="FEF4AA"/>
        </a:hlink>
        <a:folHlink>
          <a:srgbClr val="F8F8F8"/>
        </a:folHlink>
      </a:clrScheme>
      <a:clrMap bg1="lt1" tx1="dk1" bg2="lt2" tx2="dk2" accent1="accent1" accent2="accent2" accent3="accent3" accent4="accent4" accent5="accent5" accent6="accent6" hlink="hlink" folHlink="folHlink"/>
    </a:extraClrScheme>
    <a:extraClrScheme>
      <a:clrScheme name="01072118 5">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072118 6">
        <a:dk1>
          <a:srgbClr val="000000"/>
        </a:dk1>
        <a:lt1>
          <a:srgbClr val="FFFFFF"/>
        </a:lt1>
        <a:dk2>
          <a:srgbClr val="000000"/>
        </a:dk2>
        <a:lt2>
          <a:srgbClr val="969696"/>
        </a:lt2>
        <a:accent1>
          <a:srgbClr val="ABCF7F"/>
        </a:accent1>
        <a:accent2>
          <a:srgbClr val="FF9966"/>
        </a:accent2>
        <a:accent3>
          <a:srgbClr val="FFFFFF"/>
        </a:accent3>
        <a:accent4>
          <a:srgbClr val="000000"/>
        </a:accent4>
        <a:accent5>
          <a:srgbClr val="D2E4C0"/>
        </a:accent5>
        <a:accent6>
          <a:srgbClr val="E78A5C"/>
        </a:accent6>
        <a:hlink>
          <a:srgbClr val="EA552C"/>
        </a:hlink>
        <a:folHlink>
          <a:srgbClr val="996600"/>
        </a:folHlink>
      </a:clrScheme>
      <a:clrMap bg1="lt1" tx1="dk1" bg2="lt2" tx2="dk2" accent1="accent1" accent2="accent2" accent3="accent3" accent4="accent4" accent5="accent5" accent6="accent6" hlink="hlink" folHlink="folHlink"/>
    </a:extraClrScheme>
    <a:extraClrScheme>
      <a:clrScheme name="01072118 7">
        <a:dk1>
          <a:srgbClr val="85CADF"/>
        </a:dk1>
        <a:lt1>
          <a:srgbClr val="DBF0FF"/>
        </a:lt1>
        <a:dk2>
          <a:srgbClr val="CCFFFF"/>
        </a:dk2>
        <a:lt2>
          <a:srgbClr val="003366"/>
        </a:lt2>
        <a:accent1>
          <a:srgbClr val="3F709D"/>
        </a:accent1>
        <a:accent2>
          <a:srgbClr val="00B000"/>
        </a:accent2>
        <a:accent3>
          <a:srgbClr val="EAF6FF"/>
        </a:accent3>
        <a:accent4>
          <a:srgbClr val="71ACBE"/>
        </a:accent4>
        <a:accent5>
          <a:srgbClr val="AFBBCC"/>
        </a:accent5>
        <a:accent6>
          <a:srgbClr val="009F00"/>
        </a:accent6>
        <a:hlink>
          <a:srgbClr val="66CCFF"/>
        </a:hlink>
        <a:folHlink>
          <a:srgbClr val="FFF381"/>
        </a:folHlink>
      </a:clrScheme>
      <a:clrMap bg1="lt1" tx1="dk1" bg2="lt2" tx2="dk2" accent1="accent1" accent2="accent2" accent3="accent3" accent4="accent4" accent5="accent5" accent6="accent6" hlink="hlink" folHlink="folHlink"/>
    </a:extraClrScheme>
    <a:extraClrScheme>
      <a:clrScheme name="01072118 8">
        <a:dk1>
          <a:srgbClr val="663300"/>
        </a:dk1>
        <a:lt1>
          <a:srgbClr val="D2BA9E"/>
        </a:lt1>
        <a:dk2>
          <a:srgbClr val="DFC08D"/>
        </a:dk2>
        <a:lt2>
          <a:srgbClr val="2D2015"/>
        </a:lt2>
        <a:accent1>
          <a:srgbClr val="C6DF95"/>
        </a:accent1>
        <a:accent2>
          <a:srgbClr val="8F5F2F"/>
        </a:accent2>
        <a:accent3>
          <a:srgbClr val="E5D9CC"/>
        </a:accent3>
        <a:accent4>
          <a:srgbClr val="562A00"/>
        </a:accent4>
        <a:accent5>
          <a:srgbClr val="DFECC8"/>
        </a:accent5>
        <a:accent6>
          <a:srgbClr val="81552A"/>
        </a:accent6>
        <a:hlink>
          <a:srgbClr val="CCB400"/>
        </a:hlink>
        <a:folHlink>
          <a:srgbClr val="5C6E70"/>
        </a:folHlink>
      </a:clrScheme>
      <a:clrMap bg1="lt1" tx1="dk1" bg2="lt2" tx2="dk2" accent1="accent1" accent2="accent2" accent3="accent3" accent4="accent4" accent5="accent5" accent6="accent6" hlink="hlink" folHlink="folHlink"/>
    </a:extraClrScheme>
    <a:extraClrScheme>
      <a:clrScheme name="01072118 9">
        <a:dk1>
          <a:srgbClr val="969696"/>
        </a:dk1>
        <a:lt1>
          <a:srgbClr val="DEF6F1"/>
        </a:lt1>
        <a:dk2>
          <a:srgbClr val="8BCD33"/>
        </a:dk2>
        <a:lt2>
          <a:srgbClr val="969696"/>
        </a:lt2>
        <a:accent1>
          <a:srgbClr val="E8FFCD"/>
        </a:accent1>
        <a:accent2>
          <a:srgbClr val="8DC6FF"/>
        </a:accent2>
        <a:accent3>
          <a:srgbClr val="ECFAF7"/>
        </a:accent3>
        <a:accent4>
          <a:srgbClr val="7F7F7F"/>
        </a:accent4>
        <a:accent5>
          <a:srgbClr val="F2FFE3"/>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clrMap bg1="lt1" tx1="dk1" bg2="lt2" tx2="dk2" accent1="accent1" accent2="accent2" accent3="accent3" accent4="accent4" accent5="accent5" accent6="accent6" hlink="hlink" folHlink="folHlink"/>
    </a:extraClrScheme>
    <a:extraClrScheme>
      <a:clrScheme name="01072118 11">
        <a:dk1>
          <a:srgbClr val="000000"/>
        </a:dk1>
        <a:lt1>
          <a:srgbClr val="FFFFD9"/>
        </a:lt1>
        <a:dk2>
          <a:srgbClr val="663300"/>
        </a:dk2>
        <a:lt2>
          <a:srgbClr val="777777"/>
        </a:lt2>
        <a:accent1>
          <a:srgbClr val="F6FDE1"/>
        </a:accent1>
        <a:accent2>
          <a:srgbClr val="BFC39F"/>
        </a:accent2>
        <a:accent3>
          <a:srgbClr val="FFFFE9"/>
        </a:accent3>
        <a:accent4>
          <a:srgbClr val="000000"/>
        </a:accent4>
        <a:accent5>
          <a:srgbClr val="FAFEEE"/>
        </a:accent5>
        <a:accent6>
          <a:srgbClr val="ADB090"/>
        </a:accent6>
        <a:hlink>
          <a:srgbClr val="FE7F52"/>
        </a:hlink>
        <a:folHlink>
          <a:srgbClr val="F83622"/>
        </a:folHlink>
      </a:clrScheme>
      <a:clrMap bg1="lt1" tx1="dk1" bg2="lt2" tx2="dk2" accent1="accent1" accent2="accent2" accent3="accent3" accent4="accent4" accent5="accent5" accent6="accent6" hlink="hlink" folHlink="folHlink"/>
    </a:extraClrScheme>
    <a:extraClrScheme>
      <a:clrScheme name="01072118 12">
        <a:dk1>
          <a:srgbClr val="969696"/>
        </a:dk1>
        <a:lt1>
          <a:srgbClr val="DADAE6"/>
        </a:lt1>
        <a:dk2>
          <a:srgbClr val="FFFFFF"/>
        </a:dk2>
        <a:lt2>
          <a:srgbClr val="3E3E5C"/>
        </a:lt2>
        <a:accent1>
          <a:srgbClr val="C4CFE6"/>
        </a:accent1>
        <a:accent2>
          <a:srgbClr val="9DE719"/>
        </a:accent2>
        <a:accent3>
          <a:srgbClr val="EAEAF0"/>
        </a:accent3>
        <a:accent4>
          <a:srgbClr val="7F7F7F"/>
        </a:accent4>
        <a:accent5>
          <a:srgbClr val="DEE4F0"/>
        </a:accent5>
        <a:accent6>
          <a:srgbClr val="8ED116"/>
        </a:accent6>
        <a:hlink>
          <a:srgbClr val="0066CC"/>
        </a:hlink>
        <a:folHlink>
          <a:srgbClr val="FAFFF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01072118">
  <a:themeElements>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fontScheme name="0107211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01072118 1">
        <a:dk1>
          <a:srgbClr val="000000"/>
        </a:dk1>
        <a:lt1>
          <a:srgbClr val="FFFFFF"/>
        </a:lt1>
        <a:dk2>
          <a:srgbClr val="000000"/>
        </a:dk2>
        <a:lt2>
          <a:srgbClr val="808080"/>
        </a:lt2>
        <a:accent1>
          <a:srgbClr val="DDE9B5"/>
        </a:accent1>
        <a:accent2>
          <a:srgbClr val="333399"/>
        </a:accent2>
        <a:accent3>
          <a:srgbClr val="FFFFFF"/>
        </a:accent3>
        <a:accent4>
          <a:srgbClr val="000000"/>
        </a:accent4>
        <a:accent5>
          <a:srgbClr val="EBF2D7"/>
        </a:accent5>
        <a:accent6>
          <a:srgbClr val="2D2D8A"/>
        </a:accent6>
        <a:hlink>
          <a:srgbClr val="339966"/>
        </a:hlink>
        <a:folHlink>
          <a:srgbClr val="336699"/>
        </a:folHlink>
      </a:clrScheme>
      <a:clrMap bg1="lt1" tx1="dk1" bg2="lt2" tx2="dk2" accent1="accent1" accent2="accent2" accent3="accent3" accent4="accent4" accent5="accent5" accent6="accent6" hlink="hlink" folHlink="folHlink"/>
    </a:extraClrScheme>
    <a:extraClrScheme>
      <a:clrScheme name="01072118 2">
        <a:dk1>
          <a:srgbClr val="000000"/>
        </a:dk1>
        <a:lt1>
          <a:srgbClr val="FFFFFF"/>
        </a:lt1>
        <a:dk2>
          <a:srgbClr val="000000"/>
        </a:dk2>
        <a:lt2>
          <a:srgbClr val="808080"/>
        </a:lt2>
        <a:accent1>
          <a:srgbClr val="D5DEBA"/>
        </a:accent1>
        <a:accent2>
          <a:srgbClr val="F1FFCD"/>
        </a:accent2>
        <a:accent3>
          <a:srgbClr val="FFFFFF"/>
        </a:accent3>
        <a:accent4>
          <a:srgbClr val="000000"/>
        </a:accent4>
        <a:accent5>
          <a:srgbClr val="E7ECD9"/>
        </a:accent5>
        <a:accent6>
          <a:srgbClr val="DAE7BA"/>
        </a:accent6>
        <a:hlink>
          <a:srgbClr val="7B7D37"/>
        </a:hlink>
        <a:folHlink>
          <a:srgbClr val="3A6266"/>
        </a:folHlink>
      </a:clrScheme>
      <a:clrMap bg1="lt1" tx1="dk1" bg2="lt2" tx2="dk2" accent1="accent1" accent2="accent2" accent3="accent3" accent4="accent4" accent5="accent5" accent6="accent6" hlink="hlink" folHlink="folHlink"/>
    </a:extraClrScheme>
    <a:extraClrScheme>
      <a:clrScheme name="01072118 3">
        <a:dk1>
          <a:srgbClr val="777777"/>
        </a:dk1>
        <a:lt1>
          <a:srgbClr val="333333"/>
        </a:lt1>
        <a:dk2>
          <a:srgbClr val="000066"/>
        </a:dk2>
        <a:lt2>
          <a:srgbClr val="D1D1CB"/>
        </a:lt2>
        <a:accent1>
          <a:srgbClr val="99998D"/>
        </a:accent1>
        <a:accent2>
          <a:srgbClr val="6292C6"/>
        </a:accent2>
        <a:accent3>
          <a:srgbClr val="AAAAB8"/>
        </a:accent3>
        <a:accent4>
          <a:srgbClr val="2A2A2A"/>
        </a:accent4>
        <a:accent5>
          <a:srgbClr val="CACAC5"/>
        </a:accent5>
        <a:accent6>
          <a:srgbClr val="5884B3"/>
        </a:accent6>
        <a:hlink>
          <a:srgbClr val="FEF4AA"/>
        </a:hlink>
        <a:folHlink>
          <a:srgbClr val="F8F8F8"/>
        </a:folHlink>
      </a:clrScheme>
      <a:clrMap bg1="dk2" tx1="lt1" bg2="dk1" tx2="lt2" accent1="accent1" accent2="accent2" accent3="accent3" accent4="accent4" accent5="accent5" accent6="accent6" hlink="hlink" folHlink="folHlink"/>
    </a:extraClrScheme>
    <a:extraClrScheme>
      <a:clrScheme name="01072118 4">
        <a:dk1>
          <a:srgbClr val="333333"/>
        </a:dk1>
        <a:lt1>
          <a:srgbClr val="FFFFFF"/>
        </a:lt1>
        <a:dk2>
          <a:srgbClr val="D1D1CB"/>
        </a:dk2>
        <a:lt2>
          <a:srgbClr val="777777"/>
        </a:lt2>
        <a:accent1>
          <a:srgbClr val="99998D"/>
        </a:accent1>
        <a:accent2>
          <a:srgbClr val="6292C6"/>
        </a:accent2>
        <a:accent3>
          <a:srgbClr val="FFFFFF"/>
        </a:accent3>
        <a:accent4>
          <a:srgbClr val="2A2A2A"/>
        </a:accent4>
        <a:accent5>
          <a:srgbClr val="CACAC5"/>
        </a:accent5>
        <a:accent6>
          <a:srgbClr val="5884B3"/>
        </a:accent6>
        <a:hlink>
          <a:srgbClr val="FEF4AA"/>
        </a:hlink>
        <a:folHlink>
          <a:srgbClr val="F8F8F8"/>
        </a:folHlink>
      </a:clrScheme>
      <a:clrMap bg1="lt1" tx1="dk1" bg2="lt2" tx2="dk2" accent1="accent1" accent2="accent2" accent3="accent3" accent4="accent4" accent5="accent5" accent6="accent6" hlink="hlink" folHlink="folHlink"/>
    </a:extraClrScheme>
    <a:extraClrScheme>
      <a:clrScheme name="01072118 5">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072118 6">
        <a:dk1>
          <a:srgbClr val="000000"/>
        </a:dk1>
        <a:lt1>
          <a:srgbClr val="FFFFFF"/>
        </a:lt1>
        <a:dk2>
          <a:srgbClr val="000000"/>
        </a:dk2>
        <a:lt2>
          <a:srgbClr val="969696"/>
        </a:lt2>
        <a:accent1>
          <a:srgbClr val="ABCF7F"/>
        </a:accent1>
        <a:accent2>
          <a:srgbClr val="FF9966"/>
        </a:accent2>
        <a:accent3>
          <a:srgbClr val="FFFFFF"/>
        </a:accent3>
        <a:accent4>
          <a:srgbClr val="000000"/>
        </a:accent4>
        <a:accent5>
          <a:srgbClr val="D2E4C0"/>
        </a:accent5>
        <a:accent6>
          <a:srgbClr val="E78A5C"/>
        </a:accent6>
        <a:hlink>
          <a:srgbClr val="EA552C"/>
        </a:hlink>
        <a:folHlink>
          <a:srgbClr val="996600"/>
        </a:folHlink>
      </a:clrScheme>
      <a:clrMap bg1="lt1" tx1="dk1" bg2="lt2" tx2="dk2" accent1="accent1" accent2="accent2" accent3="accent3" accent4="accent4" accent5="accent5" accent6="accent6" hlink="hlink" folHlink="folHlink"/>
    </a:extraClrScheme>
    <a:extraClrScheme>
      <a:clrScheme name="01072118 7">
        <a:dk1>
          <a:srgbClr val="85CADF"/>
        </a:dk1>
        <a:lt1>
          <a:srgbClr val="DBF0FF"/>
        </a:lt1>
        <a:dk2>
          <a:srgbClr val="CCFFFF"/>
        </a:dk2>
        <a:lt2>
          <a:srgbClr val="003366"/>
        </a:lt2>
        <a:accent1>
          <a:srgbClr val="3F709D"/>
        </a:accent1>
        <a:accent2>
          <a:srgbClr val="00B000"/>
        </a:accent2>
        <a:accent3>
          <a:srgbClr val="EAF6FF"/>
        </a:accent3>
        <a:accent4>
          <a:srgbClr val="71ACBE"/>
        </a:accent4>
        <a:accent5>
          <a:srgbClr val="AFBBCC"/>
        </a:accent5>
        <a:accent6>
          <a:srgbClr val="009F00"/>
        </a:accent6>
        <a:hlink>
          <a:srgbClr val="66CCFF"/>
        </a:hlink>
        <a:folHlink>
          <a:srgbClr val="FFF381"/>
        </a:folHlink>
      </a:clrScheme>
      <a:clrMap bg1="lt1" tx1="dk1" bg2="lt2" tx2="dk2" accent1="accent1" accent2="accent2" accent3="accent3" accent4="accent4" accent5="accent5" accent6="accent6" hlink="hlink" folHlink="folHlink"/>
    </a:extraClrScheme>
    <a:extraClrScheme>
      <a:clrScheme name="01072118 8">
        <a:dk1>
          <a:srgbClr val="663300"/>
        </a:dk1>
        <a:lt1>
          <a:srgbClr val="D2BA9E"/>
        </a:lt1>
        <a:dk2>
          <a:srgbClr val="DFC08D"/>
        </a:dk2>
        <a:lt2>
          <a:srgbClr val="2D2015"/>
        </a:lt2>
        <a:accent1>
          <a:srgbClr val="C6DF95"/>
        </a:accent1>
        <a:accent2>
          <a:srgbClr val="8F5F2F"/>
        </a:accent2>
        <a:accent3>
          <a:srgbClr val="E5D9CC"/>
        </a:accent3>
        <a:accent4>
          <a:srgbClr val="562A00"/>
        </a:accent4>
        <a:accent5>
          <a:srgbClr val="DFECC8"/>
        </a:accent5>
        <a:accent6>
          <a:srgbClr val="81552A"/>
        </a:accent6>
        <a:hlink>
          <a:srgbClr val="CCB400"/>
        </a:hlink>
        <a:folHlink>
          <a:srgbClr val="5C6E70"/>
        </a:folHlink>
      </a:clrScheme>
      <a:clrMap bg1="lt1" tx1="dk1" bg2="lt2" tx2="dk2" accent1="accent1" accent2="accent2" accent3="accent3" accent4="accent4" accent5="accent5" accent6="accent6" hlink="hlink" folHlink="folHlink"/>
    </a:extraClrScheme>
    <a:extraClrScheme>
      <a:clrScheme name="01072118 9">
        <a:dk1>
          <a:srgbClr val="969696"/>
        </a:dk1>
        <a:lt1>
          <a:srgbClr val="DEF6F1"/>
        </a:lt1>
        <a:dk2>
          <a:srgbClr val="8BCD33"/>
        </a:dk2>
        <a:lt2>
          <a:srgbClr val="969696"/>
        </a:lt2>
        <a:accent1>
          <a:srgbClr val="E8FFCD"/>
        </a:accent1>
        <a:accent2>
          <a:srgbClr val="8DC6FF"/>
        </a:accent2>
        <a:accent3>
          <a:srgbClr val="ECFAF7"/>
        </a:accent3>
        <a:accent4>
          <a:srgbClr val="7F7F7F"/>
        </a:accent4>
        <a:accent5>
          <a:srgbClr val="F2FFE3"/>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clrMap bg1="lt1" tx1="dk1" bg2="lt2" tx2="dk2" accent1="accent1" accent2="accent2" accent3="accent3" accent4="accent4" accent5="accent5" accent6="accent6" hlink="hlink" folHlink="folHlink"/>
    </a:extraClrScheme>
    <a:extraClrScheme>
      <a:clrScheme name="01072118 11">
        <a:dk1>
          <a:srgbClr val="000000"/>
        </a:dk1>
        <a:lt1>
          <a:srgbClr val="FFFFD9"/>
        </a:lt1>
        <a:dk2>
          <a:srgbClr val="663300"/>
        </a:dk2>
        <a:lt2>
          <a:srgbClr val="777777"/>
        </a:lt2>
        <a:accent1>
          <a:srgbClr val="F6FDE1"/>
        </a:accent1>
        <a:accent2>
          <a:srgbClr val="BFC39F"/>
        </a:accent2>
        <a:accent3>
          <a:srgbClr val="FFFFE9"/>
        </a:accent3>
        <a:accent4>
          <a:srgbClr val="000000"/>
        </a:accent4>
        <a:accent5>
          <a:srgbClr val="FAFEEE"/>
        </a:accent5>
        <a:accent6>
          <a:srgbClr val="ADB090"/>
        </a:accent6>
        <a:hlink>
          <a:srgbClr val="FE7F52"/>
        </a:hlink>
        <a:folHlink>
          <a:srgbClr val="F83622"/>
        </a:folHlink>
      </a:clrScheme>
      <a:clrMap bg1="lt1" tx1="dk1" bg2="lt2" tx2="dk2" accent1="accent1" accent2="accent2" accent3="accent3" accent4="accent4" accent5="accent5" accent6="accent6" hlink="hlink" folHlink="folHlink"/>
    </a:extraClrScheme>
    <a:extraClrScheme>
      <a:clrScheme name="01072118 12">
        <a:dk1>
          <a:srgbClr val="969696"/>
        </a:dk1>
        <a:lt1>
          <a:srgbClr val="DADAE6"/>
        </a:lt1>
        <a:dk2>
          <a:srgbClr val="FFFFFF"/>
        </a:dk2>
        <a:lt2>
          <a:srgbClr val="3E3E5C"/>
        </a:lt2>
        <a:accent1>
          <a:srgbClr val="C4CFE6"/>
        </a:accent1>
        <a:accent2>
          <a:srgbClr val="9DE719"/>
        </a:accent2>
        <a:accent3>
          <a:srgbClr val="EAEAF0"/>
        </a:accent3>
        <a:accent4>
          <a:srgbClr val="7F7F7F"/>
        </a:accent4>
        <a:accent5>
          <a:srgbClr val="DEE4F0"/>
        </a:accent5>
        <a:accent6>
          <a:srgbClr val="8ED116"/>
        </a:accent6>
        <a:hlink>
          <a:srgbClr val="0066CC"/>
        </a:hlink>
        <a:folHlink>
          <a:srgbClr val="FAFFF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presentacion de microeconomia</Template>
  <TotalTime>399</TotalTime>
  <Words>2416</Words>
  <Application>Microsoft Office PowerPoint</Application>
  <PresentationFormat>Presentación en pantalla (4:3)</PresentationFormat>
  <Paragraphs>811</Paragraphs>
  <Slides>28</Slides>
  <Notes>0</Notes>
  <HiddenSlides>0</HiddenSlides>
  <MMClips>0</MMClips>
  <ScaleCrop>false</ScaleCrop>
  <HeadingPairs>
    <vt:vector size="4" baseType="variant">
      <vt:variant>
        <vt:lpstr>Tema</vt:lpstr>
      </vt:variant>
      <vt:variant>
        <vt:i4>4</vt:i4>
      </vt:variant>
      <vt:variant>
        <vt:lpstr>Títulos de diapositiva</vt:lpstr>
      </vt:variant>
      <vt:variant>
        <vt:i4>28</vt:i4>
      </vt:variant>
    </vt:vector>
  </HeadingPairs>
  <TitlesOfParts>
    <vt:vector size="32" baseType="lpstr">
      <vt:lpstr>1_01072118</vt:lpstr>
      <vt:lpstr>Tema1</vt:lpstr>
      <vt:lpstr>01072118</vt:lpstr>
      <vt:lpstr>2_01072118</vt:lpstr>
      <vt:lpstr>Presentación de PowerPoint</vt:lpstr>
      <vt:lpstr>INVENTARIOS</vt:lpstr>
      <vt:lpstr>INVENTARIOS </vt:lpstr>
      <vt:lpstr>Principios contables e inventarios  </vt:lpstr>
      <vt:lpstr>Principios contables e inventarios</vt:lpstr>
      <vt:lpstr> </vt:lpstr>
      <vt:lpstr>CUATRO MÉTODOS DE COSTEO  </vt:lpstr>
      <vt:lpstr>Presentación de PowerPoint</vt:lpstr>
      <vt:lpstr>Presentación de PowerPoint</vt:lpstr>
      <vt:lpstr>Presentación de PowerPoint</vt:lpstr>
      <vt:lpstr>Presentación de PowerPoint</vt:lpstr>
      <vt:lpstr>Presentación de PowerPoint</vt:lpstr>
      <vt:lpstr>Presentación de PowerPoint</vt:lpstr>
      <vt:lpstr>Asientos de diario con un costeo  promedio. </vt:lpstr>
      <vt:lpstr>Presentación de PowerPoint</vt:lpstr>
      <vt:lpstr>Presentación de PowerPoint</vt:lpstr>
      <vt:lpstr>Presentación de PowerPoint</vt:lpstr>
      <vt:lpstr>EFECTOS DE LOS ERRORES DE INVENTARIOS.</vt:lpstr>
      <vt:lpstr>Presentación de PowerPoint</vt:lpstr>
      <vt:lpstr>ESTIMACION DEL INVENTARIO FINAL </vt:lpstr>
      <vt:lpstr>Presentación de PowerPoint</vt:lpstr>
      <vt:lpstr>Presentación de PowerPoint</vt:lpstr>
      <vt:lpstr>LINEAMIENTOS PARA LA TOMA DE DECISONES LINEAMIENTOS PARA LA ADMINISTRACION  DEL INVENTARIO</vt:lpstr>
      <vt:lpstr>Sistema periódico ó analítico</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Isaac</dc:creator>
  <cp:lastModifiedBy>Steffany</cp:lastModifiedBy>
  <cp:revision>36</cp:revision>
  <cp:lastPrinted>2012-11-22T03:52:20Z</cp:lastPrinted>
  <dcterms:created xsi:type="dcterms:W3CDTF">2012-11-05T19:20:10Z</dcterms:created>
  <dcterms:modified xsi:type="dcterms:W3CDTF">2012-11-22T04:01:29Z</dcterms:modified>
</cp:coreProperties>
</file>