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1" r:id="rId2"/>
    <p:sldId id="263" r:id="rId3"/>
    <p:sldId id="264" r:id="rId4"/>
    <p:sldId id="262" r:id="rId5"/>
    <p:sldId id="256" r:id="rId6"/>
    <p:sldId id="257" r:id="rId7"/>
    <p:sldId id="258" r:id="rId8"/>
    <p:sldId id="259" r:id="rId9"/>
    <p:sldId id="265" r:id="rId10"/>
    <p:sldId id="266" r:id="rId11"/>
    <p:sldId id="267" r:id="rId12"/>
    <p:sldId id="268" r:id="rId13"/>
    <p:sldId id="269" r:id="rId14"/>
    <p:sldId id="270" r:id="rId1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1BB1"/>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4660"/>
  </p:normalViewPr>
  <p:slideViewPr>
    <p:cSldViewPr showGuides="1">
      <p:cViewPr>
        <p:scale>
          <a:sx n="76" d="100"/>
          <a:sy n="76" d="100"/>
        </p:scale>
        <p:origin x="-121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SV"/>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1B7982-664E-46F3-8230-B7296B89BFCA}" type="datetimeFigureOut">
              <a:rPr lang="es-SV" smtClean="0"/>
              <a:t>28/08/2014</a:t>
            </a:fld>
            <a:endParaRPr lang="es-SV"/>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SV"/>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SV"/>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0616D3-EE8E-47F9-848F-8BF72E77CD15}" type="slidenum">
              <a:rPr lang="es-SV" smtClean="0"/>
              <a:t>‹Nº›</a:t>
            </a:fld>
            <a:endParaRPr lang="es-SV"/>
          </a:p>
        </p:txBody>
      </p:sp>
    </p:spTree>
    <p:extLst>
      <p:ext uri="{BB962C8B-B14F-4D97-AF65-F5344CB8AC3E}">
        <p14:creationId xmlns:p14="http://schemas.microsoft.com/office/powerpoint/2010/main" val="596963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SV" dirty="0"/>
          </a:p>
        </p:txBody>
      </p:sp>
      <p:sp>
        <p:nvSpPr>
          <p:cNvPr id="4" name="3 Marcador de número de diapositiva"/>
          <p:cNvSpPr>
            <a:spLocks noGrp="1"/>
          </p:cNvSpPr>
          <p:nvPr>
            <p:ph type="sldNum" sz="quarter" idx="10"/>
          </p:nvPr>
        </p:nvSpPr>
        <p:spPr/>
        <p:txBody>
          <a:bodyPr/>
          <a:lstStyle/>
          <a:p>
            <a:fld id="{560616D3-EE8E-47F9-848F-8BF72E77CD15}" type="slidenum">
              <a:rPr lang="es-SV" smtClean="0"/>
              <a:t>3</a:t>
            </a:fld>
            <a:endParaRPr lang="es-SV"/>
          </a:p>
        </p:txBody>
      </p:sp>
    </p:spTree>
    <p:extLst>
      <p:ext uri="{BB962C8B-B14F-4D97-AF65-F5344CB8AC3E}">
        <p14:creationId xmlns:p14="http://schemas.microsoft.com/office/powerpoint/2010/main" val="2461359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53754A83-3399-4452-BDB9-0E6C483C9098}" type="datetimeFigureOut">
              <a:rPr lang="es-ES" smtClean="0"/>
              <a:pPr/>
              <a:t>28/08/2014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8921F55-7075-4732-83E2-9D0C2F825F86}" type="slidenum">
              <a:rPr lang="es-ES" smtClean="0"/>
              <a:pPr/>
              <a:t>‹Nº›</a:t>
            </a:fld>
            <a:endParaRPr lang="es-ES"/>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3754A83-3399-4452-BDB9-0E6C483C9098}" type="datetimeFigureOut">
              <a:rPr lang="es-ES" smtClean="0"/>
              <a:pPr/>
              <a:t>28/08/2014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8921F55-7075-4732-83E2-9D0C2F825F86}" type="slidenum">
              <a:rPr lang="es-ES" smtClean="0"/>
              <a:pPr/>
              <a:t>‹Nº›</a:t>
            </a:fld>
            <a:endParaRPr lang="es-E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3754A83-3399-4452-BDB9-0E6C483C9098}" type="datetimeFigureOut">
              <a:rPr lang="es-ES" smtClean="0"/>
              <a:pPr/>
              <a:t>28/08/2014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8921F55-7075-4732-83E2-9D0C2F825F86}" type="slidenum">
              <a:rPr lang="es-ES" smtClean="0"/>
              <a:pPr/>
              <a:t>‹Nº›</a:t>
            </a:fld>
            <a:endParaRPr lang="es-E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3754A83-3399-4452-BDB9-0E6C483C9098}" type="datetimeFigureOut">
              <a:rPr lang="es-ES" smtClean="0"/>
              <a:pPr/>
              <a:t>28/08/2014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8921F55-7075-4732-83E2-9D0C2F825F86}" type="slidenum">
              <a:rPr lang="es-ES" smtClean="0"/>
              <a:pPr/>
              <a:t>‹Nº›</a:t>
            </a:fld>
            <a:endParaRPr lang="es-E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3754A83-3399-4452-BDB9-0E6C483C9098}" type="datetimeFigureOut">
              <a:rPr lang="es-ES" smtClean="0"/>
              <a:pPr/>
              <a:t>28/08/2014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8921F55-7075-4732-83E2-9D0C2F825F86}" type="slidenum">
              <a:rPr lang="es-ES" smtClean="0"/>
              <a:pPr/>
              <a:t>‹Nº›</a:t>
            </a:fld>
            <a:endParaRPr lang="es-ES"/>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53754A83-3399-4452-BDB9-0E6C483C9098}" type="datetimeFigureOut">
              <a:rPr lang="es-ES" smtClean="0"/>
              <a:pPr/>
              <a:t>28/08/2014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8921F55-7075-4732-83E2-9D0C2F825F86}" type="slidenum">
              <a:rPr lang="es-ES" smtClean="0"/>
              <a:pPr/>
              <a:t>‹Nº›</a:t>
            </a:fld>
            <a:endParaRPr lang="es-E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53754A83-3399-4452-BDB9-0E6C483C9098}" type="datetimeFigureOut">
              <a:rPr lang="es-ES" smtClean="0"/>
              <a:pPr/>
              <a:t>28/08/2014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48921F55-7075-4732-83E2-9D0C2F825F86}" type="slidenum">
              <a:rPr lang="es-ES" smtClean="0"/>
              <a:pPr/>
              <a:t>‹Nº›</a:t>
            </a:fld>
            <a:endParaRPr lang="es-ES"/>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53754A83-3399-4452-BDB9-0E6C483C9098}" type="datetimeFigureOut">
              <a:rPr lang="es-ES" smtClean="0"/>
              <a:pPr/>
              <a:t>28/08/2014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48921F55-7075-4732-83E2-9D0C2F825F86}" type="slidenum">
              <a:rPr lang="es-ES" smtClean="0"/>
              <a:pPr/>
              <a:t>‹Nº›</a:t>
            </a:fld>
            <a:endParaRPr lang="es-E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3754A83-3399-4452-BDB9-0E6C483C9098}" type="datetimeFigureOut">
              <a:rPr lang="es-ES" smtClean="0"/>
              <a:pPr/>
              <a:t>28/08/2014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48921F55-7075-4732-83E2-9D0C2F825F86}" type="slidenum">
              <a:rPr lang="es-ES" smtClean="0"/>
              <a:pPr/>
              <a:t>‹Nº›</a:t>
            </a:fld>
            <a:endParaRPr lang="es-E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3754A83-3399-4452-BDB9-0E6C483C9098}" type="datetimeFigureOut">
              <a:rPr lang="es-ES" smtClean="0"/>
              <a:pPr/>
              <a:t>28/08/2014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8921F55-7075-4732-83E2-9D0C2F825F86}" type="slidenum">
              <a:rPr lang="es-ES" smtClean="0"/>
              <a:pPr/>
              <a:t>‹Nº›</a:t>
            </a:fld>
            <a:endParaRPr lang="es-E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3754A83-3399-4452-BDB9-0E6C483C9098}" type="datetimeFigureOut">
              <a:rPr lang="es-ES" smtClean="0"/>
              <a:pPr/>
              <a:t>28/08/2014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8921F55-7075-4732-83E2-9D0C2F825F86}" type="slidenum">
              <a:rPr lang="es-ES" smtClean="0"/>
              <a:pPr/>
              <a:t>‹Nº›</a:t>
            </a:fld>
            <a:endParaRPr lang="es-E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754A83-3399-4452-BDB9-0E6C483C9098}" type="datetimeFigureOut">
              <a:rPr lang="es-ES" smtClean="0"/>
              <a:pPr/>
              <a:t>28/08/2014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921F55-7075-4732-83E2-9D0C2F825F86}"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836712"/>
            <a:ext cx="7992888" cy="1944216"/>
          </a:xfrm>
        </p:spPr>
        <p:txBody>
          <a:bodyPr/>
          <a:lstStyle/>
          <a:p>
            <a:r>
              <a:rPr lang="es-SV" dirty="0" smtClean="0"/>
              <a:t>Control Interno sobre las entradas de Efectivo</a:t>
            </a:r>
            <a:endParaRPr lang="es-SV" dirty="0"/>
          </a:p>
        </p:txBody>
      </p:sp>
      <p:pic>
        <p:nvPicPr>
          <p:cNvPr id="3" name="Picture 2" descr="C:\Users\evelyn palomo\Pictures\a1.jpg"/>
          <p:cNvPicPr>
            <a:picLocks noChangeAspect="1" noChangeArrowheads="1"/>
          </p:cNvPicPr>
          <p:nvPr/>
        </p:nvPicPr>
        <p:blipFill>
          <a:blip r:embed="rId2" cstate="print"/>
          <a:srcRect/>
          <a:stretch>
            <a:fillRect/>
          </a:stretch>
        </p:blipFill>
        <p:spPr bwMode="auto">
          <a:xfrm>
            <a:off x="2915815" y="3140968"/>
            <a:ext cx="3562253" cy="3436709"/>
          </a:xfrm>
          <a:prstGeom prst="rect">
            <a:avLst/>
          </a:prstGeom>
          <a:noFill/>
        </p:spPr>
      </p:pic>
    </p:spTree>
    <p:extLst>
      <p:ext uri="{BB962C8B-B14F-4D97-AF65-F5344CB8AC3E}">
        <p14:creationId xmlns:p14="http://schemas.microsoft.com/office/powerpoint/2010/main" val="163644866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32389" y="310271"/>
            <a:ext cx="7140011" cy="519351"/>
          </a:xfrm>
          <a:prstGeom prst="flowChartConnector">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s-SV"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rPr>
              <a:t>NORMATIVA MINIMA A CONSIDERAR</a:t>
            </a:r>
            <a:endParaRPr lang="es-SV"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endParaRPr>
          </a:p>
        </p:txBody>
      </p:sp>
      <p:sp>
        <p:nvSpPr>
          <p:cNvPr id="18" name="17 Elipse"/>
          <p:cNvSpPr/>
          <p:nvPr/>
        </p:nvSpPr>
        <p:spPr>
          <a:xfrm>
            <a:off x="467544" y="1268760"/>
            <a:ext cx="1872208" cy="237626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SV"/>
          </a:p>
        </p:txBody>
      </p:sp>
      <p:sp>
        <p:nvSpPr>
          <p:cNvPr id="19" name="18 Elipse"/>
          <p:cNvSpPr/>
          <p:nvPr/>
        </p:nvSpPr>
        <p:spPr>
          <a:xfrm>
            <a:off x="4499992" y="4077072"/>
            <a:ext cx="1872208" cy="237626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SV"/>
          </a:p>
        </p:txBody>
      </p:sp>
      <p:sp>
        <p:nvSpPr>
          <p:cNvPr id="20" name="19 Elipse"/>
          <p:cNvSpPr/>
          <p:nvPr/>
        </p:nvSpPr>
        <p:spPr>
          <a:xfrm>
            <a:off x="2339752" y="3972244"/>
            <a:ext cx="1872208" cy="237626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SV"/>
          </a:p>
        </p:txBody>
      </p:sp>
      <p:sp>
        <p:nvSpPr>
          <p:cNvPr id="21" name="20 Elipse"/>
          <p:cNvSpPr/>
          <p:nvPr/>
        </p:nvSpPr>
        <p:spPr>
          <a:xfrm>
            <a:off x="251520" y="3972244"/>
            <a:ext cx="1872208" cy="237626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SV"/>
          </a:p>
        </p:txBody>
      </p:sp>
      <p:sp>
        <p:nvSpPr>
          <p:cNvPr id="22" name="21 Elipse"/>
          <p:cNvSpPr/>
          <p:nvPr/>
        </p:nvSpPr>
        <p:spPr>
          <a:xfrm>
            <a:off x="4608424" y="1268760"/>
            <a:ext cx="1872208" cy="237626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SV"/>
          </a:p>
        </p:txBody>
      </p:sp>
      <p:sp>
        <p:nvSpPr>
          <p:cNvPr id="23" name="22 Elipse"/>
          <p:cNvSpPr/>
          <p:nvPr/>
        </p:nvSpPr>
        <p:spPr>
          <a:xfrm>
            <a:off x="6732240" y="1421160"/>
            <a:ext cx="1872208" cy="237626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SV"/>
          </a:p>
        </p:txBody>
      </p:sp>
      <p:sp>
        <p:nvSpPr>
          <p:cNvPr id="24" name="23 Elipse"/>
          <p:cNvSpPr/>
          <p:nvPr/>
        </p:nvSpPr>
        <p:spPr>
          <a:xfrm>
            <a:off x="6757909" y="4018714"/>
            <a:ext cx="1872208" cy="237626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SV"/>
          </a:p>
        </p:txBody>
      </p:sp>
      <p:sp>
        <p:nvSpPr>
          <p:cNvPr id="25" name="24 Elipse"/>
          <p:cNvSpPr/>
          <p:nvPr/>
        </p:nvSpPr>
        <p:spPr>
          <a:xfrm>
            <a:off x="2465612" y="1268760"/>
            <a:ext cx="1872208" cy="237626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SV"/>
          </a:p>
        </p:txBody>
      </p:sp>
      <p:sp>
        <p:nvSpPr>
          <p:cNvPr id="26" name="25 Forma libre"/>
          <p:cNvSpPr/>
          <p:nvPr/>
        </p:nvSpPr>
        <p:spPr>
          <a:xfrm>
            <a:off x="1589004" y="739036"/>
            <a:ext cx="390708" cy="551145"/>
          </a:xfrm>
          <a:custGeom>
            <a:avLst/>
            <a:gdLst>
              <a:gd name="connsiteX0" fmla="*/ 177166 w 177166"/>
              <a:gd name="connsiteY0" fmla="*/ 0 h 551145"/>
              <a:gd name="connsiteX1" fmla="*/ 114536 w 177166"/>
              <a:gd name="connsiteY1" fmla="*/ 112734 h 551145"/>
              <a:gd name="connsiteX2" fmla="*/ 64432 w 177166"/>
              <a:gd name="connsiteY2" fmla="*/ 463463 h 551145"/>
              <a:gd name="connsiteX3" fmla="*/ 26854 w 177166"/>
              <a:gd name="connsiteY3" fmla="*/ 475989 h 551145"/>
              <a:gd name="connsiteX4" fmla="*/ 1801 w 177166"/>
              <a:gd name="connsiteY4" fmla="*/ 551145 h 551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6" h="551145">
                <a:moveTo>
                  <a:pt x="177166" y="0"/>
                </a:moveTo>
                <a:cubicBezTo>
                  <a:pt x="139703" y="46829"/>
                  <a:pt x="118482" y="55524"/>
                  <a:pt x="114536" y="112734"/>
                </a:cubicBezTo>
                <a:cubicBezTo>
                  <a:pt x="107094" y="220645"/>
                  <a:pt x="174897" y="389819"/>
                  <a:pt x="64432" y="463463"/>
                </a:cubicBezTo>
                <a:cubicBezTo>
                  <a:pt x="53446" y="470787"/>
                  <a:pt x="39380" y="471814"/>
                  <a:pt x="26854" y="475989"/>
                </a:cubicBezTo>
                <a:cubicBezTo>
                  <a:pt x="-10009" y="512850"/>
                  <a:pt x="1801" y="489231"/>
                  <a:pt x="1801" y="551145"/>
                </a:cubicBezTo>
              </a:path>
            </a:pathLst>
          </a:custGeom>
          <a:effectLst>
            <a:glow rad="228600">
              <a:schemeClr val="accent1">
                <a:satMod val="175000"/>
                <a:alpha val="40000"/>
              </a:schemeClr>
            </a:glow>
            <a:outerShdw blurRad="40000" dist="23000" dir="5400000" rotWithShape="0">
              <a:srgbClr val="000000">
                <a:alpha val="35000"/>
              </a:srgbClr>
            </a:outerShdw>
          </a:effectLst>
        </p:spPr>
        <p:style>
          <a:lnRef idx="3">
            <a:schemeClr val="accent1"/>
          </a:lnRef>
          <a:fillRef idx="0">
            <a:schemeClr val="accent1"/>
          </a:fillRef>
          <a:effectRef idx="2">
            <a:schemeClr val="accent1"/>
          </a:effectRef>
          <a:fontRef idx="minor">
            <a:schemeClr val="tx1"/>
          </a:fontRef>
        </p:style>
        <p:txBody>
          <a:bodyPr rtlCol="0" anchor="ctr"/>
          <a:lstStyle/>
          <a:p>
            <a:pPr algn="ctr"/>
            <a:endParaRPr lang="es-SV">
              <a:ln w="76200">
                <a:solidFill>
                  <a:schemeClr val="tx1"/>
                </a:solidFill>
              </a:ln>
            </a:endParaRPr>
          </a:p>
        </p:txBody>
      </p:sp>
      <p:sp>
        <p:nvSpPr>
          <p:cNvPr id="27" name="26 Forma libre"/>
          <p:cNvSpPr/>
          <p:nvPr/>
        </p:nvSpPr>
        <p:spPr>
          <a:xfrm>
            <a:off x="3213826" y="829622"/>
            <a:ext cx="390708" cy="551145"/>
          </a:xfrm>
          <a:custGeom>
            <a:avLst/>
            <a:gdLst>
              <a:gd name="connsiteX0" fmla="*/ 177166 w 177166"/>
              <a:gd name="connsiteY0" fmla="*/ 0 h 551145"/>
              <a:gd name="connsiteX1" fmla="*/ 114536 w 177166"/>
              <a:gd name="connsiteY1" fmla="*/ 112734 h 551145"/>
              <a:gd name="connsiteX2" fmla="*/ 64432 w 177166"/>
              <a:gd name="connsiteY2" fmla="*/ 463463 h 551145"/>
              <a:gd name="connsiteX3" fmla="*/ 26854 w 177166"/>
              <a:gd name="connsiteY3" fmla="*/ 475989 h 551145"/>
              <a:gd name="connsiteX4" fmla="*/ 1801 w 177166"/>
              <a:gd name="connsiteY4" fmla="*/ 551145 h 551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6" h="551145">
                <a:moveTo>
                  <a:pt x="177166" y="0"/>
                </a:moveTo>
                <a:cubicBezTo>
                  <a:pt x="139703" y="46829"/>
                  <a:pt x="118482" y="55524"/>
                  <a:pt x="114536" y="112734"/>
                </a:cubicBezTo>
                <a:cubicBezTo>
                  <a:pt x="107094" y="220645"/>
                  <a:pt x="174897" y="389819"/>
                  <a:pt x="64432" y="463463"/>
                </a:cubicBezTo>
                <a:cubicBezTo>
                  <a:pt x="53446" y="470787"/>
                  <a:pt x="39380" y="471814"/>
                  <a:pt x="26854" y="475989"/>
                </a:cubicBezTo>
                <a:cubicBezTo>
                  <a:pt x="-10009" y="512850"/>
                  <a:pt x="1801" y="489231"/>
                  <a:pt x="1801" y="551145"/>
                </a:cubicBezTo>
              </a:path>
            </a:pathLst>
          </a:custGeom>
          <a:effectLst>
            <a:glow rad="228600">
              <a:schemeClr val="accent1">
                <a:satMod val="175000"/>
                <a:alpha val="40000"/>
              </a:schemeClr>
            </a:glow>
            <a:outerShdw blurRad="40000" dist="23000" dir="5400000" rotWithShape="0">
              <a:srgbClr val="000000">
                <a:alpha val="35000"/>
              </a:srgbClr>
            </a:outerShdw>
          </a:effectLst>
        </p:spPr>
        <p:style>
          <a:lnRef idx="3">
            <a:schemeClr val="accent1"/>
          </a:lnRef>
          <a:fillRef idx="0">
            <a:schemeClr val="accent1"/>
          </a:fillRef>
          <a:effectRef idx="2">
            <a:schemeClr val="accent1"/>
          </a:effectRef>
          <a:fontRef idx="minor">
            <a:schemeClr val="tx1"/>
          </a:fontRef>
        </p:style>
        <p:txBody>
          <a:bodyPr rtlCol="0" anchor="ctr"/>
          <a:lstStyle/>
          <a:p>
            <a:pPr algn="ctr"/>
            <a:endParaRPr lang="es-SV">
              <a:ln w="76200">
                <a:solidFill>
                  <a:schemeClr val="tx1"/>
                </a:solidFill>
              </a:ln>
            </a:endParaRPr>
          </a:p>
        </p:txBody>
      </p:sp>
      <p:sp>
        <p:nvSpPr>
          <p:cNvPr id="28" name="27 Forma libre"/>
          <p:cNvSpPr/>
          <p:nvPr/>
        </p:nvSpPr>
        <p:spPr>
          <a:xfrm>
            <a:off x="5544528" y="829622"/>
            <a:ext cx="390708" cy="551145"/>
          </a:xfrm>
          <a:custGeom>
            <a:avLst/>
            <a:gdLst>
              <a:gd name="connsiteX0" fmla="*/ 177166 w 177166"/>
              <a:gd name="connsiteY0" fmla="*/ 0 h 551145"/>
              <a:gd name="connsiteX1" fmla="*/ 114536 w 177166"/>
              <a:gd name="connsiteY1" fmla="*/ 112734 h 551145"/>
              <a:gd name="connsiteX2" fmla="*/ 64432 w 177166"/>
              <a:gd name="connsiteY2" fmla="*/ 463463 h 551145"/>
              <a:gd name="connsiteX3" fmla="*/ 26854 w 177166"/>
              <a:gd name="connsiteY3" fmla="*/ 475989 h 551145"/>
              <a:gd name="connsiteX4" fmla="*/ 1801 w 177166"/>
              <a:gd name="connsiteY4" fmla="*/ 551145 h 551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6" h="551145">
                <a:moveTo>
                  <a:pt x="177166" y="0"/>
                </a:moveTo>
                <a:cubicBezTo>
                  <a:pt x="139703" y="46829"/>
                  <a:pt x="118482" y="55524"/>
                  <a:pt x="114536" y="112734"/>
                </a:cubicBezTo>
                <a:cubicBezTo>
                  <a:pt x="107094" y="220645"/>
                  <a:pt x="174897" y="389819"/>
                  <a:pt x="64432" y="463463"/>
                </a:cubicBezTo>
                <a:cubicBezTo>
                  <a:pt x="53446" y="470787"/>
                  <a:pt x="39380" y="471814"/>
                  <a:pt x="26854" y="475989"/>
                </a:cubicBezTo>
                <a:cubicBezTo>
                  <a:pt x="-10009" y="512850"/>
                  <a:pt x="1801" y="489231"/>
                  <a:pt x="1801" y="551145"/>
                </a:cubicBezTo>
              </a:path>
            </a:pathLst>
          </a:custGeom>
          <a:effectLst>
            <a:glow rad="228600">
              <a:schemeClr val="accent1">
                <a:satMod val="175000"/>
                <a:alpha val="40000"/>
              </a:schemeClr>
            </a:glow>
            <a:outerShdw blurRad="40000" dist="23000" dir="5400000" rotWithShape="0">
              <a:srgbClr val="000000">
                <a:alpha val="35000"/>
              </a:srgbClr>
            </a:outerShdw>
          </a:effectLst>
        </p:spPr>
        <p:style>
          <a:lnRef idx="3">
            <a:schemeClr val="accent1"/>
          </a:lnRef>
          <a:fillRef idx="0">
            <a:schemeClr val="accent1"/>
          </a:fillRef>
          <a:effectRef idx="2">
            <a:schemeClr val="accent1"/>
          </a:effectRef>
          <a:fontRef idx="minor">
            <a:schemeClr val="tx1"/>
          </a:fontRef>
        </p:style>
        <p:txBody>
          <a:bodyPr rtlCol="0" anchor="ctr"/>
          <a:lstStyle/>
          <a:p>
            <a:pPr algn="ctr"/>
            <a:endParaRPr lang="es-SV">
              <a:ln w="76200">
                <a:solidFill>
                  <a:schemeClr val="tx1"/>
                </a:solidFill>
              </a:ln>
            </a:endParaRPr>
          </a:p>
        </p:txBody>
      </p:sp>
      <p:sp>
        <p:nvSpPr>
          <p:cNvPr id="29" name="28 Forma libre"/>
          <p:cNvSpPr/>
          <p:nvPr/>
        </p:nvSpPr>
        <p:spPr>
          <a:xfrm>
            <a:off x="7524328" y="717615"/>
            <a:ext cx="339370" cy="724966"/>
          </a:xfrm>
          <a:custGeom>
            <a:avLst/>
            <a:gdLst>
              <a:gd name="connsiteX0" fmla="*/ 177166 w 177166"/>
              <a:gd name="connsiteY0" fmla="*/ 0 h 551145"/>
              <a:gd name="connsiteX1" fmla="*/ 114536 w 177166"/>
              <a:gd name="connsiteY1" fmla="*/ 112734 h 551145"/>
              <a:gd name="connsiteX2" fmla="*/ 64432 w 177166"/>
              <a:gd name="connsiteY2" fmla="*/ 463463 h 551145"/>
              <a:gd name="connsiteX3" fmla="*/ 26854 w 177166"/>
              <a:gd name="connsiteY3" fmla="*/ 475989 h 551145"/>
              <a:gd name="connsiteX4" fmla="*/ 1801 w 177166"/>
              <a:gd name="connsiteY4" fmla="*/ 551145 h 551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6" h="551145">
                <a:moveTo>
                  <a:pt x="177166" y="0"/>
                </a:moveTo>
                <a:cubicBezTo>
                  <a:pt x="139703" y="46829"/>
                  <a:pt x="118482" y="55524"/>
                  <a:pt x="114536" y="112734"/>
                </a:cubicBezTo>
                <a:cubicBezTo>
                  <a:pt x="107094" y="220645"/>
                  <a:pt x="174897" y="389819"/>
                  <a:pt x="64432" y="463463"/>
                </a:cubicBezTo>
                <a:cubicBezTo>
                  <a:pt x="53446" y="470787"/>
                  <a:pt x="39380" y="471814"/>
                  <a:pt x="26854" y="475989"/>
                </a:cubicBezTo>
                <a:cubicBezTo>
                  <a:pt x="-10009" y="512850"/>
                  <a:pt x="1801" y="489231"/>
                  <a:pt x="1801" y="551145"/>
                </a:cubicBezTo>
              </a:path>
            </a:pathLst>
          </a:custGeom>
          <a:effectLst>
            <a:glow rad="228600">
              <a:schemeClr val="accent1">
                <a:satMod val="175000"/>
                <a:alpha val="40000"/>
              </a:schemeClr>
            </a:glow>
            <a:outerShdw blurRad="40000" dist="23000" dir="5400000" rotWithShape="0">
              <a:srgbClr val="000000">
                <a:alpha val="35000"/>
              </a:srgbClr>
            </a:outerShdw>
          </a:effectLst>
        </p:spPr>
        <p:style>
          <a:lnRef idx="3">
            <a:schemeClr val="accent1"/>
          </a:lnRef>
          <a:fillRef idx="0">
            <a:schemeClr val="accent1"/>
          </a:fillRef>
          <a:effectRef idx="2">
            <a:schemeClr val="accent1"/>
          </a:effectRef>
          <a:fontRef idx="minor">
            <a:schemeClr val="tx1"/>
          </a:fontRef>
        </p:style>
        <p:txBody>
          <a:bodyPr rtlCol="0" anchor="ctr"/>
          <a:lstStyle/>
          <a:p>
            <a:pPr algn="ctr"/>
            <a:endParaRPr lang="es-SV">
              <a:ln w="76200">
                <a:solidFill>
                  <a:schemeClr val="tx1"/>
                </a:solidFill>
              </a:ln>
            </a:endParaRPr>
          </a:p>
        </p:txBody>
      </p:sp>
      <p:sp>
        <p:nvSpPr>
          <p:cNvPr id="30" name="29 Forma libre"/>
          <p:cNvSpPr/>
          <p:nvPr/>
        </p:nvSpPr>
        <p:spPr>
          <a:xfrm>
            <a:off x="5312196" y="3622876"/>
            <a:ext cx="390708" cy="551145"/>
          </a:xfrm>
          <a:custGeom>
            <a:avLst/>
            <a:gdLst>
              <a:gd name="connsiteX0" fmla="*/ 177166 w 177166"/>
              <a:gd name="connsiteY0" fmla="*/ 0 h 551145"/>
              <a:gd name="connsiteX1" fmla="*/ 114536 w 177166"/>
              <a:gd name="connsiteY1" fmla="*/ 112734 h 551145"/>
              <a:gd name="connsiteX2" fmla="*/ 64432 w 177166"/>
              <a:gd name="connsiteY2" fmla="*/ 463463 h 551145"/>
              <a:gd name="connsiteX3" fmla="*/ 26854 w 177166"/>
              <a:gd name="connsiteY3" fmla="*/ 475989 h 551145"/>
              <a:gd name="connsiteX4" fmla="*/ 1801 w 177166"/>
              <a:gd name="connsiteY4" fmla="*/ 551145 h 551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6" h="551145">
                <a:moveTo>
                  <a:pt x="177166" y="0"/>
                </a:moveTo>
                <a:cubicBezTo>
                  <a:pt x="139703" y="46829"/>
                  <a:pt x="118482" y="55524"/>
                  <a:pt x="114536" y="112734"/>
                </a:cubicBezTo>
                <a:cubicBezTo>
                  <a:pt x="107094" y="220645"/>
                  <a:pt x="174897" y="389819"/>
                  <a:pt x="64432" y="463463"/>
                </a:cubicBezTo>
                <a:cubicBezTo>
                  <a:pt x="53446" y="470787"/>
                  <a:pt x="39380" y="471814"/>
                  <a:pt x="26854" y="475989"/>
                </a:cubicBezTo>
                <a:cubicBezTo>
                  <a:pt x="-10009" y="512850"/>
                  <a:pt x="1801" y="489231"/>
                  <a:pt x="1801" y="551145"/>
                </a:cubicBezTo>
              </a:path>
            </a:pathLst>
          </a:custGeom>
          <a:effectLst>
            <a:glow rad="228600">
              <a:schemeClr val="accent1">
                <a:satMod val="175000"/>
                <a:alpha val="40000"/>
              </a:schemeClr>
            </a:glow>
            <a:outerShdw blurRad="40000" dist="23000" dir="5400000" rotWithShape="0">
              <a:srgbClr val="000000">
                <a:alpha val="35000"/>
              </a:srgbClr>
            </a:outerShdw>
          </a:effectLst>
        </p:spPr>
        <p:style>
          <a:lnRef idx="3">
            <a:schemeClr val="accent1"/>
          </a:lnRef>
          <a:fillRef idx="0">
            <a:schemeClr val="accent1"/>
          </a:fillRef>
          <a:effectRef idx="2">
            <a:schemeClr val="accent1"/>
          </a:effectRef>
          <a:fontRef idx="minor">
            <a:schemeClr val="tx1"/>
          </a:fontRef>
        </p:style>
        <p:txBody>
          <a:bodyPr rtlCol="0" anchor="ctr"/>
          <a:lstStyle/>
          <a:p>
            <a:pPr algn="ctr"/>
            <a:endParaRPr lang="es-SV">
              <a:ln w="76200">
                <a:solidFill>
                  <a:schemeClr val="tx1"/>
                </a:solidFill>
              </a:ln>
            </a:endParaRPr>
          </a:p>
        </p:txBody>
      </p:sp>
      <p:sp>
        <p:nvSpPr>
          <p:cNvPr id="31" name="30 Forma libre"/>
          <p:cNvSpPr/>
          <p:nvPr/>
        </p:nvSpPr>
        <p:spPr>
          <a:xfrm>
            <a:off x="1172409" y="3477911"/>
            <a:ext cx="390708" cy="551145"/>
          </a:xfrm>
          <a:custGeom>
            <a:avLst/>
            <a:gdLst>
              <a:gd name="connsiteX0" fmla="*/ 177166 w 177166"/>
              <a:gd name="connsiteY0" fmla="*/ 0 h 551145"/>
              <a:gd name="connsiteX1" fmla="*/ 114536 w 177166"/>
              <a:gd name="connsiteY1" fmla="*/ 112734 h 551145"/>
              <a:gd name="connsiteX2" fmla="*/ 64432 w 177166"/>
              <a:gd name="connsiteY2" fmla="*/ 463463 h 551145"/>
              <a:gd name="connsiteX3" fmla="*/ 26854 w 177166"/>
              <a:gd name="connsiteY3" fmla="*/ 475989 h 551145"/>
              <a:gd name="connsiteX4" fmla="*/ 1801 w 177166"/>
              <a:gd name="connsiteY4" fmla="*/ 551145 h 551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6" h="551145">
                <a:moveTo>
                  <a:pt x="177166" y="0"/>
                </a:moveTo>
                <a:cubicBezTo>
                  <a:pt x="139703" y="46829"/>
                  <a:pt x="118482" y="55524"/>
                  <a:pt x="114536" y="112734"/>
                </a:cubicBezTo>
                <a:cubicBezTo>
                  <a:pt x="107094" y="220645"/>
                  <a:pt x="174897" y="389819"/>
                  <a:pt x="64432" y="463463"/>
                </a:cubicBezTo>
                <a:cubicBezTo>
                  <a:pt x="53446" y="470787"/>
                  <a:pt x="39380" y="471814"/>
                  <a:pt x="26854" y="475989"/>
                </a:cubicBezTo>
                <a:cubicBezTo>
                  <a:pt x="-10009" y="512850"/>
                  <a:pt x="1801" y="489231"/>
                  <a:pt x="1801" y="551145"/>
                </a:cubicBezTo>
              </a:path>
            </a:pathLst>
          </a:custGeom>
          <a:effectLst>
            <a:glow rad="228600">
              <a:schemeClr val="accent1">
                <a:satMod val="175000"/>
                <a:alpha val="40000"/>
              </a:schemeClr>
            </a:glow>
            <a:outerShdw blurRad="40000" dist="23000" dir="5400000" rotWithShape="0">
              <a:srgbClr val="000000">
                <a:alpha val="35000"/>
              </a:srgbClr>
            </a:outerShdw>
          </a:effectLst>
        </p:spPr>
        <p:style>
          <a:lnRef idx="3">
            <a:schemeClr val="accent1"/>
          </a:lnRef>
          <a:fillRef idx="0">
            <a:schemeClr val="accent1"/>
          </a:fillRef>
          <a:effectRef idx="2">
            <a:schemeClr val="accent1"/>
          </a:effectRef>
          <a:fontRef idx="minor">
            <a:schemeClr val="tx1"/>
          </a:fontRef>
        </p:style>
        <p:txBody>
          <a:bodyPr rtlCol="0" anchor="ctr"/>
          <a:lstStyle/>
          <a:p>
            <a:pPr algn="ctr"/>
            <a:endParaRPr lang="es-SV">
              <a:ln w="76200">
                <a:solidFill>
                  <a:schemeClr val="tx1"/>
                </a:solidFill>
              </a:ln>
            </a:endParaRPr>
          </a:p>
        </p:txBody>
      </p:sp>
      <p:sp>
        <p:nvSpPr>
          <p:cNvPr id="32" name="31 Forma libre"/>
          <p:cNvSpPr/>
          <p:nvPr/>
        </p:nvSpPr>
        <p:spPr>
          <a:xfrm>
            <a:off x="3080502" y="3525927"/>
            <a:ext cx="390708" cy="551145"/>
          </a:xfrm>
          <a:custGeom>
            <a:avLst/>
            <a:gdLst>
              <a:gd name="connsiteX0" fmla="*/ 177166 w 177166"/>
              <a:gd name="connsiteY0" fmla="*/ 0 h 551145"/>
              <a:gd name="connsiteX1" fmla="*/ 114536 w 177166"/>
              <a:gd name="connsiteY1" fmla="*/ 112734 h 551145"/>
              <a:gd name="connsiteX2" fmla="*/ 64432 w 177166"/>
              <a:gd name="connsiteY2" fmla="*/ 463463 h 551145"/>
              <a:gd name="connsiteX3" fmla="*/ 26854 w 177166"/>
              <a:gd name="connsiteY3" fmla="*/ 475989 h 551145"/>
              <a:gd name="connsiteX4" fmla="*/ 1801 w 177166"/>
              <a:gd name="connsiteY4" fmla="*/ 551145 h 551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6" h="551145">
                <a:moveTo>
                  <a:pt x="177166" y="0"/>
                </a:moveTo>
                <a:cubicBezTo>
                  <a:pt x="139703" y="46829"/>
                  <a:pt x="118482" y="55524"/>
                  <a:pt x="114536" y="112734"/>
                </a:cubicBezTo>
                <a:cubicBezTo>
                  <a:pt x="107094" y="220645"/>
                  <a:pt x="174897" y="389819"/>
                  <a:pt x="64432" y="463463"/>
                </a:cubicBezTo>
                <a:cubicBezTo>
                  <a:pt x="53446" y="470787"/>
                  <a:pt x="39380" y="471814"/>
                  <a:pt x="26854" y="475989"/>
                </a:cubicBezTo>
                <a:cubicBezTo>
                  <a:pt x="-10009" y="512850"/>
                  <a:pt x="1801" y="489231"/>
                  <a:pt x="1801" y="551145"/>
                </a:cubicBezTo>
              </a:path>
            </a:pathLst>
          </a:custGeom>
          <a:effectLst>
            <a:glow rad="228600">
              <a:schemeClr val="accent1">
                <a:satMod val="175000"/>
                <a:alpha val="40000"/>
              </a:schemeClr>
            </a:glow>
            <a:outerShdw blurRad="40000" dist="23000" dir="5400000" rotWithShape="0">
              <a:srgbClr val="000000">
                <a:alpha val="35000"/>
              </a:srgbClr>
            </a:outerShdw>
          </a:effectLst>
        </p:spPr>
        <p:style>
          <a:lnRef idx="3">
            <a:schemeClr val="accent1"/>
          </a:lnRef>
          <a:fillRef idx="0">
            <a:schemeClr val="accent1"/>
          </a:fillRef>
          <a:effectRef idx="2">
            <a:schemeClr val="accent1"/>
          </a:effectRef>
          <a:fontRef idx="minor">
            <a:schemeClr val="tx1"/>
          </a:fontRef>
        </p:style>
        <p:txBody>
          <a:bodyPr rtlCol="0" anchor="ctr"/>
          <a:lstStyle/>
          <a:p>
            <a:pPr algn="ctr"/>
            <a:endParaRPr lang="es-SV">
              <a:ln w="76200">
                <a:solidFill>
                  <a:schemeClr val="tx1"/>
                </a:solidFill>
              </a:ln>
            </a:endParaRPr>
          </a:p>
        </p:txBody>
      </p:sp>
      <p:sp>
        <p:nvSpPr>
          <p:cNvPr id="34" name="33 Forma libre"/>
          <p:cNvSpPr/>
          <p:nvPr/>
        </p:nvSpPr>
        <p:spPr>
          <a:xfrm>
            <a:off x="7462298" y="3525927"/>
            <a:ext cx="390708" cy="551145"/>
          </a:xfrm>
          <a:custGeom>
            <a:avLst/>
            <a:gdLst>
              <a:gd name="connsiteX0" fmla="*/ 177166 w 177166"/>
              <a:gd name="connsiteY0" fmla="*/ 0 h 551145"/>
              <a:gd name="connsiteX1" fmla="*/ 114536 w 177166"/>
              <a:gd name="connsiteY1" fmla="*/ 112734 h 551145"/>
              <a:gd name="connsiteX2" fmla="*/ 64432 w 177166"/>
              <a:gd name="connsiteY2" fmla="*/ 463463 h 551145"/>
              <a:gd name="connsiteX3" fmla="*/ 26854 w 177166"/>
              <a:gd name="connsiteY3" fmla="*/ 475989 h 551145"/>
              <a:gd name="connsiteX4" fmla="*/ 1801 w 177166"/>
              <a:gd name="connsiteY4" fmla="*/ 551145 h 551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6" h="551145">
                <a:moveTo>
                  <a:pt x="177166" y="0"/>
                </a:moveTo>
                <a:cubicBezTo>
                  <a:pt x="139703" y="46829"/>
                  <a:pt x="118482" y="55524"/>
                  <a:pt x="114536" y="112734"/>
                </a:cubicBezTo>
                <a:cubicBezTo>
                  <a:pt x="107094" y="220645"/>
                  <a:pt x="174897" y="389819"/>
                  <a:pt x="64432" y="463463"/>
                </a:cubicBezTo>
                <a:cubicBezTo>
                  <a:pt x="53446" y="470787"/>
                  <a:pt x="39380" y="471814"/>
                  <a:pt x="26854" y="475989"/>
                </a:cubicBezTo>
                <a:cubicBezTo>
                  <a:pt x="-10009" y="512850"/>
                  <a:pt x="1801" y="489231"/>
                  <a:pt x="1801" y="551145"/>
                </a:cubicBezTo>
              </a:path>
            </a:pathLst>
          </a:custGeom>
          <a:effectLst>
            <a:glow rad="228600">
              <a:schemeClr val="accent1">
                <a:satMod val="175000"/>
                <a:alpha val="40000"/>
              </a:schemeClr>
            </a:glow>
            <a:outerShdw blurRad="40000" dist="23000" dir="5400000" rotWithShape="0">
              <a:srgbClr val="000000">
                <a:alpha val="35000"/>
              </a:srgbClr>
            </a:outerShdw>
          </a:effectLst>
        </p:spPr>
        <p:style>
          <a:lnRef idx="3">
            <a:schemeClr val="accent1"/>
          </a:lnRef>
          <a:fillRef idx="0">
            <a:schemeClr val="accent1"/>
          </a:fillRef>
          <a:effectRef idx="2">
            <a:schemeClr val="accent1"/>
          </a:effectRef>
          <a:fontRef idx="minor">
            <a:schemeClr val="tx1"/>
          </a:fontRef>
        </p:style>
        <p:txBody>
          <a:bodyPr rtlCol="0" anchor="ctr"/>
          <a:lstStyle/>
          <a:p>
            <a:pPr algn="ctr"/>
            <a:endParaRPr lang="es-SV">
              <a:ln w="76200">
                <a:solidFill>
                  <a:schemeClr val="tx1"/>
                </a:solidFill>
              </a:ln>
            </a:endParaRPr>
          </a:p>
        </p:txBody>
      </p:sp>
      <p:sp>
        <p:nvSpPr>
          <p:cNvPr id="35" name="34 CuadroTexto"/>
          <p:cNvSpPr txBox="1"/>
          <p:nvPr/>
        </p:nvSpPr>
        <p:spPr>
          <a:xfrm>
            <a:off x="516446" y="1342419"/>
            <a:ext cx="1872208" cy="2308324"/>
          </a:xfrm>
          <a:prstGeom prst="rect">
            <a:avLst/>
          </a:prstGeom>
          <a:noFill/>
        </p:spPr>
        <p:txBody>
          <a:bodyPr wrap="square" rtlCol="0">
            <a:spAutoFit/>
          </a:bodyPr>
          <a:lstStyle/>
          <a:p>
            <a:pPr algn="ctr"/>
            <a:r>
              <a:rPr lang="es-SV" b="1" dirty="0">
                <a:solidFill>
                  <a:srgbClr val="FF3300"/>
                </a:solidFill>
              </a:rPr>
              <a:t>No debe proporcionarse efectivo o cheque, si no se recibe el respectivo comprobante</a:t>
            </a:r>
            <a:r>
              <a:rPr lang="es-SV" dirty="0">
                <a:solidFill>
                  <a:srgbClr val="FF3300"/>
                </a:solidFill>
              </a:rPr>
              <a:t>.</a:t>
            </a:r>
          </a:p>
          <a:p>
            <a:endParaRPr lang="es-SV" dirty="0">
              <a:solidFill>
                <a:srgbClr val="FF3300"/>
              </a:solidFill>
            </a:endParaRPr>
          </a:p>
        </p:txBody>
      </p:sp>
      <p:sp>
        <p:nvSpPr>
          <p:cNvPr id="36" name="35 CuadroTexto"/>
          <p:cNvSpPr txBox="1"/>
          <p:nvPr/>
        </p:nvSpPr>
        <p:spPr>
          <a:xfrm>
            <a:off x="2473076" y="1422226"/>
            <a:ext cx="1872208" cy="2215991"/>
          </a:xfrm>
          <a:prstGeom prst="rect">
            <a:avLst/>
          </a:prstGeom>
          <a:noFill/>
        </p:spPr>
        <p:txBody>
          <a:bodyPr wrap="square" rtlCol="0">
            <a:spAutoFit/>
          </a:bodyPr>
          <a:lstStyle/>
          <a:p>
            <a:pPr algn="ctr"/>
            <a:r>
              <a:rPr lang="es-SV" sz="1700" b="1" dirty="0" smtClean="0">
                <a:solidFill>
                  <a:srgbClr val="FF3300"/>
                </a:solidFill>
              </a:rPr>
              <a:t>Los pagos se hacen por cantidades iguales o menores al valor que tiene autorizado el jefe del lugar</a:t>
            </a:r>
            <a:r>
              <a:rPr lang="es-SV" b="1" dirty="0" smtClean="0">
                <a:solidFill>
                  <a:srgbClr val="FF3300"/>
                </a:solidFill>
              </a:rPr>
              <a:t>.</a:t>
            </a:r>
          </a:p>
          <a:p>
            <a:endParaRPr lang="es-SV" dirty="0">
              <a:solidFill>
                <a:srgbClr val="FF3300"/>
              </a:solidFill>
            </a:endParaRPr>
          </a:p>
        </p:txBody>
      </p:sp>
      <p:sp>
        <p:nvSpPr>
          <p:cNvPr id="40" name="39 CuadroTexto"/>
          <p:cNvSpPr txBox="1"/>
          <p:nvPr/>
        </p:nvSpPr>
        <p:spPr>
          <a:xfrm>
            <a:off x="4662923" y="1579729"/>
            <a:ext cx="1872208" cy="1754326"/>
          </a:xfrm>
          <a:prstGeom prst="rect">
            <a:avLst/>
          </a:prstGeom>
          <a:noFill/>
        </p:spPr>
        <p:txBody>
          <a:bodyPr wrap="square" rtlCol="0">
            <a:spAutoFit/>
          </a:bodyPr>
          <a:lstStyle/>
          <a:p>
            <a:pPr algn="ctr"/>
            <a:r>
              <a:rPr lang="es-SV" b="1" dirty="0">
                <a:solidFill>
                  <a:srgbClr val="FF3300"/>
                </a:solidFill>
              </a:rPr>
              <a:t>Los fondos de caja chica no son para efectuar préstamos o anticipos de sueldo</a:t>
            </a:r>
            <a:endParaRPr lang="es-SV" b="1" dirty="0">
              <a:solidFill>
                <a:srgbClr val="FF3300"/>
              </a:solidFill>
            </a:endParaRPr>
          </a:p>
        </p:txBody>
      </p:sp>
      <p:sp>
        <p:nvSpPr>
          <p:cNvPr id="43" name="42 CuadroTexto"/>
          <p:cNvSpPr txBox="1"/>
          <p:nvPr/>
        </p:nvSpPr>
        <p:spPr>
          <a:xfrm>
            <a:off x="6757909" y="1856727"/>
            <a:ext cx="1872208" cy="1477328"/>
          </a:xfrm>
          <a:prstGeom prst="rect">
            <a:avLst/>
          </a:prstGeom>
          <a:noFill/>
        </p:spPr>
        <p:txBody>
          <a:bodyPr wrap="square" rtlCol="0">
            <a:spAutoFit/>
          </a:bodyPr>
          <a:lstStyle/>
          <a:p>
            <a:pPr algn="ctr"/>
            <a:r>
              <a:rPr lang="es-SV" b="1" dirty="0">
                <a:solidFill>
                  <a:srgbClr val="FF3300"/>
                </a:solidFill>
              </a:rPr>
              <a:t>El encargado del fondo de caja chica deberá cuadrar su fondo periódicamente</a:t>
            </a:r>
            <a:endParaRPr lang="es-SV" b="1" dirty="0">
              <a:solidFill>
                <a:srgbClr val="FF3300"/>
              </a:solidFill>
            </a:endParaRPr>
          </a:p>
        </p:txBody>
      </p:sp>
      <p:sp>
        <p:nvSpPr>
          <p:cNvPr id="44" name="43 CuadroTexto"/>
          <p:cNvSpPr txBox="1"/>
          <p:nvPr/>
        </p:nvSpPr>
        <p:spPr>
          <a:xfrm>
            <a:off x="251520" y="4303402"/>
            <a:ext cx="1872208" cy="1923604"/>
          </a:xfrm>
          <a:prstGeom prst="rect">
            <a:avLst/>
          </a:prstGeom>
          <a:noFill/>
        </p:spPr>
        <p:txBody>
          <a:bodyPr wrap="square" rtlCol="0">
            <a:spAutoFit/>
          </a:bodyPr>
          <a:lstStyle/>
          <a:p>
            <a:pPr algn="ctr"/>
            <a:r>
              <a:rPr lang="es-SV" sz="1700" b="1" dirty="0">
                <a:solidFill>
                  <a:srgbClr val="FF3300"/>
                </a:solidFill>
              </a:rPr>
              <a:t>El encargado del fondo no deberá tener comprobantes por compras al crédito como pagos de caja chica</a:t>
            </a:r>
            <a:endParaRPr lang="es-SV" sz="1700" b="1" dirty="0">
              <a:solidFill>
                <a:srgbClr val="FF3300"/>
              </a:solidFill>
            </a:endParaRPr>
          </a:p>
        </p:txBody>
      </p:sp>
      <p:sp>
        <p:nvSpPr>
          <p:cNvPr id="45" name="44 CuadroTexto"/>
          <p:cNvSpPr txBox="1"/>
          <p:nvPr/>
        </p:nvSpPr>
        <p:spPr>
          <a:xfrm>
            <a:off x="2352478" y="4174021"/>
            <a:ext cx="1935832" cy="2062103"/>
          </a:xfrm>
          <a:prstGeom prst="rect">
            <a:avLst/>
          </a:prstGeom>
          <a:noFill/>
        </p:spPr>
        <p:txBody>
          <a:bodyPr wrap="square" rtlCol="0">
            <a:spAutoFit/>
          </a:bodyPr>
          <a:lstStyle/>
          <a:p>
            <a:pPr algn="ctr"/>
            <a:r>
              <a:rPr lang="es-SV" sz="1600" b="1" dirty="0">
                <a:solidFill>
                  <a:srgbClr val="FF3300"/>
                </a:solidFill>
              </a:rPr>
              <a:t>Los faltantes </a:t>
            </a:r>
            <a:endParaRPr lang="es-SV" sz="1600" b="1" dirty="0" smtClean="0">
              <a:solidFill>
                <a:srgbClr val="FF3300"/>
              </a:solidFill>
            </a:endParaRPr>
          </a:p>
          <a:p>
            <a:pPr algn="ctr"/>
            <a:r>
              <a:rPr lang="es-SV" sz="1600" b="1" dirty="0" smtClean="0">
                <a:solidFill>
                  <a:srgbClr val="FF3300"/>
                </a:solidFill>
              </a:rPr>
              <a:t>serán </a:t>
            </a:r>
            <a:r>
              <a:rPr lang="es-SV" sz="1600" b="1" dirty="0">
                <a:solidFill>
                  <a:srgbClr val="FF3300"/>
                </a:solidFill>
              </a:rPr>
              <a:t>cargados al responsable del fondo y los sobrantes serán remesados a la cuenta de la empresa.</a:t>
            </a:r>
            <a:endParaRPr lang="es-SV" sz="1700" b="1" dirty="0">
              <a:solidFill>
                <a:srgbClr val="FF3300"/>
              </a:solidFill>
            </a:endParaRPr>
          </a:p>
        </p:txBody>
      </p:sp>
      <p:sp>
        <p:nvSpPr>
          <p:cNvPr id="46" name="45 CuadroTexto"/>
          <p:cNvSpPr txBox="1"/>
          <p:nvPr/>
        </p:nvSpPr>
        <p:spPr>
          <a:xfrm>
            <a:off x="4499992" y="4744657"/>
            <a:ext cx="1935832" cy="1077218"/>
          </a:xfrm>
          <a:prstGeom prst="rect">
            <a:avLst/>
          </a:prstGeom>
          <a:noFill/>
        </p:spPr>
        <p:txBody>
          <a:bodyPr wrap="square" rtlCol="0">
            <a:spAutoFit/>
          </a:bodyPr>
          <a:lstStyle/>
          <a:p>
            <a:pPr algn="ctr"/>
            <a:r>
              <a:rPr lang="es-SV" sz="1600" b="1" dirty="0">
                <a:solidFill>
                  <a:srgbClr val="FF3300"/>
                </a:solidFill>
              </a:rPr>
              <a:t>En caso de faltantes estos serán descontados en planilla</a:t>
            </a:r>
            <a:endParaRPr lang="es-SV" sz="1700" b="1" dirty="0">
              <a:solidFill>
                <a:srgbClr val="FF3300"/>
              </a:solidFill>
            </a:endParaRPr>
          </a:p>
        </p:txBody>
      </p:sp>
      <p:sp>
        <p:nvSpPr>
          <p:cNvPr id="47" name="46 CuadroTexto"/>
          <p:cNvSpPr txBox="1"/>
          <p:nvPr/>
        </p:nvSpPr>
        <p:spPr>
          <a:xfrm>
            <a:off x="6757909" y="4326421"/>
            <a:ext cx="1846539" cy="1569660"/>
          </a:xfrm>
          <a:prstGeom prst="rect">
            <a:avLst/>
          </a:prstGeom>
          <a:noFill/>
        </p:spPr>
        <p:txBody>
          <a:bodyPr wrap="square" rtlCol="0">
            <a:spAutoFit/>
          </a:bodyPr>
          <a:lstStyle/>
          <a:p>
            <a:pPr algn="ctr"/>
            <a:r>
              <a:rPr lang="es-SV" sz="1600" b="1" dirty="0">
                <a:solidFill>
                  <a:srgbClr val="FF3300"/>
                </a:solidFill>
              </a:rPr>
              <a:t>El departamento </a:t>
            </a:r>
            <a:endParaRPr lang="es-SV" sz="1600" b="1" dirty="0" smtClean="0">
              <a:solidFill>
                <a:srgbClr val="FF3300"/>
              </a:solidFill>
            </a:endParaRPr>
          </a:p>
          <a:p>
            <a:pPr algn="ctr"/>
            <a:r>
              <a:rPr lang="es-SV" sz="1600" b="1" dirty="0" smtClean="0">
                <a:solidFill>
                  <a:srgbClr val="FF3300"/>
                </a:solidFill>
              </a:rPr>
              <a:t>de </a:t>
            </a:r>
            <a:r>
              <a:rPr lang="es-SV" sz="1600" b="1" dirty="0">
                <a:solidFill>
                  <a:srgbClr val="FF3300"/>
                </a:solidFill>
              </a:rPr>
              <a:t>auditoría interna reportara los faltantes al departamento de contabilidad </a:t>
            </a:r>
            <a:endParaRPr lang="es-SV" sz="1700" b="1" dirty="0">
              <a:solidFill>
                <a:srgbClr val="FF3300"/>
              </a:solidFill>
            </a:endParaRPr>
          </a:p>
        </p:txBody>
      </p:sp>
    </p:spTree>
    <p:extLst>
      <p:ext uri="{BB962C8B-B14F-4D97-AF65-F5344CB8AC3E}">
        <p14:creationId xmlns:p14="http://schemas.microsoft.com/office/powerpoint/2010/main" val="362440758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circle(in)">
                                      <p:cBhvr>
                                        <p:cTn id="10" dur="2000"/>
                                        <p:tgtEl>
                                          <p:spTgt spid="18"/>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circle(in)">
                                      <p:cBhvr>
                                        <p:cTn id="13" dur="2000"/>
                                        <p:tgtEl>
                                          <p:spTgt spid="19"/>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circle(in)">
                                      <p:cBhvr>
                                        <p:cTn id="16" dur="2000"/>
                                        <p:tgtEl>
                                          <p:spTgt spid="20"/>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circle(in)">
                                      <p:cBhvr>
                                        <p:cTn id="19" dur="2000"/>
                                        <p:tgtEl>
                                          <p:spTgt spid="21"/>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circle(in)">
                                      <p:cBhvr>
                                        <p:cTn id="22" dur="2000"/>
                                        <p:tgtEl>
                                          <p:spTgt spid="22"/>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circle(in)">
                                      <p:cBhvr>
                                        <p:cTn id="25" dur="2000"/>
                                        <p:tgtEl>
                                          <p:spTgt spid="23"/>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circle(in)">
                                      <p:cBhvr>
                                        <p:cTn id="28" dur="2000"/>
                                        <p:tgtEl>
                                          <p:spTgt spid="24"/>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circle(in)">
                                      <p:cBhvr>
                                        <p:cTn id="31" dur="2000"/>
                                        <p:tgtEl>
                                          <p:spTgt spid="25"/>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circle(in)">
                                      <p:cBhvr>
                                        <p:cTn id="34" dur="2000"/>
                                        <p:tgtEl>
                                          <p:spTgt spid="26"/>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circle(in)">
                                      <p:cBhvr>
                                        <p:cTn id="37" dur="2000"/>
                                        <p:tgtEl>
                                          <p:spTgt spid="27"/>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circle(in)">
                                      <p:cBhvr>
                                        <p:cTn id="40" dur="2000"/>
                                        <p:tgtEl>
                                          <p:spTgt spid="28"/>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circle(in)">
                                      <p:cBhvr>
                                        <p:cTn id="43" dur="2000"/>
                                        <p:tgtEl>
                                          <p:spTgt spid="29"/>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circle(in)">
                                      <p:cBhvr>
                                        <p:cTn id="46" dur="2000"/>
                                        <p:tgtEl>
                                          <p:spTgt spid="30"/>
                                        </p:tgtEl>
                                      </p:cBhvr>
                                    </p:animEffect>
                                  </p:childTnLst>
                                </p:cTn>
                              </p:par>
                              <p:par>
                                <p:cTn id="47" presetID="6"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circle(in)">
                                      <p:cBhvr>
                                        <p:cTn id="49" dur="2000"/>
                                        <p:tgtEl>
                                          <p:spTgt spid="31"/>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circle(in)">
                                      <p:cBhvr>
                                        <p:cTn id="52" dur="2000"/>
                                        <p:tgtEl>
                                          <p:spTgt spid="32"/>
                                        </p:tgtEl>
                                      </p:cBhvr>
                                    </p:animEffect>
                                  </p:childTnLst>
                                </p:cTn>
                              </p:par>
                              <p:par>
                                <p:cTn id="53" presetID="6" presetClass="entr" presetSubtype="16"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circle(in)">
                                      <p:cBhvr>
                                        <p:cTn id="55" dur="2000"/>
                                        <p:tgtEl>
                                          <p:spTgt spid="34"/>
                                        </p:tgtEl>
                                      </p:cBhvr>
                                    </p:animEffect>
                                  </p:childTnLst>
                                </p:cTn>
                              </p:par>
                              <p:par>
                                <p:cTn id="56" presetID="6" presetClass="entr" presetSubtype="16"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circle(in)">
                                      <p:cBhvr>
                                        <p:cTn id="58" dur="2000"/>
                                        <p:tgtEl>
                                          <p:spTgt spid="35"/>
                                        </p:tgtEl>
                                      </p:cBhvr>
                                    </p:animEffect>
                                  </p:childTnLst>
                                </p:cTn>
                              </p:par>
                              <p:par>
                                <p:cTn id="59" presetID="6"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circle(in)">
                                      <p:cBhvr>
                                        <p:cTn id="61" dur="2000"/>
                                        <p:tgtEl>
                                          <p:spTgt spid="36"/>
                                        </p:tgtEl>
                                      </p:cBhvr>
                                    </p:animEffect>
                                  </p:childTnLst>
                                </p:cTn>
                              </p:par>
                              <p:par>
                                <p:cTn id="62" presetID="6" presetClass="entr" presetSubtype="16"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circle(in)">
                                      <p:cBhvr>
                                        <p:cTn id="64" dur="2000"/>
                                        <p:tgtEl>
                                          <p:spTgt spid="40"/>
                                        </p:tgtEl>
                                      </p:cBhvr>
                                    </p:animEffect>
                                  </p:childTnLst>
                                </p:cTn>
                              </p:par>
                              <p:par>
                                <p:cTn id="65" presetID="6" presetClass="entr" presetSubtype="16"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circle(in)">
                                      <p:cBhvr>
                                        <p:cTn id="67" dur="2000"/>
                                        <p:tgtEl>
                                          <p:spTgt spid="43"/>
                                        </p:tgtEl>
                                      </p:cBhvr>
                                    </p:animEffect>
                                  </p:childTnLst>
                                </p:cTn>
                              </p:par>
                              <p:par>
                                <p:cTn id="68" presetID="6" presetClass="entr" presetSubtype="16"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circle(in)">
                                      <p:cBhvr>
                                        <p:cTn id="70" dur="2000"/>
                                        <p:tgtEl>
                                          <p:spTgt spid="44"/>
                                        </p:tgtEl>
                                      </p:cBhvr>
                                    </p:animEffect>
                                  </p:childTnLst>
                                </p:cTn>
                              </p:par>
                              <p:par>
                                <p:cTn id="71" presetID="6" presetClass="entr" presetSubtype="16" fill="hold" grpId="0" nodeType="with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circle(in)">
                                      <p:cBhvr>
                                        <p:cTn id="73" dur="2000"/>
                                        <p:tgtEl>
                                          <p:spTgt spid="45"/>
                                        </p:tgtEl>
                                      </p:cBhvr>
                                    </p:animEffect>
                                  </p:childTnLst>
                                </p:cTn>
                              </p:par>
                              <p:par>
                                <p:cTn id="74" presetID="6" presetClass="entr" presetSubtype="16"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circle(in)">
                                      <p:cBhvr>
                                        <p:cTn id="76" dur="2000"/>
                                        <p:tgtEl>
                                          <p:spTgt spid="46"/>
                                        </p:tgtEl>
                                      </p:cBhvr>
                                    </p:animEffect>
                                  </p:childTnLst>
                                </p:cTn>
                              </p:par>
                              <p:par>
                                <p:cTn id="77" presetID="6" presetClass="entr" presetSubtype="16" fill="hold" grpId="0" nodeType="with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circle(in)">
                                      <p:cBhvr>
                                        <p:cTn id="79" dur="2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4" grpId="0" animBg="1"/>
      <p:bldP spid="35" grpId="0"/>
      <p:bldP spid="36" grpId="0"/>
      <p:bldP spid="40" grpId="0"/>
      <p:bldP spid="43" grpId="0"/>
      <p:bldP spid="44" grpId="0"/>
      <p:bldP spid="45" grpId="0"/>
      <p:bldP spid="46" grpId="0"/>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476672"/>
            <a:ext cx="5544616"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s-SV" b="1" dirty="0" smtClean="0">
                <a:solidFill>
                  <a:srgbClr val="C00000"/>
                </a:solidFill>
                <a:latin typeface="Arial Black" pitchFamily="34" charset="0"/>
              </a:rPr>
              <a:t>UTILIZACION DEL FONDO DE CAJA CHICA</a:t>
            </a:r>
            <a:endParaRPr lang="es-SV" b="1" dirty="0">
              <a:solidFill>
                <a:srgbClr val="C00000"/>
              </a:solidFill>
              <a:latin typeface="Arial Black" pitchFamily="34" charset="0"/>
            </a:endParaRPr>
          </a:p>
        </p:txBody>
      </p:sp>
      <p:sp>
        <p:nvSpPr>
          <p:cNvPr id="3" name="2 CuadroTexto"/>
          <p:cNvSpPr txBox="1"/>
          <p:nvPr/>
        </p:nvSpPr>
        <p:spPr>
          <a:xfrm>
            <a:off x="395536" y="1340768"/>
            <a:ext cx="8208912"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SV" b="1" dirty="0">
                <a:solidFill>
                  <a:srgbClr val="C00000"/>
                </a:solidFill>
                <a:latin typeface="Arial Black" pitchFamily="34" charset="0"/>
              </a:rPr>
              <a:t>Cuando se entrega dinero de este fondo, quien lo recibe lleva un vale de caja chica debidamente autorizado y este vale se incluye en lugar del dinero que se ha entregado.</a:t>
            </a:r>
          </a:p>
          <a:p>
            <a:r>
              <a:rPr lang="es-SV" b="1" dirty="0">
                <a:solidFill>
                  <a:srgbClr val="C00000"/>
                </a:solidFill>
                <a:latin typeface="Arial Black" pitchFamily="34" charset="0"/>
              </a:rPr>
              <a:t>El siguiente es un modelo sencillo de vale de caja chica.	</a:t>
            </a:r>
          </a:p>
        </p:txBody>
      </p:sp>
      <p:sp>
        <p:nvSpPr>
          <p:cNvPr id="4" name="3 Flecha abajo"/>
          <p:cNvSpPr/>
          <p:nvPr/>
        </p:nvSpPr>
        <p:spPr>
          <a:xfrm flipH="1">
            <a:off x="3997982" y="846004"/>
            <a:ext cx="566349" cy="494764"/>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SV"/>
          </a:p>
        </p:txBody>
      </p:sp>
      <p:pic>
        <p:nvPicPr>
          <p:cNvPr id="5" name="4 Imagen"/>
          <p:cNvPicPr/>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1331640" y="2780928"/>
            <a:ext cx="6552728" cy="29528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0458817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80">
                                          <p:stCondLst>
                                            <p:cond delay="0"/>
                                          </p:stCondLst>
                                        </p:cTn>
                                        <p:tgtEl>
                                          <p:spTgt spid="3"/>
                                        </p:tgtEl>
                                      </p:cBhvr>
                                    </p:animEffect>
                                    <p:anim calcmode="lin" valueType="num">
                                      <p:cBhvr>
                                        <p:cTn id="2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gtEl>
                                      </p:cBhvr>
                                      <p:to x="100000" y="60000"/>
                                    </p:animScale>
                                    <p:animScale>
                                      <p:cBhvr>
                                        <p:cTn id="30" dur="166" decel="50000">
                                          <p:stCondLst>
                                            <p:cond delay="676"/>
                                          </p:stCondLst>
                                        </p:cTn>
                                        <p:tgtEl>
                                          <p:spTgt spid="3"/>
                                        </p:tgtEl>
                                      </p:cBhvr>
                                      <p:to x="100000" y="100000"/>
                                    </p:animScale>
                                    <p:animScale>
                                      <p:cBhvr>
                                        <p:cTn id="31" dur="26">
                                          <p:stCondLst>
                                            <p:cond delay="1312"/>
                                          </p:stCondLst>
                                        </p:cTn>
                                        <p:tgtEl>
                                          <p:spTgt spid="3"/>
                                        </p:tgtEl>
                                      </p:cBhvr>
                                      <p:to x="100000" y="80000"/>
                                    </p:animScale>
                                    <p:animScale>
                                      <p:cBhvr>
                                        <p:cTn id="32" dur="166" decel="50000">
                                          <p:stCondLst>
                                            <p:cond delay="1338"/>
                                          </p:stCondLst>
                                        </p:cTn>
                                        <p:tgtEl>
                                          <p:spTgt spid="3"/>
                                        </p:tgtEl>
                                      </p:cBhvr>
                                      <p:to x="100000" y="100000"/>
                                    </p:animScale>
                                    <p:animScale>
                                      <p:cBhvr>
                                        <p:cTn id="33" dur="26">
                                          <p:stCondLst>
                                            <p:cond delay="1642"/>
                                          </p:stCondLst>
                                        </p:cTn>
                                        <p:tgtEl>
                                          <p:spTgt spid="3"/>
                                        </p:tgtEl>
                                      </p:cBhvr>
                                      <p:to x="100000" y="90000"/>
                                    </p:animScale>
                                    <p:animScale>
                                      <p:cBhvr>
                                        <p:cTn id="34" dur="166" decel="50000">
                                          <p:stCondLst>
                                            <p:cond delay="1668"/>
                                          </p:stCondLst>
                                        </p:cTn>
                                        <p:tgtEl>
                                          <p:spTgt spid="3"/>
                                        </p:tgtEl>
                                      </p:cBhvr>
                                      <p:to x="100000" y="100000"/>
                                    </p:animScale>
                                    <p:animScale>
                                      <p:cBhvr>
                                        <p:cTn id="35" dur="26">
                                          <p:stCondLst>
                                            <p:cond delay="1808"/>
                                          </p:stCondLst>
                                        </p:cTn>
                                        <p:tgtEl>
                                          <p:spTgt spid="3"/>
                                        </p:tgtEl>
                                      </p:cBhvr>
                                      <p:to x="100000" y="95000"/>
                                    </p:animScale>
                                    <p:animScale>
                                      <p:cBhvr>
                                        <p:cTn id="36" dur="166" decel="50000">
                                          <p:stCondLst>
                                            <p:cond delay="1834"/>
                                          </p:stCondLst>
                                        </p:cTn>
                                        <p:tgtEl>
                                          <p:spTgt spid="3"/>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80">
                                          <p:stCondLst>
                                            <p:cond delay="0"/>
                                          </p:stCondLst>
                                        </p:cTn>
                                        <p:tgtEl>
                                          <p:spTgt spid="4"/>
                                        </p:tgtEl>
                                      </p:cBhvr>
                                    </p:animEffect>
                                    <p:anim calcmode="lin" valueType="num">
                                      <p:cBhvr>
                                        <p:cTn id="40"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5" dur="26">
                                          <p:stCondLst>
                                            <p:cond delay="650"/>
                                          </p:stCondLst>
                                        </p:cTn>
                                        <p:tgtEl>
                                          <p:spTgt spid="4"/>
                                        </p:tgtEl>
                                      </p:cBhvr>
                                      <p:to x="100000" y="60000"/>
                                    </p:animScale>
                                    <p:animScale>
                                      <p:cBhvr>
                                        <p:cTn id="46" dur="166" decel="50000">
                                          <p:stCondLst>
                                            <p:cond delay="676"/>
                                          </p:stCondLst>
                                        </p:cTn>
                                        <p:tgtEl>
                                          <p:spTgt spid="4"/>
                                        </p:tgtEl>
                                      </p:cBhvr>
                                      <p:to x="100000" y="100000"/>
                                    </p:animScale>
                                    <p:animScale>
                                      <p:cBhvr>
                                        <p:cTn id="47" dur="26">
                                          <p:stCondLst>
                                            <p:cond delay="1312"/>
                                          </p:stCondLst>
                                        </p:cTn>
                                        <p:tgtEl>
                                          <p:spTgt spid="4"/>
                                        </p:tgtEl>
                                      </p:cBhvr>
                                      <p:to x="100000" y="80000"/>
                                    </p:animScale>
                                    <p:animScale>
                                      <p:cBhvr>
                                        <p:cTn id="48" dur="166" decel="50000">
                                          <p:stCondLst>
                                            <p:cond delay="1338"/>
                                          </p:stCondLst>
                                        </p:cTn>
                                        <p:tgtEl>
                                          <p:spTgt spid="4"/>
                                        </p:tgtEl>
                                      </p:cBhvr>
                                      <p:to x="100000" y="100000"/>
                                    </p:animScale>
                                    <p:animScale>
                                      <p:cBhvr>
                                        <p:cTn id="49" dur="26">
                                          <p:stCondLst>
                                            <p:cond delay="1642"/>
                                          </p:stCondLst>
                                        </p:cTn>
                                        <p:tgtEl>
                                          <p:spTgt spid="4"/>
                                        </p:tgtEl>
                                      </p:cBhvr>
                                      <p:to x="100000" y="90000"/>
                                    </p:animScale>
                                    <p:animScale>
                                      <p:cBhvr>
                                        <p:cTn id="50" dur="166" decel="50000">
                                          <p:stCondLst>
                                            <p:cond delay="1668"/>
                                          </p:stCondLst>
                                        </p:cTn>
                                        <p:tgtEl>
                                          <p:spTgt spid="4"/>
                                        </p:tgtEl>
                                      </p:cBhvr>
                                      <p:to x="100000" y="100000"/>
                                    </p:animScale>
                                    <p:animScale>
                                      <p:cBhvr>
                                        <p:cTn id="51" dur="26">
                                          <p:stCondLst>
                                            <p:cond delay="1808"/>
                                          </p:stCondLst>
                                        </p:cTn>
                                        <p:tgtEl>
                                          <p:spTgt spid="4"/>
                                        </p:tgtEl>
                                      </p:cBhvr>
                                      <p:to x="100000" y="95000"/>
                                    </p:animScale>
                                    <p:animScale>
                                      <p:cBhvr>
                                        <p:cTn id="52" dur="166" decel="50000">
                                          <p:stCondLst>
                                            <p:cond delay="1834"/>
                                          </p:stCondLst>
                                        </p:cTn>
                                        <p:tgtEl>
                                          <p:spTgt spid="4"/>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down)">
                                      <p:cBhvr>
                                        <p:cTn id="55" dur="580">
                                          <p:stCondLst>
                                            <p:cond delay="0"/>
                                          </p:stCondLst>
                                        </p:cTn>
                                        <p:tgtEl>
                                          <p:spTgt spid="5"/>
                                        </p:tgtEl>
                                      </p:cBhvr>
                                    </p:animEffect>
                                    <p:anim calcmode="lin" valueType="num">
                                      <p:cBhvr>
                                        <p:cTn id="5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61" dur="26">
                                          <p:stCondLst>
                                            <p:cond delay="650"/>
                                          </p:stCondLst>
                                        </p:cTn>
                                        <p:tgtEl>
                                          <p:spTgt spid="5"/>
                                        </p:tgtEl>
                                      </p:cBhvr>
                                      <p:to x="100000" y="60000"/>
                                    </p:animScale>
                                    <p:animScale>
                                      <p:cBhvr>
                                        <p:cTn id="62" dur="166" decel="50000">
                                          <p:stCondLst>
                                            <p:cond delay="676"/>
                                          </p:stCondLst>
                                        </p:cTn>
                                        <p:tgtEl>
                                          <p:spTgt spid="5"/>
                                        </p:tgtEl>
                                      </p:cBhvr>
                                      <p:to x="100000" y="100000"/>
                                    </p:animScale>
                                    <p:animScale>
                                      <p:cBhvr>
                                        <p:cTn id="63" dur="26">
                                          <p:stCondLst>
                                            <p:cond delay="1312"/>
                                          </p:stCondLst>
                                        </p:cTn>
                                        <p:tgtEl>
                                          <p:spTgt spid="5"/>
                                        </p:tgtEl>
                                      </p:cBhvr>
                                      <p:to x="100000" y="80000"/>
                                    </p:animScale>
                                    <p:animScale>
                                      <p:cBhvr>
                                        <p:cTn id="64" dur="166" decel="50000">
                                          <p:stCondLst>
                                            <p:cond delay="1338"/>
                                          </p:stCondLst>
                                        </p:cTn>
                                        <p:tgtEl>
                                          <p:spTgt spid="5"/>
                                        </p:tgtEl>
                                      </p:cBhvr>
                                      <p:to x="100000" y="100000"/>
                                    </p:animScale>
                                    <p:animScale>
                                      <p:cBhvr>
                                        <p:cTn id="65" dur="26">
                                          <p:stCondLst>
                                            <p:cond delay="1642"/>
                                          </p:stCondLst>
                                        </p:cTn>
                                        <p:tgtEl>
                                          <p:spTgt spid="5"/>
                                        </p:tgtEl>
                                      </p:cBhvr>
                                      <p:to x="100000" y="90000"/>
                                    </p:animScale>
                                    <p:animScale>
                                      <p:cBhvr>
                                        <p:cTn id="66" dur="166" decel="50000">
                                          <p:stCondLst>
                                            <p:cond delay="1668"/>
                                          </p:stCondLst>
                                        </p:cTn>
                                        <p:tgtEl>
                                          <p:spTgt spid="5"/>
                                        </p:tgtEl>
                                      </p:cBhvr>
                                      <p:to x="100000" y="100000"/>
                                    </p:animScale>
                                    <p:animScale>
                                      <p:cBhvr>
                                        <p:cTn id="67" dur="26">
                                          <p:stCondLst>
                                            <p:cond delay="1808"/>
                                          </p:stCondLst>
                                        </p:cTn>
                                        <p:tgtEl>
                                          <p:spTgt spid="5"/>
                                        </p:tgtEl>
                                      </p:cBhvr>
                                      <p:to x="100000" y="95000"/>
                                    </p:animScale>
                                    <p:animScale>
                                      <p:cBhvr>
                                        <p:cTn id="68"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C:\Users\gerson\Downloads\203_applause.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76172" y="244525"/>
            <a:ext cx="8064896" cy="6337014"/>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2555776" y="361549"/>
            <a:ext cx="3888432"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SV" b="1" dirty="0" smtClean="0"/>
              <a:t>ETICA Y CONTABILIDAD</a:t>
            </a:r>
            <a:endParaRPr lang="es-SV" b="1" dirty="0"/>
          </a:p>
        </p:txBody>
      </p:sp>
      <p:sp>
        <p:nvSpPr>
          <p:cNvPr id="3" name="2 CuadroTexto"/>
          <p:cNvSpPr txBox="1"/>
          <p:nvPr/>
        </p:nvSpPr>
        <p:spPr>
          <a:xfrm>
            <a:off x="179512" y="1412776"/>
            <a:ext cx="8640960" cy="3416320"/>
          </a:xfrm>
          <a:prstGeom prst="rect">
            <a:avLst/>
          </a:prstGeom>
          <a:noFill/>
        </p:spPr>
        <p:txBody>
          <a:bodyPr wrap="square" rtlCol="0">
            <a:spAutoFit/>
          </a:bodyPr>
          <a:lstStyle/>
          <a:p>
            <a:pPr algn="just"/>
            <a:r>
              <a:rPr lang="es-SV" b="1" dirty="0">
                <a:solidFill>
                  <a:srgbClr val="00B050"/>
                </a:solidFill>
                <a:latin typeface="Arial Black" pitchFamily="34" charset="0"/>
              </a:rPr>
              <a:t>El papel de la ética en la contabilidad financiera es asegurar la confianza del público así como del inversionista acerca de los métodos de presentación de los informes de la </a:t>
            </a:r>
            <a:r>
              <a:rPr lang="es-SV" b="1" dirty="0" smtClean="0">
                <a:solidFill>
                  <a:srgbClr val="00B050"/>
                </a:solidFill>
                <a:latin typeface="Arial Black" pitchFamily="34" charset="0"/>
              </a:rPr>
              <a:t>empresa.</a:t>
            </a:r>
          </a:p>
          <a:p>
            <a:pPr algn="just"/>
            <a:endParaRPr lang="es-SV" b="1" dirty="0">
              <a:solidFill>
                <a:srgbClr val="00B050"/>
              </a:solidFill>
              <a:latin typeface="Arial Black" pitchFamily="34" charset="0"/>
            </a:endParaRPr>
          </a:p>
          <a:p>
            <a:pPr algn="ctr"/>
            <a:r>
              <a:rPr lang="es-SV" b="1" dirty="0" smtClean="0">
                <a:solidFill>
                  <a:srgbClr val="00B050"/>
                </a:solidFill>
                <a:latin typeface="Arial Black" pitchFamily="34" charset="0"/>
              </a:rPr>
              <a:t>ARTICULO 1 CODIGO DE ETICA PARA PROFESIONALES DE LA CONTABILIDAD</a:t>
            </a:r>
          </a:p>
          <a:p>
            <a:pPr algn="just"/>
            <a:r>
              <a:rPr lang="es-SV" b="1" dirty="0">
                <a:solidFill>
                  <a:srgbClr val="00B050"/>
                </a:solidFill>
                <a:latin typeface="Arial Black" pitchFamily="34" charset="0"/>
              </a:rPr>
              <a:t>Una característica que identifica a la profesión contable es que asume la responsabilidad de actuar en interés público. En consecuencia, la responsabilidad de un profesional de la contabilidad no consiste exclusivamente en satisfacer las necesidades de un determinado cliente o de la entidad para la que trabaja</a:t>
            </a:r>
          </a:p>
        </p:txBody>
      </p:sp>
    </p:spTree>
    <p:extLst>
      <p:ext uri="{BB962C8B-B14F-4D97-AF65-F5344CB8AC3E}">
        <p14:creationId xmlns:p14="http://schemas.microsoft.com/office/powerpoint/2010/main" val="250876743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fade">
                                      <p:cBhvr>
                                        <p:cTn id="7" dur="2000"/>
                                        <p:tgtEl>
                                          <p:spTgt spid="3077"/>
                                        </p:tgtEl>
                                      </p:cBhvr>
                                    </p:animEffect>
                                    <p:anim calcmode="lin" valueType="num">
                                      <p:cBhvr>
                                        <p:cTn id="8" dur="2000" fill="hold"/>
                                        <p:tgtEl>
                                          <p:spTgt spid="3077"/>
                                        </p:tgtEl>
                                        <p:attrNameLst>
                                          <p:attrName>ppt_w</p:attrName>
                                        </p:attrNameLst>
                                      </p:cBhvr>
                                      <p:tavLst>
                                        <p:tav tm="0" fmla="#ppt_w*sin(2.5*pi*$)">
                                          <p:val>
                                            <p:fltVal val="0"/>
                                          </p:val>
                                        </p:tav>
                                        <p:tav tm="100000">
                                          <p:val>
                                            <p:fltVal val="1"/>
                                          </p:val>
                                        </p:tav>
                                      </p:tavLst>
                                    </p:anim>
                                    <p:anim calcmode="lin" valueType="num">
                                      <p:cBhvr>
                                        <p:cTn id="9" dur="2000" fill="hold"/>
                                        <p:tgtEl>
                                          <p:spTgt spid="3077"/>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000"/>
                                        <p:tgtEl>
                                          <p:spTgt spid="3"/>
                                        </p:tgtEl>
                                      </p:cBhvr>
                                    </p:animEffect>
                                    <p:anim calcmode="lin" valueType="num">
                                      <p:cBhvr>
                                        <p:cTn id="18" dur="2000" fill="hold"/>
                                        <p:tgtEl>
                                          <p:spTgt spid="3"/>
                                        </p:tgtEl>
                                        <p:attrNameLst>
                                          <p:attrName>ppt_w</p:attrName>
                                        </p:attrNameLst>
                                      </p:cBhvr>
                                      <p:tavLst>
                                        <p:tav tm="0" fmla="#ppt_w*sin(2.5*pi*$)">
                                          <p:val>
                                            <p:fltVal val="0"/>
                                          </p:val>
                                        </p:tav>
                                        <p:tav tm="100000">
                                          <p:val>
                                            <p:fltVal val="1"/>
                                          </p:val>
                                        </p:tav>
                                      </p:tavLst>
                                    </p:anim>
                                    <p:anim calcmode="lin" valueType="num">
                                      <p:cBhvr>
                                        <p:cTn id="1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03648" y="692696"/>
            <a:ext cx="6264696"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SV" b="1" dirty="0" smtClean="0">
                <a:solidFill>
                  <a:srgbClr val="00B0F0"/>
                </a:solidFill>
                <a:latin typeface="Arial Black" pitchFamily="34" charset="0"/>
              </a:rPr>
              <a:t>LINEAMIENTOS PARA LA TOMA DE DECICIONES</a:t>
            </a:r>
            <a:endParaRPr lang="es-SV" b="1" dirty="0">
              <a:solidFill>
                <a:srgbClr val="00B0F0"/>
              </a:solidFill>
              <a:latin typeface="Arial Black" pitchFamily="34" charset="0"/>
            </a:endParaRPr>
          </a:p>
        </p:txBody>
      </p:sp>
      <p:sp>
        <p:nvSpPr>
          <p:cNvPr id="3" name="2 Estrella de 7 puntas"/>
          <p:cNvSpPr/>
          <p:nvPr/>
        </p:nvSpPr>
        <p:spPr>
          <a:xfrm>
            <a:off x="184892" y="1268760"/>
            <a:ext cx="5179196" cy="5040560"/>
          </a:xfrm>
          <a:prstGeom prst="star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SV"/>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3356992"/>
            <a:ext cx="3337050" cy="3127995"/>
          </a:xfrm>
          <a:prstGeom prst="round2DiagRect">
            <a:avLst>
              <a:gd name="adj1" fmla="val 16667"/>
              <a:gd name="adj2" fmla="val 0"/>
            </a:avLst>
          </a:prstGeom>
          <a:ln w="88900" cap="sq">
            <a:solidFill>
              <a:srgbClr val="FFFFFF"/>
            </a:solidFill>
            <a:miter lim="800000"/>
          </a:ln>
          <a:effectLst>
            <a:glow rad="228600">
              <a:schemeClr val="accent4">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884280" y="2357879"/>
            <a:ext cx="3780419" cy="2862322"/>
          </a:xfrm>
          <a:prstGeom prst="rect">
            <a:avLst/>
          </a:prstGeom>
          <a:noFill/>
        </p:spPr>
        <p:txBody>
          <a:bodyPr wrap="square" rtlCol="0">
            <a:spAutoFit/>
          </a:bodyPr>
          <a:lstStyle/>
          <a:p>
            <a:pPr algn="ctr"/>
            <a:r>
              <a:rPr lang="es-SV" b="1" dirty="0">
                <a:solidFill>
                  <a:srgbClr val="171BB1"/>
                </a:solidFill>
                <a:latin typeface="Arial Black" pitchFamily="34" charset="0"/>
              </a:rPr>
              <a:t>La toma de decisiones es el proceso mediante el cual se realiza una elección entre las opciones o formas para resolver diferentes situaciones de la empresa en diferentes contextos: utilizando metodologías cuantitativas que brinda la administración. </a:t>
            </a:r>
            <a:endParaRPr lang="es-SV" b="1" dirty="0">
              <a:solidFill>
                <a:srgbClr val="171BB1"/>
              </a:solidFill>
              <a:latin typeface="Arial Black" pitchFamily="34" charset="0"/>
            </a:endParaRPr>
          </a:p>
        </p:txBody>
      </p:sp>
    </p:spTree>
    <p:extLst>
      <p:ext uri="{BB962C8B-B14F-4D97-AF65-F5344CB8AC3E}">
        <p14:creationId xmlns:p14="http://schemas.microsoft.com/office/powerpoint/2010/main" val="3858783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2000"/>
                                        <p:tgtEl>
                                          <p:spTgt spid="3"/>
                                        </p:tgtEl>
                                      </p:cBhvr>
                                    </p:animEffect>
                                  </p:childTnLst>
                                </p:cTn>
                              </p:par>
                              <p:par>
                                <p:cTn id="11" presetID="21" presetClass="entr" presetSubtype="1" fill="hold" nodeType="with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wheel(1)">
                                      <p:cBhvr>
                                        <p:cTn id="13" dur="2000"/>
                                        <p:tgtEl>
                                          <p:spTgt spid="4098"/>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63688" y="1124744"/>
            <a:ext cx="6192688" cy="3139321"/>
          </a:xfrm>
          <a:prstGeom prst="rect">
            <a:avLst/>
          </a:prstGeom>
          <a:noFill/>
        </p:spPr>
        <p:txBody>
          <a:bodyPr wrap="square" lIns="91440" tIns="45720" rIns="91440" bIns="45720">
            <a:spAutoFit/>
          </a:bodyPr>
          <a:lstStyle/>
          <a:p>
            <a:pPr algn="ctr"/>
            <a:r>
              <a:rPr lang="es-ES" sz="6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MUCHAS </a:t>
            </a:r>
          </a:p>
          <a:p>
            <a:pPr algn="ctr"/>
            <a:r>
              <a:rPr lang="es-ES" sz="6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GRACIAS POR SU </a:t>
            </a:r>
          </a:p>
          <a:p>
            <a:pPr algn="ctr"/>
            <a:r>
              <a:rPr lang="es-ES" sz="6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ATENSION</a:t>
            </a:r>
            <a:endParaRPr lang="es-ES" sz="6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4581128"/>
            <a:ext cx="2857500" cy="2009775"/>
          </a:xfrm>
          <a:prstGeom prst="roundRect">
            <a:avLst>
              <a:gd name="adj" fmla="val 16667"/>
            </a:avLst>
          </a:prstGeom>
          <a:ln>
            <a:noFill/>
          </a:ln>
          <a:effectLst>
            <a:glow rad="228600">
              <a:schemeClr val="accent6">
                <a:satMod val="175000"/>
                <a:alpha val="40000"/>
              </a:schemeClr>
            </a:glow>
            <a:outerShdw dist="35921" dir="2700000" algn="ctr" rotWithShape="0">
              <a:schemeClr val="bg2"/>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356779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5123"/>
                                        </p:tgtEl>
                                        <p:attrNameLst>
                                          <p:attrName>style.visibility</p:attrName>
                                        </p:attrNameLst>
                                      </p:cBhvr>
                                      <p:to>
                                        <p:strVal val="visible"/>
                                      </p:to>
                                    </p:set>
                                    <p:anim calcmode="lin" valueType="num">
                                      <p:cBhvr>
                                        <p:cTn id="13" dur="1000" fill="hold"/>
                                        <p:tgtEl>
                                          <p:spTgt spid="5123"/>
                                        </p:tgtEl>
                                        <p:attrNameLst>
                                          <p:attrName>ppt_w</p:attrName>
                                        </p:attrNameLst>
                                      </p:cBhvr>
                                      <p:tavLst>
                                        <p:tav tm="0">
                                          <p:val>
                                            <p:fltVal val="0"/>
                                          </p:val>
                                        </p:tav>
                                        <p:tav tm="100000">
                                          <p:val>
                                            <p:strVal val="#ppt_w"/>
                                          </p:val>
                                        </p:tav>
                                      </p:tavLst>
                                    </p:anim>
                                    <p:anim calcmode="lin" valueType="num">
                                      <p:cBhvr>
                                        <p:cTn id="14" dur="1000" fill="hold"/>
                                        <p:tgtEl>
                                          <p:spTgt spid="5123"/>
                                        </p:tgtEl>
                                        <p:attrNameLst>
                                          <p:attrName>ppt_h</p:attrName>
                                        </p:attrNameLst>
                                      </p:cBhvr>
                                      <p:tavLst>
                                        <p:tav tm="0">
                                          <p:val>
                                            <p:fltVal val="0"/>
                                          </p:val>
                                        </p:tav>
                                        <p:tav tm="100000">
                                          <p:val>
                                            <p:strVal val="#ppt_h"/>
                                          </p:val>
                                        </p:tav>
                                      </p:tavLst>
                                    </p:anim>
                                    <p:anim calcmode="lin" valueType="num">
                                      <p:cBhvr>
                                        <p:cTn id="15" dur="1000" fill="hold"/>
                                        <p:tgtEl>
                                          <p:spTgt spid="5123"/>
                                        </p:tgtEl>
                                        <p:attrNameLst>
                                          <p:attrName>style.rotation</p:attrName>
                                        </p:attrNameLst>
                                      </p:cBhvr>
                                      <p:tavLst>
                                        <p:tav tm="0">
                                          <p:val>
                                            <p:fltVal val="90"/>
                                          </p:val>
                                        </p:tav>
                                        <p:tav tm="100000">
                                          <p:val>
                                            <p:fltVal val="0"/>
                                          </p:val>
                                        </p:tav>
                                      </p:tavLst>
                                    </p:anim>
                                    <p:animEffect transition="in" filter="fade">
                                      <p:cBhvr>
                                        <p:cTn id="16" dur="1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Control Interno</a:t>
            </a:r>
            <a:endParaRPr lang="es-SV" dirty="0"/>
          </a:p>
        </p:txBody>
      </p:sp>
      <p:pic>
        <p:nvPicPr>
          <p:cNvPr id="1026" name="Picture 2" descr="C:\Users\Servidor\Downloads\img20.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54691" y="1600200"/>
            <a:ext cx="6034617"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4093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60648"/>
            <a:ext cx="8229600" cy="1800200"/>
          </a:xfrm>
        </p:spPr>
        <p:txBody>
          <a:bodyPr>
            <a:normAutofit fontScale="90000"/>
          </a:bodyPr>
          <a:lstStyle/>
          <a:p>
            <a:pPr algn="l"/>
            <a:r>
              <a:rPr lang="es-MX"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es-MX"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s-MX" sz="1800" dirty="0" smtClean="0"/>
              <a:t/>
            </a:r>
            <a:br>
              <a:rPr lang="es-MX" sz="1800" dirty="0" smtClean="0"/>
            </a:br>
            <a:r>
              <a:rPr lang="es-MX"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Evitar el uso de dinero en efectivo</a:t>
            </a:r>
            <a:r>
              <a:rPr lang="es-MX" sz="1800" dirty="0"/>
              <a:t/>
            </a:r>
            <a:br>
              <a:rPr lang="es-MX" sz="1800" dirty="0"/>
            </a:br>
            <a:r>
              <a:rPr lang="es-MX" sz="3100" b="1" dirty="0" smtClean="0"/>
              <a:t>El </a:t>
            </a:r>
            <a:r>
              <a:rPr lang="es-MX" sz="3100" b="1" dirty="0"/>
              <a:t>uso de dinero en efectivo se debe limitar solo para compras menores por medio del fondo fijo de caja chica.</a:t>
            </a:r>
            <a:br>
              <a:rPr lang="es-MX" sz="3100" b="1" dirty="0"/>
            </a:br>
            <a:endParaRPr lang="es-SV" sz="3100" b="1" dirty="0"/>
          </a:p>
        </p:txBody>
      </p:sp>
      <p:pic>
        <p:nvPicPr>
          <p:cNvPr id="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19672" y="2132856"/>
            <a:ext cx="4536504" cy="3311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631135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ervidor\Downloads\slide_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1628800"/>
            <a:ext cx="5976664" cy="4482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827016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71600" y="1844824"/>
            <a:ext cx="7772400" cy="1470025"/>
          </a:xfrm>
        </p:spPr>
        <p:txBody>
          <a:bodyPr/>
          <a:lstStyle/>
          <a:p>
            <a:r>
              <a:rPr lang="es-ES" dirty="0" smtClean="0"/>
              <a:t>Control Interno Sobre los Pagos en Efectivo </a:t>
            </a:r>
            <a:endParaRPr lang="es-ES"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Control sobre los pagos hechos con cheque </a:t>
            </a:r>
            <a:endParaRPr lang="es-ES" dirty="0"/>
          </a:p>
        </p:txBody>
      </p:sp>
      <p:sp>
        <p:nvSpPr>
          <p:cNvPr id="3" name="2 Marcador de contenido"/>
          <p:cNvSpPr>
            <a:spLocks noGrp="1"/>
          </p:cNvSpPr>
          <p:nvPr>
            <p:ph idx="1"/>
          </p:nvPr>
        </p:nvSpPr>
        <p:spPr/>
        <p:txBody>
          <a:bodyPr>
            <a:normAutofit/>
          </a:bodyPr>
          <a:lstStyle/>
          <a:p>
            <a:r>
              <a:rPr lang="es-ES" sz="2000" dirty="0" smtClean="0"/>
              <a:t>El pago atraves de cheque es un importante control interno por las siguientes razones </a:t>
            </a:r>
          </a:p>
          <a:p>
            <a:r>
              <a:rPr lang="es-ES" sz="2000" dirty="0" smtClean="0"/>
              <a:t>El cheque brinda un registro del pago realizado.</a:t>
            </a:r>
          </a:p>
          <a:p>
            <a:r>
              <a:rPr lang="es-ES" sz="2000" dirty="0" smtClean="0"/>
              <a:t>Debe ser firmado por un funcionario autorizado</a:t>
            </a:r>
          </a:p>
          <a:p>
            <a:pPr>
              <a:buNone/>
            </a:pPr>
            <a:r>
              <a:rPr lang="es-ES" sz="2000" dirty="0" smtClean="0"/>
              <a:t>Antes de firmar el funcionario revisa documento que sustenten el pago.</a:t>
            </a:r>
          </a:p>
          <a:p>
            <a:pPr>
              <a:buNone/>
            </a:pPr>
            <a:endParaRPr lang="es-ES" sz="2000" dirty="0" smtClean="0"/>
          </a:p>
          <a:p>
            <a:pPr>
              <a:buNone/>
            </a:pPr>
            <a:endParaRPr lang="es-ES" sz="2400" dirty="0" smtClean="0"/>
          </a:p>
        </p:txBody>
      </p:sp>
      <p:pic>
        <p:nvPicPr>
          <p:cNvPr id="6" name="Picture 2" descr="C:\Documents and Settings\contabilidad_1\Escritorio\cheque111.jpeg"/>
          <p:cNvPicPr>
            <a:picLocks noChangeAspect="1" noChangeArrowheads="1"/>
          </p:cNvPicPr>
          <p:nvPr/>
        </p:nvPicPr>
        <p:blipFill>
          <a:blip r:embed="rId2" cstate="print"/>
          <a:srcRect/>
          <a:stretch>
            <a:fillRect/>
          </a:stretch>
        </p:blipFill>
        <p:spPr bwMode="auto">
          <a:xfrm>
            <a:off x="1043608" y="3717032"/>
            <a:ext cx="3312368" cy="1584176"/>
          </a:xfrm>
          <a:prstGeom prst="rect">
            <a:avLst/>
          </a:prstGeom>
          <a:noFill/>
        </p:spPr>
      </p:pic>
      <p:pic>
        <p:nvPicPr>
          <p:cNvPr id="7" name="Picture 2" descr="C:\Documents and Settings\contabilidad_1\Escritorio\chequecuentas.jpg"/>
          <p:cNvPicPr>
            <a:picLocks noChangeAspect="1" noChangeArrowheads="1"/>
          </p:cNvPicPr>
          <p:nvPr/>
        </p:nvPicPr>
        <p:blipFill>
          <a:blip r:embed="rId3" cstate="print"/>
          <a:srcRect/>
          <a:stretch>
            <a:fillRect/>
          </a:stretch>
        </p:blipFill>
        <p:spPr bwMode="auto">
          <a:xfrm>
            <a:off x="5076056" y="3573016"/>
            <a:ext cx="2952328" cy="172819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5" dur="500"/>
                                        <p:tgtEl>
                                          <p:spTgt spid="3">
                                            <p:txEl>
                                              <p:pRg st="3" end="3"/>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randombar(horizontal)">
                                      <p:cBhvr>
                                        <p:cTn id="28" dur="500"/>
                                        <p:tgtEl>
                                          <p:spTgt spid="6"/>
                                        </p:tgtEl>
                                      </p:cBhvr>
                                    </p:animEffect>
                                  </p:childTnLst>
                                </p:cTn>
                              </p:par>
                              <p:par>
                                <p:cTn id="29" presetID="14" presetClass="entr" presetSubtype="1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randombar(horizontal)">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Control sobre compras y pagos </a:t>
            </a:r>
            <a:endParaRPr lang="es-ES" sz="2800" b="1" dirty="0"/>
          </a:p>
        </p:txBody>
      </p:sp>
      <p:sp>
        <p:nvSpPr>
          <p:cNvPr id="3" name="2 Marcador de contenido"/>
          <p:cNvSpPr>
            <a:spLocks noGrp="1"/>
          </p:cNvSpPr>
          <p:nvPr>
            <p:ph idx="1"/>
          </p:nvPr>
        </p:nvSpPr>
        <p:spPr/>
        <p:txBody>
          <a:bodyPr>
            <a:normAutofit/>
          </a:bodyPr>
          <a:lstStyle/>
          <a:p>
            <a:r>
              <a:rPr lang="es-ES" sz="2800" u="sng" dirty="0" smtClean="0"/>
              <a:t>Proceso de compra y pago por medio de cheque</a:t>
            </a:r>
          </a:p>
          <a:p>
            <a:pPr>
              <a:buNone/>
            </a:pPr>
            <a:r>
              <a:rPr lang="es-ES" sz="2000" dirty="0" smtClean="0"/>
              <a:t>       1)Orden de compra </a:t>
            </a:r>
          </a:p>
          <a:p>
            <a:pPr>
              <a:buNone/>
            </a:pPr>
            <a:r>
              <a:rPr lang="es-ES" sz="2000" dirty="0" smtClean="0"/>
              <a:t>       2)embarcar bienes y enviar factura al comprador </a:t>
            </a:r>
          </a:p>
          <a:p>
            <a:r>
              <a:rPr lang="es-ES" sz="2000" dirty="0" smtClean="0"/>
              <a:t>3)Comprador recibe el inventario y prepara un informe de recepción</a:t>
            </a:r>
          </a:p>
          <a:p>
            <a:r>
              <a:rPr lang="es-ES" sz="2000" dirty="0" smtClean="0"/>
              <a:t>4)Después de aprobar todos los documentos el comprador envía el cheque </a:t>
            </a:r>
            <a:endParaRPr lang="es-ES" sz="2000" dirty="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Sistema de Vales </a:t>
            </a:r>
            <a:endParaRPr lang="es-ES" dirty="0"/>
          </a:p>
        </p:txBody>
      </p:sp>
      <p:sp>
        <p:nvSpPr>
          <p:cNvPr id="5" name="4 Marcador de contenido"/>
          <p:cNvSpPr>
            <a:spLocks noGrp="1"/>
          </p:cNvSpPr>
          <p:nvPr>
            <p:ph idx="1"/>
          </p:nvPr>
        </p:nvSpPr>
        <p:spPr/>
        <p:txBody>
          <a:bodyPr>
            <a:normAutofit/>
          </a:bodyPr>
          <a:lstStyle/>
          <a:p>
            <a:r>
              <a:rPr lang="es-ES" sz="2400" dirty="0" smtClean="0"/>
              <a:t>Es un documento que autoriza el pago en efectivo </a:t>
            </a:r>
          </a:p>
          <a:p>
            <a:r>
              <a:rPr lang="es-ES" sz="2400" dirty="0" smtClean="0"/>
              <a:t>El sistema de vales usa</a:t>
            </a:r>
          </a:p>
          <a:p>
            <a:r>
              <a:rPr lang="es-ES" sz="2400" dirty="0" smtClean="0"/>
              <a:t>Vales, un registro de vales, registro de cheques.</a:t>
            </a:r>
          </a:p>
          <a:p>
            <a:pPr>
              <a:buNone/>
            </a:pPr>
            <a:r>
              <a:rPr lang="es-ES" sz="2400" dirty="0" smtClean="0"/>
              <a:t>Todos los gastos se deben aprobar antes del pago</a:t>
            </a:r>
            <a:endParaRPr lang="es-ES" sz="2400" dirty="0"/>
          </a:p>
        </p:txBody>
      </p:sp>
      <p:pic>
        <p:nvPicPr>
          <p:cNvPr id="8" name="Picture 3" descr="C:\Documents and Settings\contabilidad_1\Escritorio\Vale.png"/>
          <p:cNvPicPr>
            <a:picLocks noChangeAspect="1" noChangeArrowheads="1"/>
          </p:cNvPicPr>
          <p:nvPr/>
        </p:nvPicPr>
        <p:blipFill>
          <a:blip r:embed="rId2" cstate="print"/>
          <a:srcRect/>
          <a:stretch>
            <a:fillRect/>
          </a:stretch>
        </p:blipFill>
        <p:spPr bwMode="auto">
          <a:xfrm>
            <a:off x="1835696" y="3597472"/>
            <a:ext cx="5040560" cy="237762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143054"/>
            <a:ext cx="6048672" cy="52322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s-SV" sz="2800" b="1" dirty="0" smtClean="0">
                <a:latin typeface="Arial Black" pitchFamily="34" charset="0"/>
              </a:rPr>
              <a:t>FONDO DE CAJA CHICA</a:t>
            </a:r>
            <a:endParaRPr lang="es-SV" sz="2800" b="1" dirty="0">
              <a:latin typeface="Arial Black" pitchFamily="34" charset="0"/>
            </a:endParaRPr>
          </a:p>
        </p:txBody>
      </p:sp>
      <p:sp>
        <p:nvSpPr>
          <p:cNvPr id="3" name="2 CuadroTexto"/>
          <p:cNvSpPr txBox="1"/>
          <p:nvPr/>
        </p:nvSpPr>
        <p:spPr>
          <a:xfrm>
            <a:off x="1475656" y="1340768"/>
            <a:ext cx="7344816" cy="92333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SV" dirty="0" smtClean="0">
                <a:solidFill>
                  <a:srgbClr val="7030A0"/>
                </a:solidFill>
                <a:effectLst>
                  <a:outerShdw blurRad="38100" dist="38100" dir="2700000" algn="tl">
                    <a:srgbClr val="000000">
                      <a:alpha val="43137"/>
                    </a:srgbClr>
                  </a:outerShdw>
                </a:effectLst>
                <a:latin typeface="Arial Black" pitchFamily="34" charset="0"/>
              </a:rPr>
              <a:t>Designación </a:t>
            </a:r>
            <a:r>
              <a:rPr lang="es-SV" dirty="0">
                <a:solidFill>
                  <a:srgbClr val="7030A0"/>
                </a:solidFill>
                <a:effectLst>
                  <a:outerShdw blurRad="38100" dist="38100" dir="2700000" algn="tl">
                    <a:srgbClr val="000000">
                      <a:alpha val="43137"/>
                    </a:srgbClr>
                  </a:outerShdw>
                </a:effectLst>
                <a:latin typeface="Arial Black" pitchFamily="34" charset="0"/>
              </a:rPr>
              <a:t>de un custodio del fondo de caja chica el custodio ese individuo a quien  se le asigna la responsabilidad por el fondo de caja chica.</a:t>
            </a:r>
          </a:p>
        </p:txBody>
      </p:sp>
      <p:sp>
        <p:nvSpPr>
          <p:cNvPr id="5" name="4 CuadroTexto"/>
          <p:cNvSpPr txBox="1"/>
          <p:nvPr/>
        </p:nvSpPr>
        <p:spPr>
          <a:xfrm>
            <a:off x="1481619" y="2708920"/>
            <a:ext cx="7338853" cy="64633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SV" dirty="0" smtClean="0">
                <a:solidFill>
                  <a:srgbClr val="7030A0"/>
                </a:solidFill>
                <a:effectLst>
                  <a:outerShdw blurRad="38100" dist="38100" dir="2700000" algn="tl">
                    <a:srgbClr val="000000">
                      <a:alpha val="43137"/>
                    </a:srgbClr>
                  </a:outerShdw>
                </a:effectLst>
                <a:latin typeface="Arial Black" pitchFamily="34" charset="0"/>
              </a:rPr>
              <a:t>Designación </a:t>
            </a:r>
            <a:r>
              <a:rPr lang="es-SV" dirty="0">
                <a:solidFill>
                  <a:srgbClr val="7030A0"/>
                </a:solidFill>
                <a:effectLst>
                  <a:outerShdw blurRad="38100" dist="38100" dir="2700000" algn="tl">
                    <a:srgbClr val="000000">
                      <a:alpha val="43137"/>
                    </a:srgbClr>
                  </a:outerShdw>
                </a:effectLst>
                <a:latin typeface="Arial Black" pitchFamily="34" charset="0"/>
              </a:rPr>
              <a:t>de una  cantidad específica de efectivo que deberá mantenerse en fondo de caja chica</a:t>
            </a:r>
            <a:r>
              <a:rPr lang="es-SV" dirty="0" smtClean="0">
                <a:solidFill>
                  <a:srgbClr val="7030A0"/>
                </a:solidFill>
                <a:effectLst>
                  <a:outerShdw blurRad="38100" dist="38100" dir="2700000" algn="tl">
                    <a:srgbClr val="000000">
                      <a:alpha val="43137"/>
                    </a:srgbClr>
                  </a:outerShdw>
                </a:effectLst>
                <a:latin typeface="Arial Black" pitchFamily="34" charset="0"/>
              </a:rPr>
              <a:t>.</a:t>
            </a:r>
            <a:endParaRPr lang="es-SV" dirty="0">
              <a:solidFill>
                <a:srgbClr val="7030A0"/>
              </a:solidFill>
              <a:effectLst>
                <a:outerShdw blurRad="38100" dist="38100" dir="2700000" algn="tl">
                  <a:srgbClr val="000000">
                    <a:alpha val="43137"/>
                  </a:srgbClr>
                </a:outerShdw>
              </a:effectLst>
              <a:latin typeface="Arial Black" pitchFamily="34" charset="0"/>
            </a:endParaRPr>
          </a:p>
        </p:txBody>
      </p:sp>
      <p:sp>
        <p:nvSpPr>
          <p:cNvPr id="6" name="5 CuadroTexto"/>
          <p:cNvSpPr txBox="1"/>
          <p:nvPr/>
        </p:nvSpPr>
        <p:spPr>
          <a:xfrm>
            <a:off x="1481619" y="3907887"/>
            <a:ext cx="7344816"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SV" dirty="0" smtClean="0">
                <a:solidFill>
                  <a:srgbClr val="7030A0"/>
                </a:solidFill>
                <a:effectLst>
                  <a:outerShdw blurRad="38100" dist="38100" dir="2700000" algn="tl">
                    <a:srgbClr val="000000">
                      <a:alpha val="43137"/>
                    </a:srgbClr>
                  </a:outerShdw>
                </a:effectLst>
                <a:latin typeface="Arial Black" pitchFamily="34" charset="0"/>
              </a:rPr>
              <a:t>Respaldo </a:t>
            </a:r>
            <a:r>
              <a:rPr lang="es-SV" dirty="0">
                <a:solidFill>
                  <a:srgbClr val="7030A0"/>
                </a:solidFill>
                <a:effectLst>
                  <a:outerShdw blurRad="38100" dist="38100" dir="2700000" algn="tl">
                    <a:srgbClr val="000000">
                      <a:alpha val="43137"/>
                    </a:srgbClr>
                  </a:outerShdw>
                </a:effectLst>
                <a:latin typeface="Arial Black" pitchFamily="34" charset="0"/>
              </a:rPr>
              <a:t>de  todos los pagos hechos  con el fondo de caja chica  mediante un bale de caja chica el cual sirve como un comprobante de autorización y como explicación.</a:t>
            </a:r>
          </a:p>
        </p:txBody>
      </p:sp>
      <p:cxnSp>
        <p:nvCxnSpPr>
          <p:cNvPr id="7" name="6 Conector recto"/>
          <p:cNvCxnSpPr/>
          <p:nvPr/>
        </p:nvCxnSpPr>
        <p:spPr>
          <a:xfrm flipH="1">
            <a:off x="539552" y="404664"/>
            <a:ext cx="1224136" cy="0"/>
          </a:xfrm>
          <a:prstGeom prst="line">
            <a:avLst/>
          </a:prstGeom>
          <a:ln w="76200" cmpd="tri"/>
        </p:spPr>
        <p:style>
          <a:lnRef idx="3">
            <a:schemeClr val="accent4"/>
          </a:lnRef>
          <a:fillRef idx="0">
            <a:schemeClr val="accent4"/>
          </a:fillRef>
          <a:effectRef idx="2">
            <a:schemeClr val="accent4"/>
          </a:effectRef>
          <a:fontRef idx="minor">
            <a:schemeClr val="tx1"/>
          </a:fontRef>
        </p:style>
      </p:cxnSp>
      <p:cxnSp>
        <p:nvCxnSpPr>
          <p:cNvPr id="9" name="8 Conector recto"/>
          <p:cNvCxnSpPr/>
          <p:nvPr/>
        </p:nvCxnSpPr>
        <p:spPr>
          <a:xfrm>
            <a:off x="539552" y="404664"/>
            <a:ext cx="0" cy="4103387"/>
          </a:xfrm>
          <a:prstGeom prst="line">
            <a:avLst/>
          </a:prstGeom>
          <a:ln w="76200" cmpd="tri"/>
        </p:spPr>
        <p:style>
          <a:lnRef idx="3">
            <a:schemeClr val="accent4"/>
          </a:lnRef>
          <a:fillRef idx="0">
            <a:schemeClr val="accent4"/>
          </a:fillRef>
          <a:effectRef idx="2">
            <a:schemeClr val="accent4"/>
          </a:effectRef>
          <a:fontRef idx="minor">
            <a:schemeClr val="tx1"/>
          </a:fontRef>
        </p:style>
      </p:cxnSp>
      <p:cxnSp>
        <p:nvCxnSpPr>
          <p:cNvPr id="10" name="9 Conector recto"/>
          <p:cNvCxnSpPr/>
          <p:nvPr/>
        </p:nvCxnSpPr>
        <p:spPr>
          <a:xfrm flipH="1">
            <a:off x="539552" y="1785387"/>
            <a:ext cx="936104" cy="17046"/>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11" name="10 Conector recto"/>
          <p:cNvCxnSpPr/>
          <p:nvPr/>
        </p:nvCxnSpPr>
        <p:spPr>
          <a:xfrm flipH="1">
            <a:off x="539552" y="3032085"/>
            <a:ext cx="942067" cy="0"/>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12" name="11 Conector recto"/>
          <p:cNvCxnSpPr/>
          <p:nvPr/>
        </p:nvCxnSpPr>
        <p:spPr>
          <a:xfrm flipH="1">
            <a:off x="539552" y="4507707"/>
            <a:ext cx="916868" cy="344"/>
          </a:xfrm>
          <a:prstGeom prst="line">
            <a:avLst/>
          </a:prstGeom>
          <a:ln w="76200"/>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30248133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384</TotalTime>
  <Words>543</Words>
  <Application>Microsoft Office PowerPoint</Application>
  <PresentationFormat>Presentación en pantalla (4:3)</PresentationFormat>
  <Paragraphs>49</Paragraphs>
  <Slides>14</Slides>
  <Notes>1</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Control Interno sobre las entradas de Efectivo</vt:lpstr>
      <vt:lpstr>Control Interno</vt:lpstr>
      <vt:lpstr>  Evitar el uso de dinero en efectivo El uso de dinero en efectivo se debe limitar solo para compras menores por medio del fondo fijo de caja chica. </vt:lpstr>
      <vt:lpstr>Presentación de PowerPoint</vt:lpstr>
      <vt:lpstr>Control Interno Sobre los Pagos en Efectivo </vt:lpstr>
      <vt:lpstr>Control sobre los pagos hechos con cheque </vt:lpstr>
      <vt:lpstr>Control sobre compras y pagos </vt:lpstr>
      <vt:lpstr>Sistema de Vales </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santa ines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Sobre los Pagos en Efectivo</dc:title>
  <dc:creator>Contabilidad</dc:creator>
  <cp:lastModifiedBy>gerson</cp:lastModifiedBy>
  <cp:revision>30</cp:revision>
  <dcterms:created xsi:type="dcterms:W3CDTF">2014-08-25T12:00:22Z</dcterms:created>
  <dcterms:modified xsi:type="dcterms:W3CDTF">2014-08-29T06:32:06Z</dcterms:modified>
</cp:coreProperties>
</file>