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62" r:id="rId2"/>
    <p:sldId id="266" r:id="rId3"/>
    <p:sldId id="278" r:id="rId4"/>
    <p:sldId id="280" r:id="rId5"/>
    <p:sldId id="281" r:id="rId6"/>
    <p:sldId id="282" r:id="rId7"/>
    <p:sldId id="264" r:id="rId8"/>
    <p:sldId id="265" r:id="rId9"/>
    <p:sldId id="267" r:id="rId10"/>
    <p:sldId id="268" r:id="rId11"/>
    <p:sldId id="269" r:id="rId12"/>
    <p:sldId id="270" r:id="rId13"/>
    <p:sldId id="271" r:id="rId14"/>
    <p:sldId id="272" r:id="rId15"/>
    <p:sldId id="273" r:id="rId16"/>
    <p:sldId id="274" r:id="rId17"/>
    <p:sldId id="256" r:id="rId18"/>
    <p:sldId id="284" r:id="rId19"/>
    <p:sldId id="257" r:id="rId20"/>
    <p:sldId id="259" r:id="rId21"/>
    <p:sldId id="260" r:id="rId22"/>
    <p:sldId id="261" r:id="rId23"/>
    <p:sldId id="258" r:id="rId24"/>
    <p:sldId id="275" r:id="rId25"/>
    <p:sldId id="276" r:id="rId26"/>
    <p:sldId id="286" r:id="rId27"/>
    <p:sldId id="277" r:id="rId28"/>
    <p:sldId id="283" r:id="rId2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71" autoAdjust="0"/>
  </p:normalViewPr>
  <p:slideViewPr>
    <p:cSldViewPr>
      <p:cViewPr>
        <p:scale>
          <a:sx n="78" d="100"/>
          <a:sy n="78" d="100"/>
        </p:scale>
        <p:origin x="-1344" y="-2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eborah\AppData\Local\Temp\ejemplo%20de%20prestamo%20bancario.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SV"/>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130039432274757"/>
          <c:y val="1.5913215029979833E-2"/>
          <c:w val="0.49961587739921137"/>
          <c:h val="0.82388783401170917"/>
        </c:manualLayout>
      </c:layout>
      <c:lineChart>
        <c:grouping val="standard"/>
        <c:varyColors val="0"/>
        <c:ser>
          <c:idx val="0"/>
          <c:order val="0"/>
          <c:tx>
            <c:strRef>
              <c:f>'[ejemplo de prestamo bancario.xls]Hoja1'!$C$11</c:f>
              <c:strCache>
                <c:ptCount val="1"/>
                <c:pt idx="0">
                  <c:v>Año</c:v>
                </c:pt>
              </c:strCache>
            </c:strRef>
          </c:tx>
          <c:val>
            <c:numRef>
              <c:f>'[ejemplo de prestamo bancario.xls]Hoja1'!$C$12:$C$17</c:f>
              <c:numCache>
                <c:formatCode>General</c:formatCode>
                <c:ptCount val="6"/>
                <c:pt idx="0">
                  <c:v>0</c:v>
                </c:pt>
                <c:pt idx="1">
                  <c:v>1</c:v>
                </c:pt>
                <c:pt idx="2">
                  <c:v>2</c:v>
                </c:pt>
                <c:pt idx="3">
                  <c:v>3</c:v>
                </c:pt>
                <c:pt idx="4">
                  <c:v>4</c:v>
                </c:pt>
                <c:pt idx="5">
                  <c:v>5</c:v>
                </c:pt>
              </c:numCache>
            </c:numRef>
          </c:val>
          <c:smooth val="0"/>
        </c:ser>
        <c:ser>
          <c:idx val="1"/>
          <c:order val="1"/>
          <c:tx>
            <c:strRef>
              <c:f>'[ejemplo de prestamo bancario.xls]Hoja1'!$D$11</c:f>
              <c:strCache>
                <c:ptCount val="1"/>
                <c:pt idx="0">
                  <c:v>Principal</c:v>
                </c:pt>
              </c:strCache>
            </c:strRef>
          </c:tx>
          <c:val>
            <c:numRef>
              <c:f>'[ejemplo de prestamo bancario.xls]Hoja1'!$D$12:$D$17</c:f>
              <c:numCache>
                <c:formatCode>General</c:formatCode>
                <c:ptCount val="6"/>
                <c:pt idx="1">
                  <c:v>2000</c:v>
                </c:pt>
                <c:pt idx="2">
                  <c:v>2000</c:v>
                </c:pt>
                <c:pt idx="3">
                  <c:v>2000</c:v>
                </c:pt>
                <c:pt idx="4">
                  <c:v>2000</c:v>
                </c:pt>
                <c:pt idx="5">
                  <c:v>2000</c:v>
                </c:pt>
              </c:numCache>
            </c:numRef>
          </c:val>
          <c:smooth val="0"/>
        </c:ser>
        <c:ser>
          <c:idx val="2"/>
          <c:order val="2"/>
          <c:tx>
            <c:strRef>
              <c:f>'[ejemplo de prestamo bancario.xls]Hoja1'!$E$11</c:f>
              <c:strCache>
                <c:ptCount val="1"/>
                <c:pt idx="0">
                  <c:v>interes</c:v>
                </c:pt>
              </c:strCache>
            </c:strRef>
          </c:tx>
          <c:val>
            <c:numRef>
              <c:f>'[ejemplo de prestamo bancario.xls]Hoja1'!$E$12:$E$17</c:f>
              <c:numCache>
                <c:formatCode>General</c:formatCode>
                <c:ptCount val="6"/>
                <c:pt idx="1">
                  <c:v>1000</c:v>
                </c:pt>
                <c:pt idx="2">
                  <c:v>800</c:v>
                </c:pt>
                <c:pt idx="3">
                  <c:v>600</c:v>
                </c:pt>
                <c:pt idx="4">
                  <c:v>400</c:v>
                </c:pt>
                <c:pt idx="5">
                  <c:v>200</c:v>
                </c:pt>
              </c:numCache>
            </c:numRef>
          </c:val>
          <c:smooth val="0"/>
        </c:ser>
        <c:ser>
          <c:idx val="3"/>
          <c:order val="3"/>
          <c:tx>
            <c:strRef>
              <c:f>'[ejemplo de prestamo bancario.xls]Hoja1'!$F$11</c:f>
              <c:strCache>
                <c:ptCount val="1"/>
                <c:pt idx="0">
                  <c:v>total de pago</c:v>
                </c:pt>
              </c:strCache>
            </c:strRef>
          </c:tx>
          <c:val>
            <c:numRef>
              <c:f>'[ejemplo de prestamo bancario.xls]Hoja1'!$F$12:$F$17</c:f>
              <c:numCache>
                <c:formatCode>General</c:formatCode>
                <c:ptCount val="6"/>
                <c:pt idx="1">
                  <c:v>3000</c:v>
                </c:pt>
                <c:pt idx="2">
                  <c:v>2800</c:v>
                </c:pt>
                <c:pt idx="3">
                  <c:v>2600</c:v>
                </c:pt>
                <c:pt idx="4">
                  <c:v>2400</c:v>
                </c:pt>
                <c:pt idx="5">
                  <c:v>2200</c:v>
                </c:pt>
              </c:numCache>
            </c:numRef>
          </c:val>
          <c:smooth val="0"/>
        </c:ser>
        <c:ser>
          <c:idx val="4"/>
          <c:order val="4"/>
          <c:tx>
            <c:strRef>
              <c:f>'[ejemplo de prestamo bancario.xls]Hoja1'!$G$11</c:f>
              <c:strCache>
                <c:ptCount val="1"/>
                <c:pt idx="0">
                  <c:v>balance del prestamo</c:v>
                </c:pt>
              </c:strCache>
            </c:strRef>
          </c:tx>
          <c:val>
            <c:numRef>
              <c:f>'[ejemplo de prestamo bancario.xls]Hoja1'!$G$12:$G$17</c:f>
              <c:numCache>
                <c:formatCode>General</c:formatCode>
                <c:ptCount val="6"/>
                <c:pt idx="0">
                  <c:v>10000</c:v>
                </c:pt>
                <c:pt idx="1">
                  <c:v>8000</c:v>
                </c:pt>
                <c:pt idx="2">
                  <c:v>6000</c:v>
                </c:pt>
                <c:pt idx="3">
                  <c:v>4000</c:v>
                </c:pt>
                <c:pt idx="4">
                  <c:v>2000</c:v>
                </c:pt>
              </c:numCache>
            </c:numRef>
          </c:val>
          <c:smooth val="0"/>
        </c:ser>
        <c:dLbls>
          <c:showLegendKey val="0"/>
          <c:showVal val="0"/>
          <c:showCatName val="0"/>
          <c:showSerName val="0"/>
          <c:showPercent val="0"/>
          <c:showBubbleSize val="0"/>
        </c:dLbls>
        <c:marker val="1"/>
        <c:smooth val="0"/>
        <c:axId val="80226560"/>
        <c:axId val="80236544"/>
      </c:lineChart>
      <c:catAx>
        <c:axId val="80226560"/>
        <c:scaling>
          <c:orientation val="minMax"/>
        </c:scaling>
        <c:delete val="0"/>
        <c:axPos val="b"/>
        <c:numFmt formatCode="General" sourceLinked="1"/>
        <c:majorTickMark val="out"/>
        <c:minorTickMark val="none"/>
        <c:tickLblPos val="nextTo"/>
        <c:crossAx val="80236544"/>
        <c:crosses val="autoZero"/>
        <c:auto val="1"/>
        <c:lblAlgn val="ctr"/>
        <c:lblOffset val="100"/>
        <c:noMultiLvlLbl val="0"/>
      </c:catAx>
      <c:valAx>
        <c:axId val="80236544"/>
        <c:scaling>
          <c:orientation val="minMax"/>
        </c:scaling>
        <c:delete val="0"/>
        <c:axPos val="l"/>
        <c:majorGridlines/>
        <c:numFmt formatCode="General" sourceLinked="1"/>
        <c:majorTickMark val="out"/>
        <c:minorTickMark val="none"/>
        <c:tickLblPos val="nextTo"/>
        <c:crossAx val="80226560"/>
        <c:crosses val="autoZero"/>
        <c:crossBetween val="between"/>
      </c:valAx>
    </c:plotArea>
    <c:legend>
      <c:legendPos val="r"/>
      <c:layout>
        <c:manualLayout>
          <c:xMode val="edge"/>
          <c:yMode val="edge"/>
          <c:x val="0.71616026669652078"/>
          <c:y val="0.10232650918635169"/>
          <c:w val="0.26488238733191527"/>
          <c:h val="0.80603422572178474"/>
        </c:manualLayout>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68BD3F5-B693-47F1-9869-864160129516}" type="datetimeFigureOut">
              <a:rPr lang="es-ES" smtClean="0"/>
              <a:t>24/09/2014</a:t>
            </a:fld>
            <a:endParaRPr lang="es-E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E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05F0003-5BE0-485D-B99D-84FAB1338C72}" type="slidenum">
              <a:rPr lang="es-ES" smtClean="0"/>
              <a:t>‹Nº›</a:t>
            </a:fld>
            <a:endParaRPr lang="es-E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F05F0003-5BE0-485D-B99D-84FAB1338C72}" type="slidenum">
              <a:rPr lang="es-ES" smtClean="0"/>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F05F0003-5BE0-485D-B99D-84FAB1338C72}" type="slidenum">
              <a:rPr lang="es-ES" smtClean="0"/>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F05F0003-5BE0-485D-B99D-84FAB1338C72}" type="slidenum">
              <a:rPr lang="es-ES" smtClean="0"/>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F05F0003-5BE0-485D-B99D-84FAB1338C72}" type="slidenum">
              <a:rPr lang="es-ES" smtClean="0"/>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F05F0003-5BE0-485D-B99D-84FAB1338C72}" type="slidenum">
              <a:rPr lang="es-ES" smtClean="0"/>
              <a:t>‹Nº›</a:t>
            </a:fld>
            <a:endParaRPr lang="es-ES" dirty="0"/>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F05F0003-5BE0-485D-B99D-84FAB1338C72}" type="slidenum">
              <a:rPr lang="es-ES" smtClean="0"/>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F05F0003-5BE0-485D-B99D-84FAB1338C72}" type="slidenum">
              <a:rPr lang="es-ES" smtClean="0"/>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F05F0003-5BE0-485D-B99D-84FAB1338C72}" type="slidenum">
              <a:rPr lang="es-ES" smtClean="0"/>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7" name="Slide Number Placeholder 6"/>
          <p:cNvSpPr>
            <a:spLocks noGrp="1"/>
          </p:cNvSpPr>
          <p:nvPr>
            <p:ph type="sldNum" sz="quarter" idx="12"/>
          </p:nvPr>
        </p:nvSpPr>
        <p:spPr/>
        <p:txBody>
          <a:bodyPr/>
          <a:lstStyle/>
          <a:p>
            <a:fld id="{F05F0003-5BE0-485D-B99D-84FAB1338C72}" type="slidenum">
              <a:rPr lang="es-ES" smtClean="0"/>
              <a:t>‹Nº›</a:t>
            </a:fld>
            <a:endParaRPr lang="es-E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68BD3F5-B693-47F1-9869-864160129516}" type="datetimeFigureOut">
              <a:rPr lang="es-ES" smtClean="0"/>
              <a:t>24/09/2014</a:t>
            </a:fld>
            <a:endParaRPr lang="es-E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dirty="0"/>
          </a:p>
        </p:txBody>
      </p:sp>
      <p:sp>
        <p:nvSpPr>
          <p:cNvPr id="7" name="Slide Number Placeholder 6"/>
          <p:cNvSpPr>
            <a:spLocks noGrp="1"/>
          </p:cNvSpPr>
          <p:nvPr>
            <p:ph type="sldNum" sz="quarter" idx="12"/>
          </p:nvPr>
        </p:nvSpPr>
        <p:spPr/>
        <p:txBody>
          <a:bodyPr/>
          <a:lstStyle/>
          <a:p>
            <a:fld id="{F05F0003-5BE0-485D-B99D-84FAB1338C72}" type="slidenum">
              <a:rPr lang="es-ES" smtClean="0"/>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8BD3F5-B693-47F1-9869-864160129516}" type="datetimeFigureOut">
              <a:rPr lang="es-ES" smtClean="0"/>
              <a:t>24/09/2014</a:t>
            </a:fld>
            <a:endParaRPr lang="es-E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05F0003-5BE0-485D-B99D-84FAB1338C72}" type="slidenum">
              <a:rPr lang="es-ES" smtClean="0"/>
              <a:t>‹Nº›</a:t>
            </a:fld>
            <a:endParaRPr lang="es-E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es.wikipedia.org/w/index.php?title=Alto_riesgo_financiero&amp;action=edit&amp;redlink=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Hoja_de_c_lculo_de_Microsoft_Excel_97-20031.xls"/></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476672"/>
            <a:ext cx="8229600" cy="3096344"/>
          </a:xfrm>
        </p:spPr>
        <p:txBody>
          <a:bodyPr/>
          <a:lstStyle/>
          <a:p>
            <a:r>
              <a:rPr lang="es-SV" dirty="0" smtClean="0"/>
              <a:t>INSTRUMENTOS FINANCIEROS</a:t>
            </a:r>
            <a:endParaRPr lang="es-SV" dirty="0"/>
          </a:p>
        </p:txBody>
      </p:sp>
    </p:spTree>
    <p:extLst>
      <p:ext uri="{BB962C8B-B14F-4D97-AF65-F5344CB8AC3E}">
        <p14:creationId xmlns:p14="http://schemas.microsoft.com/office/powerpoint/2010/main" val="25915827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042416" y="1196752"/>
            <a:ext cx="3419856" cy="4609688"/>
          </a:xfrm>
        </p:spPr>
        <p:txBody>
          <a:bodyPr>
            <a:normAutofit/>
          </a:bodyPr>
          <a:lstStyle/>
          <a:p>
            <a:r>
              <a:rPr lang="es-ES" b="1" dirty="0"/>
              <a:t>Activo financiero</a:t>
            </a:r>
            <a:r>
              <a:rPr lang="es-ES" dirty="0"/>
              <a:t>: cualquier activo que sea efectivo, un instrumento de patrimonio de otra entidad, un derecho contractual: a recibir efectivo u otro activo financiero de otra entidad</a:t>
            </a:r>
          </a:p>
          <a:p>
            <a:endParaRPr lang="es-SV" dirty="0"/>
          </a:p>
        </p:txBody>
      </p:sp>
      <p:sp>
        <p:nvSpPr>
          <p:cNvPr id="4" name="3 Marcador de contenido"/>
          <p:cNvSpPr>
            <a:spLocks noGrp="1"/>
          </p:cNvSpPr>
          <p:nvPr>
            <p:ph sz="quarter" idx="14"/>
          </p:nvPr>
        </p:nvSpPr>
        <p:spPr>
          <a:xfrm>
            <a:off x="4645152" y="1268760"/>
            <a:ext cx="3419856" cy="4537679"/>
          </a:xfrm>
        </p:spPr>
        <p:txBody>
          <a:bodyPr/>
          <a:lstStyle/>
          <a:p>
            <a:pPr>
              <a:lnSpc>
                <a:spcPct val="90000"/>
              </a:lnSpc>
            </a:pPr>
            <a:r>
              <a:rPr lang="es-ES" b="1" dirty="0"/>
              <a:t>Pasivo financiero</a:t>
            </a:r>
            <a:r>
              <a:rPr lang="es-ES" dirty="0"/>
              <a:t>: un pasivo es una obligación contractual de entregar efectivo u otro activo financiero a otra entidad</a:t>
            </a:r>
          </a:p>
          <a:p>
            <a:pPr>
              <a:lnSpc>
                <a:spcPct val="90000"/>
              </a:lnSpc>
              <a:buFontTx/>
              <a:buNone/>
            </a:pPr>
            <a:endParaRPr lang="es-ES" dirty="0"/>
          </a:p>
          <a:p>
            <a:endParaRPr lang="es-SV" dirty="0"/>
          </a:p>
        </p:txBody>
      </p:sp>
    </p:spTree>
    <p:extLst>
      <p:ext uri="{BB962C8B-B14F-4D97-AF65-F5344CB8AC3E}">
        <p14:creationId xmlns:p14="http://schemas.microsoft.com/office/powerpoint/2010/main" val="26076314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texto"/>
          <p:cNvSpPr>
            <a:spLocks noGrp="1"/>
          </p:cNvSpPr>
          <p:nvPr>
            <p:ph type="body" idx="1"/>
          </p:nvPr>
        </p:nvSpPr>
        <p:spPr>
          <a:xfrm>
            <a:off x="1258645" y="2276872"/>
            <a:ext cx="6637467" cy="3510741"/>
          </a:xfrm>
        </p:spPr>
        <p:txBody>
          <a:bodyPr/>
          <a:lstStyle/>
          <a:p>
            <a:r>
              <a:rPr lang="es-ES" sz="3200" b="1" dirty="0"/>
              <a:t>Obligación contractual</a:t>
            </a:r>
            <a:r>
              <a:rPr lang="es-ES" sz="3200" dirty="0"/>
              <a:t>:  es la obligación que recae sobre una persona o entidad de cumplir su obligación derivada de un contrato</a:t>
            </a:r>
            <a:r>
              <a:rPr lang="es-ES" dirty="0"/>
              <a:t>.  </a:t>
            </a:r>
          </a:p>
          <a:p>
            <a:endParaRPr lang="es-SV" dirty="0"/>
          </a:p>
        </p:txBody>
      </p:sp>
    </p:spTree>
    <p:extLst>
      <p:ext uri="{BB962C8B-B14F-4D97-AF65-F5344CB8AC3E}">
        <p14:creationId xmlns:p14="http://schemas.microsoft.com/office/powerpoint/2010/main" val="38380031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692696"/>
            <a:ext cx="7024744" cy="1080120"/>
          </a:xfrm>
        </p:spPr>
        <p:txBody>
          <a:bodyPr>
            <a:normAutofit fontScale="90000"/>
          </a:bodyPr>
          <a:lstStyle/>
          <a:p>
            <a:r>
              <a:rPr lang="es-ES" dirty="0"/>
              <a:t>Relación con las NIIF para las PYMES </a:t>
            </a:r>
            <a:endParaRPr lang="es-SV" dirty="0"/>
          </a:p>
        </p:txBody>
      </p:sp>
      <p:sp>
        <p:nvSpPr>
          <p:cNvPr id="5" name="4 Marcador de contenido"/>
          <p:cNvSpPr>
            <a:spLocks noGrp="1"/>
          </p:cNvSpPr>
          <p:nvPr>
            <p:ph sz="quarter" idx="13"/>
          </p:nvPr>
        </p:nvSpPr>
        <p:spPr>
          <a:xfrm>
            <a:off x="1042416" y="1916832"/>
            <a:ext cx="3419856" cy="3889608"/>
          </a:xfrm>
        </p:spPr>
        <p:txBody>
          <a:bodyPr>
            <a:normAutofit fontScale="92500"/>
          </a:bodyPr>
          <a:lstStyle/>
          <a:p>
            <a:pPr>
              <a:lnSpc>
                <a:spcPct val="80000"/>
              </a:lnSpc>
            </a:pPr>
            <a:r>
              <a:rPr lang="es-ES" b="1" dirty="0"/>
              <a:t>Sección 1 párrafo 1.2</a:t>
            </a:r>
            <a:r>
              <a:rPr lang="es-ES" dirty="0"/>
              <a:t>: las pequeñas y medianas entidades son entidades que:</a:t>
            </a:r>
          </a:p>
          <a:p>
            <a:pPr>
              <a:lnSpc>
                <a:spcPct val="80000"/>
              </a:lnSpc>
            </a:pPr>
            <a:r>
              <a:rPr lang="es-ES" dirty="0"/>
              <a:t>A) no tienen obligación publica de rendir cuentas, y </a:t>
            </a:r>
          </a:p>
          <a:p>
            <a:pPr>
              <a:lnSpc>
                <a:spcPct val="80000"/>
              </a:lnSpc>
            </a:pPr>
            <a:r>
              <a:rPr lang="es-ES" dirty="0"/>
              <a:t>B) publican estados financieros con propósito de información general para usuarios externos.</a:t>
            </a:r>
          </a:p>
          <a:p>
            <a:pPr>
              <a:lnSpc>
                <a:spcPct val="80000"/>
              </a:lnSpc>
            </a:pPr>
            <a:endParaRPr lang="es-ES" dirty="0"/>
          </a:p>
          <a:p>
            <a:endParaRPr lang="es-SV" dirty="0"/>
          </a:p>
        </p:txBody>
      </p:sp>
      <p:sp>
        <p:nvSpPr>
          <p:cNvPr id="6" name="5 Marcador de contenido"/>
          <p:cNvSpPr>
            <a:spLocks noGrp="1"/>
          </p:cNvSpPr>
          <p:nvPr>
            <p:ph sz="quarter" idx="14"/>
          </p:nvPr>
        </p:nvSpPr>
        <p:spPr>
          <a:xfrm>
            <a:off x="4645152" y="1844824"/>
            <a:ext cx="3419856" cy="4180195"/>
          </a:xfrm>
        </p:spPr>
        <p:txBody>
          <a:bodyPr>
            <a:normAutofit fontScale="85000" lnSpcReduction="20000"/>
          </a:bodyPr>
          <a:lstStyle/>
          <a:p>
            <a:pPr>
              <a:lnSpc>
                <a:spcPct val="80000"/>
              </a:lnSpc>
            </a:pPr>
            <a:r>
              <a:rPr lang="es-ES" b="1" dirty="0"/>
              <a:t>Sección 1 párrafo 1.3</a:t>
            </a:r>
            <a:r>
              <a:rPr lang="es-ES" dirty="0"/>
              <a:t>: una entidad tiene obligaciones publicas de rendir cuentas si:</a:t>
            </a:r>
          </a:p>
          <a:p>
            <a:pPr>
              <a:lnSpc>
                <a:spcPct val="80000"/>
              </a:lnSpc>
            </a:pPr>
            <a:r>
              <a:rPr lang="es-ES" dirty="0"/>
              <a:t>A) sus instrumentos de deuda o de patrimonio se negocia en un mercado publico o están en proceso de emitir estos instrumentos para negociarse en un mercado publico</a:t>
            </a:r>
          </a:p>
          <a:p>
            <a:pPr>
              <a:lnSpc>
                <a:spcPct val="80000"/>
              </a:lnSpc>
            </a:pPr>
            <a:r>
              <a:rPr lang="es-ES" dirty="0"/>
              <a:t>B) Una de sus principales actividades es mantener activos en calidad de fiduciaria para un amplio grupo de terceros   </a:t>
            </a:r>
          </a:p>
          <a:p>
            <a:endParaRPr lang="es-SV" dirty="0"/>
          </a:p>
        </p:txBody>
      </p:sp>
    </p:spTree>
    <p:extLst>
      <p:ext uri="{BB962C8B-B14F-4D97-AF65-F5344CB8AC3E}">
        <p14:creationId xmlns:p14="http://schemas.microsoft.com/office/powerpoint/2010/main" val="11180341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692696"/>
            <a:ext cx="7024744" cy="1008112"/>
          </a:xfrm>
        </p:spPr>
        <p:txBody>
          <a:bodyPr/>
          <a:lstStyle/>
          <a:p>
            <a:r>
              <a:rPr lang="es-ES" dirty="0"/>
              <a:t>El ejercicio 2</a:t>
            </a:r>
            <a:endParaRPr lang="es-SV" dirty="0"/>
          </a:p>
        </p:txBody>
      </p:sp>
      <p:sp>
        <p:nvSpPr>
          <p:cNvPr id="5" name="4 Marcador de contenido"/>
          <p:cNvSpPr>
            <a:spLocks noGrp="1"/>
          </p:cNvSpPr>
          <p:nvPr>
            <p:ph idx="1"/>
          </p:nvPr>
        </p:nvSpPr>
        <p:spPr/>
        <p:txBody>
          <a:bodyPr>
            <a:normAutofit fontScale="77500" lnSpcReduction="20000"/>
          </a:bodyPr>
          <a:lstStyle/>
          <a:p>
            <a:r>
              <a:rPr lang="es-ES" dirty="0" smtClean="0"/>
              <a:t>trata </a:t>
            </a:r>
            <a:r>
              <a:rPr lang="es-ES" dirty="0"/>
              <a:t>de explicar las acciones preferenciales, que es aquel valor o acción emitido por una sociedad -banco, caja de ahorros o empresa financiera  que no confiere ninguna cuota en su capital ni tampoco derecho de voto en la junta de accionistas. Se denominan acciones preferentes por que tienen la prioridad frente a las acciones comunes en el pago de dividendos o al llegar la liquidación, aunque se encuentran subordinadas al pago de los bonos u obligaciones. Sus condiciones son negociadas directamente entre la entidad emisora -banco- y el inversor o accionista. Son un activo de </a:t>
            </a:r>
            <a:r>
              <a:rPr lang="es-ES" dirty="0">
                <a:hlinkClick r:id="rId2" tooltip="Alto riesgo financiero (aún no redactado)"/>
              </a:rPr>
              <a:t>alto riesgo financiero</a:t>
            </a:r>
            <a:r>
              <a:rPr lang="es-ES" dirty="0"/>
              <a:t> que puede dar alto interés bancario o grandes pérdidas.</a:t>
            </a:r>
            <a:endParaRPr lang="es-SV" dirty="0"/>
          </a:p>
          <a:p>
            <a:endParaRPr lang="es-SV" dirty="0"/>
          </a:p>
        </p:txBody>
      </p:sp>
    </p:spTree>
    <p:extLst>
      <p:ext uri="{BB962C8B-B14F-4D97-AF65-F5344CB8AC3E}">
        <p14:creationId xmlns:p14="http://schemas.microsoft.com/office/powerpoint/2010/main" val="37603730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(Sección 11.8)</a:t>
            </a:r>
            <a:endParaRPr lang="es-SV" dirty="0"/>
          </a:p>
        </p:txBody>
      </p:sp>
      <p:sp>
        <p:nvSpPr>
          <p:cNvPr id="3" name="2 Marcador de contenido"/>
          <p:cNvSpPr>
            <a:spLocks noGrp="1"/>
          </p:cNvSpPr>
          <p:nvPr>
            <p:ph idx="1"/>
          </p:nvPr>
        </p:nvSpPr>
        <p:spPr/>
        <p:txBody>
          <a:bodyPr/>
          <a:lstStyle/>
          <a:p>
            <a:r>
              <a:rPr lang="es-ES" dirty="0" smtClean="0"/>
              <a:t>11.8 </a:t>
            </a:r>
            <a:r>
              <a:rPr lang="es-ES" dirty="0"/>
              <a:t>Una entidad contabilizará los siguientes instrumentos financieros como instrumentos </a:t>
            </a:r>
            <a:endParaRPr lang="es-SV" dirty="0"/>
          </a:p>
          <a:p>
            <a:r>
              <a:rPr lang="es-ES" dirty="0"/>
              <a:t>Financieros básicos de acuerdo con lo establecido en la Sección 11: </a:t>
            </a:r>
            <a:endParaRPr lang="es-SV" dirty="0"/>
          </a:p>
          <a:p>
            <a:endParaRPr lang="es-SV" dirty="0"/>
          </a:p>
        </p:txBody>
      </p:sp>
    </p:spTree>
    <p:extLst>
      <p:ext uri="{BB962C8B-B14F-4D97-AF65-F5344CB8AC3E}">
        <p14:creationId xmlns:p14="http://schemas.microsoft.com/office/powerpoint/2010/main" val="2575263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764704"/>
            <a:ext cx="6777317" cy="5067925"/>
          </a:xfrm>
        </p:spPr>
        <p:txBody>
          <a:bodyPr>
            <a:normAutofit fontScale="92500" lnSpcReduction="10000"/>
          </a:bodyPr>
          <a:lstStyle/>
          <a:p>
            <a:r>
              <a:rPr lang="es-ES" dirty="0"/>
              <a:t>(a) Efectivo. </a:t>
            </a:r>
            <a:endParaRPr lang="es-SV" dirty="0"/>
          </a:p>
          <a:p>
            <a:r>
              <a:rPr lang="es-ES" dirty="0"/>
              <a:t>(b) Un instrumento de deuda (como una cuenta, pagaré o préstamo por cobrar o pagar) que cumpla las condiciones del párrafo 11.9. </a:t>
            </a:r>
            <a:endParaRPr lang="es-SV" dirty="0"/>
          </a:p>
          <a:p>
            <a:r>
              <a:rPr lang="es-ES" dirty="0"/>
              <a:t>(c) Un compromiso de recibir un préstamo que: </a:t>
            </a:r>
            <a:endParaRPr lang="es-SV" dirty="0"/>
          </a:p>
          <a:p>
            <a:r>
              <a:rPr lang="es-ES" dirty="0"/>
              <a:t>(i) no pueda liquidarse por el importe neto en efectivo, y </a:t>
            </a:r>
            <a:endParaRPr lang="es-SV" dirty="0"/>
          </a:p>
          <a:p>
            <a:r>
              <a:rPr lang="es-ES" dirty="0"/>
              <a:t>(ii) cuando se ejecute el compromiso, se espera que cumpla las condiciones del párrafo 11.9. </a:t>
            </a:r>
            <a:endParaRPr lang="es-SV" dirty="0"/>
          </a:p>
          <a:p>
            <a:r>
              <a:rPr lang="es-ES" dirty="0"/>
              <a:t>(d) Una inversión en acciones preferentes no convertibles y acciones preferentes o acciones ordinarias sin opción de venta.</a:t>
            </a:r>
            <a:endParaRPr lang="es-SV" dirty="0"/>
          </a:p>
          <a:p>
            <a:endParaRPr lang="es-SV" dirty="0"/>
          </a:p>
        </p:txBody>
      </p:sp>
    </p:spTree>
    <p:extLst>
      <p:ext uri="{BB962C8B-B14F-4D97-AF65-F5344CB8AC3E}">
        <p14:creationId xmlns:p14="http://schemas.microsoft.com/office/powerpoint/2010/main" val="33132671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755576" y="476672"/>
            <a:ext cx="7312658" cy="1693992"/>
          </a:xfrm>
        </p:spPr>
        <p:txBody>
          <a:bodyPr>
            <a:normAutofit/>
          </a:bodyPr>
          <a:lstStyle/>
          <a:p>
            <a:r>
              <a:rPr lang="es-ES" sz="2400" dirty="0"/>
              <a:t>Según el ejemplo, todos los activos financieros de la entidad A, corresponden a ser pasivos financieros de la entidad B.</a:t>
            </a:r>
            <a:r>
              <a:rPr lang="es-SV" sz="2400" dirty="0"/>
              <a:t/>
            </a:r>
            <a:br>
              <a:rPr lang="es-SV" sz="2400" dirty="0"/>
            </a:br>
            <a:endParaRPr lang="es-SV" sz="2400" dirty="0"/>
          </a:p>
        </p:txBody>
      </p:sp>
      <p:sp>
        <p:nvSpPr>
          <p:cNvPr id="7" name="6 Marcador de contenido"/>
          <p:cNvSpPr>
            <a:spLocks noGrp="1"/>
          </p:cNvSpPr>
          <p:nvPr>
            <p:ph idx="1"/>
          </p:nvPr>
        </p:nvSpPr>
        <p:spPr>
          <a:xfrm>
            <a:off x="1043492" y="1844824"/>
            <a:ext cx="6777317" cy="4248472"/>
          </a:xfrm>
        </p:spPr>
        <p:txBody>
          <a:bodyPr>
            <a:normAutofit fontScale="85000" lnSpcReduction="20000"/>
          </a:bodyPr>
          <a:lstStyle/>
          <a:p>
            <a:pPr lvl="0"/>
            <a:r>
              <a:rPr lang="es-ES" b="1" dirty="0"/>
              <a:t>activo financiero:</a:t>
            </a:r>
            <a:r>
              <a:rPr lang="es-ES" dirty="0"/>
              <a:t> es un activo intangible materializado en un título o simplemente en una anotación contable, por el que el comprador del título adquiere el derecho a recibir un ingreso futuro de parte del vendedor.</a:t>
            </a:r>
            <a:endParaRPr lang="es-SV" dirty="0"/>
          </a:p>
          <a:p>
            <a:pPr lvl="0"/>
            <a:r>
              <a:rPr lang="es-ES" b="1" dirty="0"/>
              <a:t>pasivo financiero:</a:t>
            </a:r>
            <a:r>
              <a:rPr lang="es-ES" dirty="0"/>
              <a:t> tales como débitos por operaciones comerciales y no comerciales; obligaciones, bonos, pagarés y otros débitos emitidos representados por valores; y derivados (entre ellos, futuros, opciones y permutas financieras) con valoración desfavorable para la empresa.</a:t>
            </a:r>
            <a:endParaRPr lang="es-SV" dirty="0"/>
          </a:p>
          <a:p>
            <a:pPr lvl="0"/>
            <a:r>
              <a:rPr lang="es-ES" b="1" dirty="0"/>
              <a:t>inversión:</a:t>
            </a:r>
            <a:r>
              <a:rPr lang="es-ES" dirty="0"/>
              <a:t> es el acto mediante el cual se invierten ciertos bienes con el ánimo de obtener unos ingresos o rentas a lo largo del tiempo.</a:t>
            </a:r>
            <a:endParaRPr lang="es-SV" dirty="0"/>
          </a:p>
          <a:p>
            <a:endParaRPr lang="es-SV" dirty="0"/>
          </a:p>
        </p:txBody>
      </p:sp>
    </p:spTree>
    <p:extLst>
      <p:ext uri="{BB962C8B-B14F-4D97-AF65-F5344CB8AC3E}">
        <p14:creationId xmlns:p14="http://schemas.microsoft.com/office/powerpoint/2010/main" val="2244845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51520" y="332656"/>
            <a:ext cx="8640960" cy="6120680"/>
          </a:xfrm>
        </p:spPr>
        <p:txBody>
          <a:bodyPr>
            <a:normAutofit/>
          </a:bodyPr>
          <a:lstStyle/>
          <a:p>
            <a:r>
              <a:rPr lang="es-ES" sz="2800" b="1" dirty="0" smtClean="0">
                <a:solidFill>
                  <a:schemeClr val="tx1"/>
                </a:solidFill>
                <a:latin typeface="Arial" panose="020B0604020202020204" pitchFamily="34" charset="0"/>
                <a:cs typeface="Arial" panose="020B0604020202020204" pitchFamily="34" charset="0"/>
              </a:rPr>
              <a:t>Ejercicio Nº 3</a:t>
            </a:r>
          </a:p>
          <a:p>
            <a:pPr algn="l"/>
            <a:endParaRPr lang="es-ES" sz="2800" dirty="0" smtClean="0">
              <a:latin typeface="Arial" panose="020B0604020202020204" pitchFamily="34" charset="0"/>
              <a:cs typeface="Arial" panose="020B0604020202020204" pitchFamily="34" charset="0"/>
            </a:endParaRPr>
          </a:p>
          <a:p>
            <a:r>
              <a:rPr lang="es-ES" sz="2500" dirty="0" smtClean="0">
                <a:solidFill>
                  <a:schemeClr val="tx1"/>
                </a:solidFill>
                <a:latin typeface="Arial" panose="020B0604020202020204" pitchFamily="34" charset="0"/>
                <a:cs typeface="Arial" panose="020B0604020202020204" pitchFamily="34" charset="0"/>
              </a:rPr>
              <a:t>Una entidad (el comprador) adquiere mercadería de un proveedor a crédito de 60 días.</a:t>
            </a:r>
          </a:p>
          <a:p>
            <a:r>
              <a:rPr lang="es-ES" sz="2500" dirty="0" smtClean="0">
                <a:solidFill>
                  <a:schemeClr val="tx1"/>
                </a:solidFill>
              </a:rPr>
              <a:t>El comprador tiene un </a:t>
            </a:r>
            <a:r>
              <a:rPr lang="es-ES" sz="2500" dirty="0" smtClean="0">
                <a:solidFill>
                  <a:srgbClr val="FF0000"/>
                </a:solidFill>
              </a:rPr>
              <a:t>pasivo financiero </a:t>
            </a:r>
            <a:r>
              <a:rPr lang="es-ES" sz="2500" dirty="0" smtClean="0">
                <a:solidFill>
                  <a:schemeClr val="tx1"/>
                </a:solidFill>
              </a:rPr>
              <a:t>(cuenta comercial por pagar): Una </a:t>
            </a:r>
            <a:r>
              <a:rPr lang="es-ES" sz="2500" dirty="0" smtClean="0">
                <a:solidFill>
                  <a:srgbClr val="FF0000"/>
                </a:solidFill>
              </a:rPr>
              <a:t>obligación contractual </a:t>
            </a:r>
            <a:r>
              <a:rPr lang="es-ES" sz="2500" dirty="0" smtClean="0">
                <a:solidFill>
                  <a:schemeClr val="tx1"/>
                </a:solidFill>
              </a:rPr>
              <a:t>de entregar efectivo a su proveedor para liquidar el precio de compra.</a:t>
            </a:r>
          </a:p>
          <a:p>
            <a:endParaRPr lang="es-ES" sz="2500" dirty="0">
              <a:solidFill>
                <a:schemeClr val="tx1"/>
              </a:solidFill>
            </a:endParaRPr>
          </a:p>
          <a:p>
            <a:r>
              <a:rPr lang="es-ES" sz="2500" dirty="0" smtClean="0">
                <a:solidFill>
                  <a:schemeClr val="tx1"/>
                </a:solidFill>
              </a:rPr>
              <a:t>El proveedor posee un activo financiero correspondiente (una cuenta comercial por cobrar): un </a:t>
            </a:r>
            <a:r>
              <a:rPr lang="es-ES" sz="2500" dirty="0" smtClean="0">
                <a:solidFill>
                  <a:srgbClr val="FF0000"/>
                </a:solidFill>
              </a:rPr>
              <a:t>derecho contractual </a:t>
            </a:r>
            <a:r>
              <a:rPr lang="es-ES" sz="2500" dirty="0" smtClean="0">
                <a:solidFill>
                  <a:schemeClr val="tx1"/>
                </a:solidFill>
              </a:rPr>
              <a:t>de recibir efectivo (el importe adecuado por el comprador).</a:t>
            </a:r>
            <a:endParaRPr lang="es-ES" sz="2500" dirty="0">
              <a:solidFill>
                <a:schemeClr val="tx1"/>
              </a:solidFill>
            </a:endParaRPr>
          </a:p>
        </p:txBody>
      </p:sp>
    </p:spTree>
    <p:extLst>
      <p:ext uri="{BB962C8B-B14F-4D97-AF65-F5344CB8AC3E}">
        <p14:creationId xmlns:p14="http://schemas.microsoft.com/office/powerpoint/2010/main" val="334971011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1" y="332656"/>
            <a:ext cx="5904656"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5 Tabla"/>
          <p:cNvGraphicFramePr>
            <a:graphicFrameLocks noGrp="1"/>
          </p:cNvGraphicFramePr>
          <p:nvPr>
            <p:extLst>
              <p:ext uri="{D42A27DB-BD31-4B8C-83A1-F6EECF244321}">
                <p14:modId xmlns:p14="http://schemas.microsoft.com/office/powerpoint/2010/main" val="936869123"/>
              </p:ext>
            </p:extLst>
          </p:nvPr>
        </p:nvGraphicFramePr>
        <p:xfrm>
          <a:off x="611561" y="836712"/>
          <a:ext cx="7920879" cy="1471148"/>
        </p:xfrm>
        <a:graphic>
          <a:graphicData uri="http://schemas.openxmlformats.org/drawingml/2006/table">
            <a:tbl>
              <a:tblPr firstRow="1" bandRow="1"/>
              <a:tblGrid>
                <a:gridCol w="1171371"/>
                <a:gridCol w="2480551"/>
                <a:gridCol w="1378084"/>
                <a:gridCol w="1364304"/>
                <a:gridCol w="1526569"/>
              </a:tblGrid>
              <a:tr h="216024">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s-ES" sz="1400" dirty="0" smtClean="0"/>
                        <a:t>Fecha</a:t>
                      </a:r>
                      <a:endParaRPr lang="es-ES" sz="1400" dirty="0"/>
                    </a:p>
                  </a:txBody>
                  <a:tcPr marL="91445" marR="91445" marT="45749" marB="45749">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C0504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s-ES" sz="1400" dirty="0" smtClean="0"/>
                        <a:t>Proveedor</a:t>
                      </a:r>
                      <a:endParaRPr lang="es-ES" sz="1400" dirty="0"/>
                    </a:p>
                  </a:txBody>
                  <a:tcPr marL="91445" marR="91445" marT="45749" marB="45749">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C0504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s-ES" sz="1400" dirty="0" smtClean="0"/>
                        <a:t>Monto </a:t>
                      </a:r>
                      <a:endParaRPr lang="es-ES" sz="1400" dirty="0"/>
                    </a:p>
                  </a:txBody>
                  <a:tcPr marL="91445" marR="91445" marT="45749" marB="45749">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C0504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s-ES" sz="1400" dirty="0" smtClean="0"/>
                        <a:t>IVA</a:t>
                      </a:r>
                      <a:endParaRPr lang="es-ES" sz="1400" dirty="0"/>
                    </a:p>
                  </a:txBody>
                  <a:tcPr marL="91445" marR="91445" marT="45749" marB="45749">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C0504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s-ES" sz="1400" dirty="0" smtClean="0"/>
                        <a:t>Total</a:t>
                      </a:r>
                      <a:endParaRPr lang="es-ES" sz="1400" dirty="0"/>
                    </a:p>
                  </a:txBody>
                  <a:tcPr marL="91445" marR="91445" marT="45749" marB="45749">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C0504D"/>
                    </a:solidFill>
                  </a:tcPr>
                </a:tc>
              </a:tr>
              <a:tr h="34321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26/05/14</a:t>
                      </a:r>
                      <a:endParaRPr lang="es-ES" sz="1400" dirty="0"/>
                    </a:p>
                  </a:txBody>
                  <a:tcPr marL="91445" marR="91445" marT="45749" marB="45749">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Papelera Salvadoreña</a:t>
                      </a:r>
                      <a:endParaRPr lang="es-ES" sz="1400" dirty="0"/>
                    </a:p>
                  </a:txBody>
                  <a:tcPr marL="91445" marR="91445" marT="45749" marB="45749">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$3,405.71</a:t>
                      </a:r>
                      <a:endParaRPr lang="es-ES" sz="1400" dirty="0"/>
                    </a:p>
                  </a:txBody>
                  <a:tcPr marL="91445" marR="91445" marT="45749" marB="45749">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$442.74</a:t>
                      </a:r>
                      <a:endParaRPr lang="es-ES" sz="1400" dirty="0"/>
                    </a:p>
                  </a:txBody>
                  <a:tcPr marL="91445" marR="91445" marT="45749" marB="45749">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$3,848.45</a:t>
                      </a:r>
                      <a:endParaRPr lang="es-ES" sz="1400" dirty="0"/>
                    </a:p>
                  </a:txBody>
                  <a:tcPr marL="91445" marR="91445" marT="45749" marB="45749">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r>
              <a:tr h="28803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01/06/14</a:t>
                      </a:r>
                      <a:endParaRPr lang="es-ES" sz="1400" dirty="0"/>
                    </a:p>
                  </a:txBody>
                  <a:tcPr marL="91445" marR="91445" marT="45749" marB="457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err="1" smtClean="0"/>
                        <a:t>Servicintas</a:t>
                      </a:r>
                      <a:r>
                        <a:rPr lang="es-ES" sz="1400" dirty="0" smtClean="0"/>
                        <a:t> S.A. de C.V.</a:t>
                      </a:r>
                      <a:endParaRPr lang="es-ES" sz="1400" dirty="0"/>
                    </a:p>
                  </a:txBody>
                  <a:tcPr marL="91445" marR="91445" marT="45749" marB="457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$4,000</a:t>
                      </a:r>
                      <a:endParaRPr lang="es-ES" sz="1400" dirty="0"/>
                    </a:p>
                  </a:txBody>
                  <a:tcPr marL="91445" marR="91445" marT="45749" marB="457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$520.00</a:t>
                      </a:r>
                      <a:endParaRPr lang="es-ES" sz="1400" dirty="0"/>
                    </a:p>
                  </a:txBody>
                  <a:tcPr marL="91445" marR="91445" marT="45749" marB="457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$4,520.00</a:t>
                      </a:r>
                      <a:endParaRPr lang="es-ES" sz="1400" dirty="0"/>
                    </a:p>
                  </a:txBody>
                  <a:tcPr marL="91445" marR="91445" marT="45749" marB="45749">
                    <a:lnL>
                      <a:noFill/>
                    </a:lnL>
                    <a:lnR>
                      <a:noFill/>
                    </a:lnR>
                    <a:lnT>
                      <a:noFill/>
                    </a:lnT>
                    <a:lnB>
                      <a:noFill/>
                    </a:lnB>
                    <a:lnTlToBr w="12700" cmpd="sng">
                      <a:noFill/>
                      <a:prstDash val="solid"/>
                    </a:lnTlToBr>
                    <a:lnBlToTr w="12700" cmpd="sng">
                      <a:noFill/>
                      <a:prstDash val="solid"/>
                    </a:lnBlToTr>
                    <a:solidFill>
                      <a:sysClr val="window" lastClr="FFFFFF"/>
                    </a:solidFill>
                  </a:tcPr>
                </a:tc>
              </a:tr>
              <a:tr h="41522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08/0614</a:t>
                      </a:r>
                      <a:endParaRPr lang="es-ES" sz="1400" dirty="0"/>
                    </a:p>
                  </a:txBody>
                  <a:tcPr marL="91445" marR="91445" marT="45749" marB="45749">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Tecno Avance,</a:t>
                      </a:r>
                      <a:r>
                        <a:rPr lang="es-ES" sz="1400" baseline="0" dirty="0" smtClean="0"/>
                        <a:t> S.A. de C.V.</a:t>
                      </a:r>
                      <a:endParaRPr lang="es-ES" sz="1400" dirty="0"/>
                    </a:p>
                  </a:txBody>
                  <a:tcPr marL="91445" marR="91445" marT="45749" marB="45749">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$8,914.29</a:t>
                      </a:r>
                      <a:endParaRPr lang="es-ES" sz="1400" dirty="0"/>
                    </a:p>
                  </a:txBody>
                  <a:tcPr marL="91445" marR="91445" marT="45749" marB="45749">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$1,158.86</a:t>
                      </a:r>
                      <a:endParaRPr lang="es-ES" sz="1400" dirty="0"/>
                    </a:p>
                  </a:txBody>
                  <a:tcPr marL="91445" marR="91445" marT="45749" marB="45749">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$10,073.15</a:t>
                      </a:r>
                      <a:endParaRPr lang="es-ES" sz="1400" dirty="0"/>
                    </a:p>
                  </a:txBody>
                  <a:tcPr marL="91445" marR="91445" marT="45749" marB="45749">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947826037"/>
              </p:ext>
            </p:extLst>
          </p:nvPr>
        </p:nvGraphicFramePr>
        <p:xfrm>
          <a:off x="611561" y="2564908"/>
          <a:ext cx="7777685" cy="3744415"/>
        </p:xfrm>
        <a:graphic>
          <a:graphicData uri="http://schemas.openxmlformats.org/drawingml/2006/table">
            <a:tbl>
              <a:tblPr firstRow="1" bandRow="1"/>
              <a:tblGrid>
                <a:gridCol w="3599590"/>
                <a:gridCol w="1478403"/>
                <a:gridCol w="1478403"/>
                <a:gridCol w="1221289"/>
              </a:tblGrid>
              <a:tr h="523702">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s-ES" sz="1400" dirty="0" smtClean="0"/>
                        <a:t>Nombre de la cuenta</a:t>
                      </a:r>
                      <a:endParaRPr lang="es-ES" sz="1400" dirty="0"/>
                    </a:p>
                  </a:txBody>
                  <a:tcPr marL="91449" marR="91449">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9BBB59"/>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s-ES" sz="1400" dirty="0" smtClean="0"/>
                        <a:t>Parcial</a:t>
                      </a:r>
                      <a:endParaRPr lang="es-ES" sz="1400" dirty="0"/>
                    </a:p>
                  </a:txBody>
                  <a:tcPr marL="91449" marR="91449">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9BBB59"/>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s-ES" sz="1400" dirty="0" smtClean="0"/>
                        <a:t>Debe</a:t>
                      </a:r>
                      <a:endParaRPr lang="es-ES" sz="1400" dirty="0"/>
                    </a:p>
                  </a:txBody>
                  <a:tcPr marL="91449" marR="91449">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9BBB59"/>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s-ES" sz="1400" dirty="0" smtClean="0"/>
                        <a:t>Haber</a:t>
                      </a:r>
                      <a:endParaRPr lang="es-ES" sz="1400" dirty="0"/>
                    </a:p>
                  </a:txBody>
                  <a:tcPr marL="91449" marR="91449">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9BBB59"/>
                    </a:solidFill>
                  </a:tcPr>
                </a:tc>
              </a:tr>
              <a:tr h="35785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Costo venta interna</a:t>
                      </a:r>
                      <a:endParaRPr lang="es-ES" sz="1400" dirty="0"/>
                    </a:p>
                  </a:txBody>
                  <a:tcPr marL="91449" marR="91449">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a:p>
                  </a:txBody>
                  <a:tcPr marL="91449" marR="91449">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$16,320</a:t>
                      </a:r>
                      <a:endParaRPr lang="es-ES" sz="1400" dirty="0"/>
                    </a:p>
                  </a:txBody>
                  <a:tcPr marL="91449" marR="91449">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r>
              <a:tr h="35785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Compras</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$16,320</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r>
              <a:tr h="35785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err="1" smtClean="0"/>
                        <a:t>Iva</a:t>
                      </a:r>
                      <a:r>
                        <a:rPr lang="es-ES" sz="1400" dirty="0" smtClean="0"/>
                        <a:t> </a:t>
                      </a:r>
                      <a:r>
                        <a:rPr lang="es-ES" sz="1400" dirty="0" err="1" smtClean="0"/>
                        <a:t>Credito</a:t>
                      </a:r>
                      <a:r>
                        <a:rPr lang="es-ES" sz="1400" dirty="0" smtClean="0"/>
                        <a:t> Fiscal</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$2,121.60</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r>
              <a:tr h="35785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err="1" smtClean="0"/>
                        <a:t>Iva</a:t>
                      </a:r>
                      <a:r>
                        <a:rPr lang="es-ES" sz="1400" dirty="0" smtClean="0"/>
                        <a:t> Compras locales</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$2,121.60</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r>
              <a:tr h="35785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Cuentas por pagar</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$18,441.60</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r>
              <a:tr h="35785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Proveedores</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18,441.60</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r>
              <a:tr h="35785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Papelera Salvadoreña</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3,848.45</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r>
              <a:tr h="35785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err="1" smtClean="0"/>
                        <a:t>Servicintas</a:t>
                      </a:r>
                      <a:r>
                        <a:rPr lang="es-ES" sz="1400" dirty="0" smtClean="0"/>
                        <a:t> S.A. de C.V.</a:t>
                      </a:r>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4,520.00</a:t>
                      </a:r>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a:noFill/>
                    </a:lnB>
                    <a:lnTlToBr w="12700" cmpd="sng">
                      <a:noFill/>
                      <a:prstDash val="solid"/>
                    </a:lnTlToBr>
                    <a:lnBlToTr w="12700" cmpd="sng">
                      <a:noFill/>
                      <a:prstDash val="solid"/>
                    </a:lnBlToTr>
                    <a:solidFill>
                      <a:sysClr val="window" lastClr="FFFFFF"/>
                    </a:solidFill>
                  </a:tcPr>
                </a:tc>
              </a:tr>
              <a:tr h="35785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t>Tecno Avance,</a:t>
                      </a:r>
                      <a:r>
                        <a:rPr lang="es-ES" sz="1400" baseline="0" dirty="0" smtClean="0"/>
                        <a:t> S.A. de C.V.</a:t>
                      </a:r>
                      <a:endParaRPr lang="es-ES" sz="1400" dirty="0" smtClean="0"/>
                    </a:p>
                  </a:txBody>
                  <a:tcPr marL="91449" marR="91449">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s-ES" sz="1400" dirty="0" smtClean="0"/>
                        <a:t>10,073.15</a:t>
                      </a:r>
                      <a:endParaRPr lang="es-ES" sz="1400" dirty="0"/>
                    </a:p>
                  </a:txBody>
                  <a:tcPr marL="91449" marR="91449">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s-ES" sz="1400" dirty="0"/>
                    </a:p>
                  </a:txBody>
                  <a:tcPr marL="91449" marR="91449">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r>
            </a:tbl>
          </a:graphicData>
        </a:graphic>
      </p:graphicFrame>
    </p:spTree>
    <p:extLst>
      <p:ext uri="{BB962C8B-B14F-4D97-AF65-F5344CB8AC3E}">
        <p14:creationId xmlns:p14="http://schemas.microsoft.com/office/powerpoint/2010/main" val="1371935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16632"/>
            <a:ext cx="7776864" cy="6480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467544" y="260648"/>
            <a:ext cx="8229600" cy="1143000"/>
          </a:xfrm>
        </p:spPr>
        <p:txBody>
          <a:bodyPr>
            <a:normAutofit fontScale="90000"/>
          </a:bodyPr>
          <a:lstStyle/>
          <a:p>
            <a:r>
              <a:rPr lang="es-ES" b="1" dirty="0" smtClean="0"/>
              <a:t>Pasivos financieros</a:t>
            </a:r>
            <a:br>
              <a:rPr lang="es-ES" b="1" dirty="0" smtClean="0"/>
            </a:br>
            <a:endParaRPr lang="es-ES" dirty="0"/>
          </a:p>
        </p:txBody>
      </p:sp>
      <p:sp>
        <p:nvSpPr>
          <p:cNvPr id="3" name="2 Marcador de contenido"/>
          <p:cNvSpPr>
            <a:spLocks noGrp="1"/>
          </p:cNvSpPr>
          <p:nvPr>
            <p:ph idx="1"/>
          </p:nvPr>
        </p:nvSpPr>
        <p:spPr>
          <a:xfrm>
            <a:off x="457200" y="836712"/>
            <a:ext cx="8229600" cy="5289451"/>
          </a:xfrm>
        </p:spPr>
        <p:txBody>
          <a:bodyPr>
            <a:normAutofit/>
          </a:bodyPr>
          <a:lstStyle/>
          <a:p>
            <a:pPr marL="0" indent="0">
              <a:buNone/>
            </a:pPr>
            <a:r>
              <a:rPr lang="es-ES" sz="3000" dirty="0" smtClean="0">
                <a:latin typeface="Arial" panose="020B0604020202020204" pitchFamily="34" charset="0"/>
                <a:cs typeface="Arial" panose="020B0604020202020204" pitchFamily="34" charset="0"/>
              </a:rPr>
              <a:t>Los pasivos </a:t>
            </a:r>
            <a:r>
              <a:rPr lang="es-ES" sz="3000" dirty="0">
                <a:latin typeface="Arial" panose="020B0604020202020204" pitchFamily="34" charset="0"/>
                <a:cs typeface="Arial" panose="020B0604020202020204" pitchFamily="34" charset="0"/>
              </a:rPr>
              <a:t>financieros se clasificarán en alguna de las siguientes categorías, a efectos de su valoración:</a:t>
            </a:r>
          </a:p>
          <a:p>
            <a:r>
              <a:rPr lang="es-ES" sz="3000" dirty="0">
                <a:latin typeface="Arial" panose="020B0604020202020204" pitchFamily="34" charset="0"/>
                <a:cs typeface="Arial" panose="020B0604020202020204" pitchFamily="34" charset="0"/>
              </a:rPr>
              <a:t>Débitos y partidas a pagar.</a:t>
            </a:r>
          </a:p>
          <a:p>
            <a:r>
              <a:rPr lang="es-ES" sz="3000" dirty="0">
                <a:latin typeface="Arial" panose="020B0604020202020204" pitchFamily="34" charset="0"/>
                <a:cs typeface="Arial" panose="020B0604020202020204" pitchFamily="34" charset="0"/>
              </a:rPr>
              <a:t>Pasivos financieros mantenidos para negociar.</a:t>
            </a:r>
          </a:p>
          <a:p>
            <a:r>
              <a:rPr lang="es-ES" sz="3000" dirty="0">
                <a:latin typeface="Arial" panose="020B0604020202020204" pitchFamily="34" charset="0"/>
                <a:cs typeface="Arial" panose="020B0604020202020204" pitchFamily="34" charset="0"/>
              </a:rPr>
              <a:t>Otros pasivos financieros a valor razonable con cambios en la cuenta de Pérdidas y ganancias.</a:t>
            </a:r>
          </a:p>
          <a:p>
            <a:endParaRPr lang="es-ES" dirty="0"/>
          </a:p>
        </p:txBody>
      </p:sp>
    </p:spTree>
    <p:extLst>
      <p:ext uri="{BB962C8B-B14F-4D97-AF65-F5344CB8AC3E}">
        <p14:creationId xmlns:p14="http://schemas.microsoft.com/office/powerpoint/2010/main" val="193169404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229600" cy="1800200"/>
          </a:xfrm>
        </p:spPr>
        <p:txBody>
          <a:bodyPr/>
          <a:lstStyle/>
          <a:p>
            <a:r>
              <a:rPr lang="es-SV" dirty="0" smtClean="0"/>
              <a:t>INTEGRANTES</a:t>
            </a:r>
            <a:endParaRPr lang="es-SV" dirty="0"/>
          </a:p>
        </p:txBody>
      </p:sp>
      <p:sp>
        <p:nvSpPr>
          <p:cNvPr id="3" name="2 Marcador de contenido"/>
          <p:cNvSpPr>
            <a:spLocks noGrp="1"/>
          </p:cNvSpPr>
          <p:nvPr>
            <p:ph idx="1"/>
          </p:nvPr>
        </p:nvSpPr>
        <p:spPr>
          <a:xfrm>
            <a:off x="755576" y="2564904"/>
            <a:ext cx="7632848" cy="3561259"/>
          </a:xfrm>
        </p:spPr>
        <p:txBody>
          <a:bodyPr/>
          <a:lstStyle/>
          <a:p>
            <a:pPr marL="0" indent="0">
              <a:buNone/>
            </a:pPr>
            <a:r>
              <a:rPr lang="es-SV" dirty="0" smtClean="0"/>
              <a:t> </a:t>
            </a:r>
            <a:r>
              <a:rPr lang="pt-BR" dirty="0" smtClean="0"/>
              <a:t>Eduardo Antonio Aguiar </a:t>
            </a:r>
            <a:r>
              <a:rPr lang="pt-BR" dirty="0"/>
              <a:t>C</a:t>
            </a:r>
            <a:r>
              <a:rPr lang="pt-BR" dirty="0" smtClean="0"/>
              <a:t>ruz       AC11079</a:t>
            </a:r>
          </a:p>
          <a:p>
            <a:pPr marL="0" indent="0">
              <a:buNone/>
            </a:pPr>
            <a:r>
              <a:rPr lang="es-SV" dirty="0"/>
              <a:t>Vanessa Recinos Ganuza </a:t>
            </a:r>
            <a:r>
              <a:rPr lang="es-SV" dirty="0" smtClean="0"/>
              <a:t>              RG14028</a:t>
            </a:r>
            <a:endParaRPr lang="pt-BR" dirty="0" smtClean="0"/>
          </a:p>
          <a:p>
            <a:pPr marL="0" indent="0">
              <a:buNone/>
            </a:pPr>
            <a:r>
              <a:rPr lang="es-SV" dirty="0" smtClean="0"/>
              <a:t>Ingrid Lisseth Barquero Vásquez     BV14009</a:t>
            </a:r>
          </a:p>
          <a:p>
            <a:pPr marL="0" indent="0">
              <a:buNone/>
            </a:pPr>
            <a:r>
              <a:rPr lang="es-SV" dirty="0" smtClean="0"/>
              <a:t>Deborah Ester Granillo Martínez    GM14119</a:t>
            </a:r>
            <a:endParaRPr lang="es-SV" dirty="0"/>
          </a:p>
        </p:txBody>
      </p:sp>
    </p:spTree>
    <p:extLst>
      <p:ext uri="{BB962C8B-B14F-4D97-AF65-F5344CB8AC3E}">
        <p14:creationId xmlns:p14="http://schemas.microsoft.com/office/powerpoint/2010/main" val="31435364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smtClean="0">
                <a:latin typeface="Arial" panose="020B0604020202020204" pitchFamily="34" charset="0"/>
                <a:cs typeface="Arial" panose="020B0604020202020204" pitchFamily="34" charset="0"/>
              </a:rPr>
              <a:t>Obligaciones Contractuales y Extracontractuales</a:t>
            </a:r>
            <a:r>
              <a:rPr lang="es-ES" sz="3200" dirty="0" smtClean="0">
                <a:latin typeface="Arial" panose="020B0604020202020204" pitchFamily="34" charset="0"/>
                <a:cs typeface="Arial" panose="020B0604020202020204" pitchFamily="34" charset="0"/>
              </a:rPr>
              <a:t>. </a:t>
            </a:r>
            <a:endParaRPr lang="es-ES" sz="3200"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457200" y="2132856"/>
            <a:ext cx="8229600" cy="4176464"/>
          </a:xfrm>
        </p:spPr>
        <p:txBody>
          <a:bodyPr>
            <a:normAutofit/>
          </a:bodyPr>
          <a:lstStyle/>
          <a:p>
            <a:pPr marL="0" indent="0">
              <a:buNone/>
            </a:pPr>
            <a:r>
              <a:rPr lang="es-ES" sz="2800" b="1" dirty="0" smtClean="0">
                <a:latin typeface="Arial" panose="020B0604020202020204" pitchFamily="34" charset="0"/>
                <a:cs typeface="Arial" panose="020B0604020202020204" pitchFamily="34" charset="0"/>
              </a:rPr>
              <a:t>1. Contractuales.</a:t>
            </a:r>
            <a:r>
              <a:rPr lang="es-ES" sz="2800" dirty="0" smtClean="0">
                <a:latin typeface="Arial" panose="020B0604020202020204" pitchFamily="34" charset="0"/>
                <a:cs typeface="Arial" panose="020B0604020202020204" pitchFamily="34" charset="0"/>
              </a:rPr>
              <a:t> </a:t>
            </a:r>
          </a:p>
          <a:p>
            <a:pPr marL="0" indent="0">
              <a:buNone/>
            </a:pPr>
            <a:r>
              <a:rPr lang="es-ES" sz="2800" dirty="0" smtClean="0">
                <a:latin typeface="Arial" panose="020B0604020202020204" pitchFamily="34" charset="0"/>
                <a:cs typeface="Arial" panose="020B0604020202020204" pitchFamily="34" charset="0"/>
              </a:rPr>
              <a:t>Aquellas que emanan de un contrato. Se regulan por lo que han estipulado las partes siempre que este conforme a la ley. </a:t>
            </a:r>
          </a:p>
          <a:p>
            <a:pPr marL="0" indent="0">
              <a:buNone/>
            </a:pPr>
            <a:endParaRPr lang="es-ES" sz="2800" dirty="0" smtClean="0">
              <a:latin typeface="Arial" panose="020B0604020202020204" pitchFamily="34" charset="0"/>
              <a:cs typeface="Arial" panose="020B0604020202020204" pitchFamily="34" charset="0"/>
            </a:endParaRPr>
          </a:p>
          <a:p>
            <a:pPr marL="0" indent="0">
              <a:buNone/>
            </a:pPr>
            <a:r>
              <a:rPr lang="es-ES" sz="2800" b="1" dirty="0" smtClean="0">
                <a:latin typeface="Arial" panose="020B0604020202020204" pitchFamily="34" charset="0"/>
                <a:cs typeface="Arial" panose="020B0604020202020204" pitchFamily="34" charset="0"/>
              </a:rPr>
              <a:t>2. Extracontractuales</a:t>
            </a:r>
            <a:r>
              <a:rPr lang="es-ES" sz="2800" dirty="0" smtClean="0">
                <a:latin typeface="Arial" panose="020B0604020202020204" pitchFamily="34" charset="0"/>
                <a:cs typeface="Arial" panose="020B0604020202020204" pitchFamily="34" charset="0"/>
              </a:rPr>
              <a:t>. </a:t>
            </a:r>
          </a:p>
          <a:p>
            <a:pPr marL="0" indent="0">
              <a:buNone/>
            </a:pPr>
            <a:r>
              <a:rPr lang="es-ES" sz="2800" dirty="0" smtClean="0">
                <a:latin typeface="Arial" panose="020B0604020202020204" pitchFamily="34" charset="0"/>
                <a:cs typeface="Arial" panose="020B0604020202020204" pitchFamily="34" charset="0"/>
              </a:rPr>
              <a:t>Aquellas que emanan del cuasicontrato delito, cuasidelito, o la ley. Sus efectos los regula la ley.</a:t>
            </a:r>
            <a:r>
              <a:rPr lang="es-ES" sz="2800" dirty="0" smtClean="0"/>
              <a:t> </a:t>
            </a:r>
          </a:p>
          <a:p>
            <a:endParaRPr lang="es-ES" dirty="0" smtClean="0"/>
          </a:p>
          <a:p>
            <a:endParaRPr lang="es-ES" dirty="0"/>
          </a:p>
        </p:txBody>
      </p:sp>
    </p:spTree>
    <p:extLst>
      <p:ext uri="{BB962C8B-B14F-4D97-AF65-F5344CB8AC3E}">
        <p14:creationId xmlns:p14="http://schemas.microsoft.com/office/powerpoint/2010/main" val="100194936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980728"/>
            <a:ext cx="7776864" cy="5256584"/>
          </a:xfrm>
        </p:spPr>
      </p:pic>
    </p:spTree>
    <p:extLst>
      <p:ext uri="{BB962C8B-B14F-4D97-AF65-F5344CB8AC3E}">
        <p14:creationId xmlns:p14="http://schemas.microsoft.com/office/powerpoint/2010/main" val="121093187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836712"/>
            <a:ext cx="7024744" cy="792088"/>
          </a:xfrm>
        </p:spPr>
        <p:txBody>
          <a:bodyPr>
            <a:normAutofit/>
          </a:bodyPr>
          <a:lstStyle/>
          <a:p>
            <a:r>
              <a:rPr lang="es-ES" sz="2800" dirty="0" smtClean="0">
                <a:latin typeface="Arial" panose="020B0604020202020204" pitchFamily="34" charset="0"/>
                <a:cs typeface="Arial" panose="020B0604020202020204" pitchFamily="34" charset="0"/>
              </a:rPr>
              <a:t>Partes del contrato de trabajo.</a:t>
            </a:r>
            <a:endParaRPr lang="es-ES" sz="2800" dirty="0">
              <a:latin typeface="Arial" panose="020B0604020202020204" pitchFamily="34" charset="0"/>
              <a:cs typeface="Arial" panose="020B0604020202020204" pitchFamily="34" charset="0"/>
            </a:endParaRPr>
          </a:p>
        </p:txBody>
      </p:sp>
      <p:sp>
        <p:nvSpPr>
          <p:cNvPr id="6" name="5 Marcador de contenido"/>
          <p:cNvSpPr>
            <a:spLocks noGrp="1"/>
          </p:cNvSpPr>
          <p:nvPr>
            <p:ph idx="1"/>
          </p:nvPr>
        </p:nvSpPr>
        <p:spPr>
          <a:xfrm>
            <a:off x="457200" y="1772816"/>
            <a:ext cx="8229600" cy="4752553"/>
          </a:xfrm>
        </p:spPr>
        <p:txBody>
          <a:bodyPr>
            <a:normAutofit/>
          </a:bodyPr>
          <a:lstStyle/>
          <a:p>
            <a:pPr>
              <a:buFont typeface="Wingdings" panose="05000000000000000000" pitchFamily="2" charset="2"/>
              <a:buChar char="Ø"/>
            </a:pPr>
            <a:r>
              <a:rPr lang="es-ES" sz="2800" dirty="0" smtClean="0"/>
              <a:t>Intervención.</a:t>
            </a:r>
          </a:p>
          <a:p>
            <a:pPr>
              <a:buFont typeface="Wingdings" panose="05000000000000000000" pitchFamily="2" charset="2"/>
              <a:buChar char="Ø"/>
            </a:pPr>
            <a:r>
              <a:rPr lang="es-ES" sz="2800" dirty="0" smtClean="0"/>
              <a:t>Expositivo o antecedentes.</a:t>
            </a:r>
          </a:p>
          <a:p>
            <a:pPr>
              <a:buFont typeface="Wingdings" panose="05000000000000000000" pitchFamily="2" charset="2"/>
              <a:buChar char="Ø"/>
            </a:pPr>
            <a:r>
              <a:rPr lang="es-ES" sz="2800" dirty="0" smtClean="0"/>
              <a:t>Parte obligacional o estipulaciones.</a:t>
            </a:r>
          </a:p>
          <a:p>
            <a:r>
              <a:rPr lang="es-ES" sz="2800" dirty="0" smtClean="0"/>
              <a:t>Objeto.</a:t>
            </a:r>
            <a:endParaRPr lang="es-ES" sz="2800" dirty="0"/>
          </a:p>
          <a:p>
            <a:r>
              <a:rPr lang="es-ES" sz="2800" dirty="0" smtClean="0"/>
              <a:t>Duración.</a:t>
            </a:r>
            <a:endParaRPr lang="es-ES" sz="2800" dirty="0"/>
          </a:p>
          <a:p>
            <a:r>
              <a:rPr lang="es-ES" sz="2800" dirty="0"/>
              <a:t>Remuneraciones y forma de </a:t>
            </a:r>
            <a:r>
              <a:rPr lang="es-ES" sz="2800" dirty="0" smtClean="0"/>
              <a:t>pago.</a:t>
            </a:r>
          </a:p>
          <a:p>
            <a:pPr>
              <a:buFont typeface="Wingdings" panose="05000000000000000000" pitchFamily="2" charset="2"/>
              <a:buChar char="Ø"/>
            </a:pPr>
            <a:r>
              <a:rPr lang="es-ES" sz="2800" dirty="0" smtClean="0"/>
              <a:t>Lugar y fecha de firma</a:t>
            </a:r>
          </a:p>
          <a:p>
            <a:pPr>
              <a:buFont typeface="Wingdings" panose="05000000000000000000" pitchFamily="2" charset="2"/>
              <a:buChar char="Ø"/>
            </a:pPr>
            <a:r>
              <a:rPr lang="es-ES" sz="2800" dirty="0" smtClean="0"/>
              <a:t>Firma ológrafa en todas las paginas del contrato.</a:t>
            </a:r>
          </a:p>
          <a:p>
            <a:pPr marL="0" indent="0">
              <a:buNone/>
            </a:pPr>
            <a:endParaRPr lang="es-ES" sz="2800" dirty="0"/>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MosiaicBubbles/>
                    </a14:imgEffect>
                  </a14:imgLayer>
                </a14:imgProps>
              </a:ext>
              <a:ext uri="{28A0092B-C50C-407E-A947-70E740481C1C}">
                <a14:useLocalDpi xmlns:a14="http://schemas.microsoft.com/office/drawing/2010/main" val="0"/>
              </a:ext>
            </a:extLst>
          </a:blip>
          <a:srcRect/>
          <a:stretch>
            <a:fillRect/>
          </a:stretch>
        </p:blipFill>
        <p:spPr bwMode="auto">
          <a:xfrm>
            <a:off x="5796136" y="4725144"/>
            <a:ext cx="3119239"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496982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620688"/>
            <a:ext cx="7848871" cy="5760640"/>
          </a:xfrm>
        </p:spPr>
      </p:pic>
    </p:spTree>
    <p:extLst>
      <p:ext uri="{BB962C8B-B14F-4D97-AF65-F5344CB8AC3E}">
        <p14:creationId xmlns:p14="http://schemas.microsoft.com/office/powerpoint/2010/main" val="407847985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a:t>Ejercicio 4</a:t>
            </a:r>
          </a:p>
        </p:txBody>
      </p:sp>
      <p:sp>
        <p:nvSpPr>
          <p:cNvPr id="3" name="2 Marcador de contenido"/>
          <p:cNvSpPr>
            <a:spLocks noGrp="1"/>
          </p:cNvSpPr>
          <p:nvPr>
            <p:ph idx="1"/>
          </p:nvPr>
        </p:nvSpPr>
        <p:spPr/>
        <p:txBody>
          <a:bodyPr/>
          <a:lstStyle/>
          <a:p>
            <a:r>
              <a:rPr lang="es-SV" dirty="0"/>
              <a:t>La entidad A le compra una subsidiaria a la entidad B. según el contrato, la entidad A paga el precio de compra en dos cuotas: 5 millones de  una. por adelantado y un pago posterior(que no constituye un pago contingente) de 5 millones de una. dos años </a:t>
            </a:r>
            <a:r>
              <a:rPr lang="es-SV" dirty="0" smtClean="0"/>
              <a:t>después </a:t>
            </a:r>
            <a:endParaRPr lang="es-SV" dirty="0"/>
          </a:p>
          <a:p>
            <a:endParaRPr lang="es-SV" dirty="0"/>
          </a:p>
        </p:txBody>
      </p:sp>
    </p:spTree>
    <p:extLst>
      <p:ext uri="{BB962C8B-B14F-4D97-AF65-F5344CB8AC3E}">
        <p14:creationId xmlns:p14="http://schemas.microsoft.com/office/powerpoint/2010/main" val="32414332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620688"/>
            <a:ext cx="7024744" cy="936104"/>
          </a:xfrm>
        </p:spPr>
        <p:txBody>
          <a:bodyPr>
            <a:normAutofit/>
          </a:bodyPr>
          <a:lstStyle/>
          <a:p>
            <a:r>
              <a:rPr lang="es-SV" dirty="0" smtClean="0"/>
              <a:t>Términos</a:t>
            </a:r>
            <a:endParaRPr lang="es-SV" dirty="0"/>
          </a:p>
        </p:txBody>
      </p:sp>
      <p:sp>
        <p:nvSpPr>
          <p:cNvPr id="8" name="7 Marcador de contenido"/>
          <p:cNvSpPr>
            <a:spLocks noGrp="1"/>
          </p:cNvSpPr>
          <p:nvPr>
            <p:ph sz="quarter" idx="13"/>
          </p:nvPr>
        </p:nvSpPr>
        <p:spPr>
          <a:xfrm>
            <a:off x="1042416" y="1916832"/>
            <a:ext cx="3419856" cy="3889608"/>
          </a:xfrm>
        </p:spPr>
        <p:txBody>
          <a:bodyPr/>
          <a:lstStyle/>
          <a:p>
            <a:r>
              <a:rPr lang="es-SV" dirty="0"/>
              <a:t>Pago contingente </a:t>
            </a:r>
          </a:p>
          <a:p>
            <a:pPr marL="68580" indent="0">
              <a:buNone/>
            </a:pPr>
            <a:r>
              <a:rPr lang="es-SV" dirty="0"/>
              <a:t>Obligaciones financieras en el futuro dependen de acontecimientos contractuales efectuados.</a:t>
            </a:r>
          </a:p>
          <a:p>
            <a:endParaRPr lang="es-SV" dirty="0"/>
          </a:p>
        </p:txBody>
      </p:sp>
      <p:sp>
        <p:nvSpPr>
          <p:cNvPr id="9" name="8 Marcador de contenido"/>
          <p:cNvSpPr>
            <a:spLocks noGrp="1"/>
          </p:cNvSpPr>
          <p:nvPr>
            <p:ph sz="quarter" idx="14"/>
          </p:nvPr>
        </p:nvSpPr>
        <p:spPr>
          <a:xfrm>
            <a:off x="4645152" y="1988840"/>
            <a:ext cx="3419856" cy="3817599"/>
          </a:xfrm>
        </p:spPr>
        <p:txBody>
          <a:bodyPr>
            <a:normAutofit/>
          </a:bodyPr>
          <a:lstStyle/>
          <a:p>
            <a:r>
              <a:rPr lang="es-SV" dirty="0"/>
              <a:t>Pasivo contingente</a:t>
            </a:r>
          </a:p>
          <a:p>
            <a:pPr marL="68580" indent="0">
              <a:buNone/>
            </a:pPr>
            <a:r>
              <a:rPr lang="es-SV" dirty="0"/>
              <a:t>  Los pasivos contingentes son obligaciones que se originan en un hecho o hechos específicos e independientes que pueden o no ocurrir</a:t>
            </a:r>
          </a:p>
          <a:p>
            <a:endParaRPr lang="es-SV" dirty="0"/>
          </a:p>
        </p:txBody>
      </p:sp>
    </p:spTree>
    <p:extLst>
      <p:ext uri="{BB962C8B-B14F-4D97-AF65-F5344CB8AC3E}">
        <p14:creationId xmlns:p14="http://schemas.microsoft.com/office/powerpoint/2010/main" val="3498939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texto"/>
          <p:cNvSpPr>
            <a:spLocks noGrp="1"/>
          </p:cNvSpPr>
          <p:nvPr>
            <p:ph type="body" idx="1"/>
          </p:nvPr>
        </p:nvSpPr>
        <p:spPr>
          <a:xfrm>
            <a:off x="1258645" y="1556792"/>
            <a:ext cx="6637467" cy="4230821"/>
          </a:xfrm>
        </p:spPr>
        <p:txBody>
          <a:bodyPr/>
          <a:lstStyle/>
          <a:p>
            <a:pPr marL="342900" lvl="0" indent="-274320">
              <a:buClr>
                <a:srgbClr val="94C600"/>
              </a:buClr>
              <a:buFont typeface="Wingdings 2" pitchFamily="18" charset="2"/>
              <a:buChar char=""/>
            </a:pPr>
            <a:r>
              <a:rPr lang="es-SV" sz="2400" dirty="0">
                <a:solidFill>
                  <a:srgbClr val="3E3D2D"/>
                </a:solidFill>
              </a:rPr>
              <a:t>Inversiones permanentes </a:t>
            </a:r>
          </a:p>
          <a:p>
            <a:pPr marL="68580" lvl="0">
              <a:buClr>
                <a:srgbClr val="94C600"/>
              </a:buClr>
            </a:pPr>
            <a:r>
              <a:rPr lang="es-SV" sz="2400" dirty="0">
                <a:solidFill>
                  <a:srgbClr val="3E3D2D"/>
                </a:solidFill>
              </a:rPr>
              <a:t>Son aquellas efectuadas en títulos representativos del capital social de otras empresas con la intención de mantenerlas por un plazo indefinido. Generalmente estas inversiones se realizan para ejercer control sobre otras empresas.</a:t>
            </a:r>
          </a:p>
          <a:p>
            <a:endParaRPr lang="es-SV" dirty="0"/>
          </a:p>
        </p:txBody>
      </p:sp>
    </p:spTree>
    <p:extLst>
      <p:ext uri="{BB962C8B-B14F-4D97-AF65-F5344CB8AC3E}">
        <p14:creationId xmlns:p14="http://schemas.microsoft.com/office/powerpoint/2010/main" val="28997391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4245454817"/>
              </p:ext>
            </p:extLst>
          </p:nvPr>
        </p:nvGraphicFramePr>
        <p:xfrm>
          <a:off x="611560" y="1628800"/>
          <a:ext cx="7272339" cy="3528393"/>
        </p:xfrm>
        <a:graphic>
          <a:graphicData uri="http://schemas.openxmlformats.org/drawingml/2006/table">
            <a:tbl>
              <a:tblPr firstRow="1" bandRow="1">
                <a:tableStyleId>{5C22544A-7EE6-4342-B048-85BDC9FD1C3A}</a:tableStyleId>
              </a:tblPr>
              <a:tblGrid>
                <a:gridCol w="4104382"/>
                <a:gridCol w="1584176"/>
                <a:gridCol w="1583781"/>
              </a:tblGrid>
              <a:tr h="816986">
                <a:tc>
                  <a:txBody>
                    <a:bodyPr/>
                    <a:lstStyle/>
                    <a:p>
                      <a:pPr algn="ctr"/>
                      <a:r>
                        <a:rPr lang="es-SV" dirty="0" smtClean="0"/>
                        <a:t>detalle</a:t>
                      </a:r>
                      <a:endParaRPr lang="es-SV" dirty="0"/>
                    </a:p>
                  </a:txBody>
                  <a:tcPr/>
                </a:tc>
                <a:tc>
                  <a:txBody>
                    <a:bodyPr/>
                    <a:lstStyle/>
                    <a:p>
                      <a:pPr algn="ctr"/>
                      <a:r>
                        <a:rPr lang="es-SV" dirty="0" smtClean="0"/>
                        <a:t>debe</a:t>
                      </a:r>
                      <a:endParaRPr lang="es-SV" dirty="0"/>
                    </a:p>
                  </a:txBody>
                  <a:tcPr/>
                </a:tc>
                <a:tc>
                  <a:txBody>
                    <a:bodyPr/>
                    <a:lstStyle/>
                    <a:p>
                      <a:pPr algn="ctr"/>
                      <a:r>
                        <a:rPr lang="es-SV" dirty="0" smtClean="0"/>
                        <a:t>haber</a:t>
                      </a:r>
                      <a:endParaRPr lang="es-SV" dirty="0"/>
                    </a:p>
                  </a:txBody>
                  <a:tcPr/>
                </a:tc>
              </a:tr>
              <a:tr h="828333">
                <a:tc>
                  <a:txBody>
                    <a:bodyPr/>
                    <a:lstStyle/>
                    <a:p>
                      <a:r>
                        <a:rPr lang="es-SV" dirty="0" smtClean="0"/>
                        <a:t>Inversiones permanentes</a:t>
                      </a:r>
                      <a:endParaRPr lang="es-SV" dirty="0"/>
                    </a:p>
                  </a:txBody>
                  <a:tcPr/>
                </a:tc>
                <a:tc>
                  <a:txBody>
                    <a:bodyPr/>
                    <a:lstStyle/>
                    <a:p>
                      <a:r>
                        <a:rPr lang="es-SV" dirty="0" smtClean="0"/>
                        <a:t>$ 10,000000</a:t>
                      </a:r>
                      <a:endParaRPr lang="es-SV" dirty="0"/>
                    </a:p>
                  </a:txBody>
                  <a:tcPr/>
                </a:tc>
                <a:tc>
                  <a:txBody>
                    <a:bodyPr/>
                    <a:lstStyle/>
                    <a:p>
                      <a:endParaRPr lang="es-SV"/>
                    </a:p>
                  </a:txBody>
                  <a:tcPr/>
                </a:tc>
              </a:tr>
              <a:tr h="828333">
                <a:tc>
                  <a:txBody>
                    <a:bodyPr/>
                    <a:lstStyle/>
                    <a:p>
                      <a:r>
                        <a:rPr lang="es-SV" dirty="0" smtClean="0"/>
                        <a:t>Efectivo y equivalente</a:t>
                      </a:r>
                      <a:endParaRPr lang="es-SV" dirty="0"/>
                    </a:p>
                  </a:txBody>
                  <a:tcPr/>
                </a:tc>
                <a:tc>
                  <a:txBody>
                    <a:bodyPr/>
                    <a:lstStyle/>
                    <a:p>
                      <a:endParaRPr lang="es-SV"/>
                    </a:p>
                  </a:txBody>
                  <a:tcPr/>
                </a:tc>
                <a:tc>
                  <a:txBody>
                    <a:bodyPr/>
                    <a:lstStyle/>
                    <a:p>
                      <a:r>
                        <a:rPr lang="es-SV" dirty="0" smtClean="0"/>
                        <a:t>$ 5,000000</a:t>
                      </a:r>
                      <a:endParaRPr lang="es-SV" dirty="0"/>
                    </a:p>
                  </a:txBody>
                  <a:tcPr/>
                </a:tc>
              </a:tr>
              <a:tr h="1054741">
                <a:tc>
                  <a:txBody>
                    <a:bodyPr/>
                    <a:lstStyle/>
                    <a:p>
                      <a:r>
                        <a:rPr lang="es-SV" dirty="0" smtClean="0"/>
                        <a:t>Cuentas por pagar </a:t>
                      </a:r>
                      <a:endParaRPr lang="es-SV" dirty="0"/>
                    </a:p>
                  </a:txBody>
                  <a:tcPr/>
                </a:tc>
                <a:tc>
                  <a:txBody>
                    <a:bodyPr/>
                    <a:lstStyle/>
                    <a:p>
                      <a:endParaRPr lang="es-SV"/>
                    </a:p>
                  </a:txBody>
                  <a:tcPr/>
                </a:tc>
                <a:tc>
                  <a:txBody>
                    <a:bodyPr/>
                    <a:lstStyle/>
                    <a:p>
                      <a:r>
                        <a:rPr lang="es-SV" dirty="0" smtClean="0"/>
                        <a:t>$ 5,000000</a:t>
                      </a:r>
                      <a:endParaRPr lang="es-SV" dirty="0"/>
                    </a:p>
                  </a:txBody>
                  <a:tcPr/>
                </a:tc>
              </a:tr>
            </a:tbl>
          </a:graphicData>
        </a:graphic>
      </p:graphicFrame>
      <p:sp>
        <p:nvSpPr>
          <p:cNvPr id="9" name="8 CuadroTexto"/>
          <p:cNvSpPr txBox="1"/>
          <p:nvPr/>
        </p:nvSpPr>
        <p:spPr>
          <a:xfrm>
            <a:off x="2411760" y="836712"/>
            <a:ext cx="3379451" cy="461665"/>
          </a:xfrm>
          <a:prstGeom prst="rect">
            <a:avLst/>
          </a:prstGeom>
          <a:noFill/>
        </p:spPr>
        <p:txBody>
          <a:bodyPr wrap="none" rtlCol="0">
            <a:spAutoFit/>
          </a:bodyPr>
          <a:lstStyle/>
          <a:p>
            <a:r>
              <a:rPr lang="es-SV" sz="2400" dirty="0" smtClean="0"/>
              <a:t>PARTIDA 1 Empresa A</a:t>
            </a:r>
            <a:endParaRPr lang="es-SV" sz="2400" dirty="0"/>
          </a:p>
        </p:txBody>
      </p:sp>
    </p:spTree>
    <p:extLst>
      <p:ext uri="{BB962C8B-B14F-4D97-AF65-F5344CB8AC3E}">
        <p14:creationId xmlns:p14="http://schemas.microsoft.com/office/powerpoint/2010/main" val="13596504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692696"/>
            <a:ext cx="6777317" cy="5139933"/>
          </a:xfrm>
        </p:spPr>
        <p:txBody>
          <a:bodyPr/>
          <a:lstStyle/>
          <a:p>
            <a:r>
              <a:rPr lang="es-SV" dirty="0" smtClean="0"/>
              <a:t>PARTIDA 2 empresa B</a:t>
            </a:r>
          </a:p>
          <a:p>
            <a:endParaRPr lang="es-SV" dirty="0"/>
          </a:p>
          <a:p>
            <a:endParaRPr lang="es-SV" dirty="0" smtClean="0"/>
          </a:p>
          <a:p>
            <a:endParaRPr lang="es-SV" dirty="0"/>
          </a:p>
        </p:txBody>
      </p:sp>
      <p:graphicFrame>
        <p:nvGraphicFramePr>
          <p:cNvPr id="4" name="3 Tabla"/>
          <p:cNvGraphicFramePr>
            <a:graphicFrameLocks noGrp="1"/>
          </p:cNvGraphicFramePr>
          <p:nvPr>
            <p:extLst>
              <p:ext uri="{D42A27DB-BD31-4B8C-83A1-F6EECF244321}">
                <p14:modId xmlns:p14="http://schemas.microsoft.com/office/powerpoint/2010/main" val="4171392871"/>
              </p:ext>
            </p:extLst>
          </p:nvPr>
        </p:nvGraphicFramePr>
        <p:xfrm>
          <a:off x="611560" y="1556792"/>
          <a:ext cx="7776864" cy="3744416"/>
        </p:xfrm>
        <a:graphic>
          <a:graphicData uri="http://schemas.openxmlformats.org/drawingml/2006/table">
            <a:tbl>
              <a:tblPr firstRow="1" bandRow="1">
                <a:tableStyleId>{5C22544A-7EE6-4342-B048-85BDC9FD1C3A}</a:tableStyleId>
              </a:tblPr>
              <a:tblGrid>
                <a:gridCol w="4176464"/>
                <a:gridCol w="1794626"/>
                <a:gridCol w="1805774"/>
              </a:tblGrid>
              <a:tr h="936104">
                <a:tc>
                  <a:txBody>
                    <a:bodyPr/>
                    <a:lstStyle/>
                    <a:p>
                      <a:pPr algn="ctr"/>
                      <a:r>
                        <a:rPr lang="es-SV" dirty="0" smtClean="0"/>
                        <a:t>detalle</a:t>
                      </a:r>
                      <a:endParaRPr lang="es-SV" dirty="0"/>
                    </a:p>
                  </a:txBody>
                  <a:tcPr/>
                </a:tc>
                <a:tc>
                  <a:txBody>
                    <a:bodyPr/>
                    <a:lstStyle/>
                    <a:p>
                      <a:pPr algn="ctr"/>
                      <a:r>
                        <a:rPr lang="es-SV" dirty="0" smtClean="0"/>
                        <a:t>debe</a:t>
                      </a:r>
                      <a:endParaRPr lang="es-SV" dirty="0"/>
                    </a:p>
                  </a:txBody>
                  <a:tcPr/>
                </a:tc>
                <a:tc>
                  <a:txBody>
                    <a:bodyPr/>
                    <a:lstStyle/>
                    <a:p>
                      <a:pPr algn="ctr"/>
                      <a:r>
                        <a:rPr lang="es-SV" dirty="0" smtClean="0"/>
                        <a:t>haber</a:t>
                      </a:r>
                      <a:endParaRPr lang="es-SV" dirty="0"/>
                    </a:p>
                  </a:txBody>
                  <a:tcPr/>
                </a:tc>
              </a:tr>
              <a:tr h="936104">
                <a:tc>
                  <a:txBody>
                    <a:bodyPr/>
                    <a:lstStyle/>
                    <a:p>
                      <a:r>
                        <a:rPr lang="es-SV" dirty="0" smtClean="0"/>
                        <a:t>efectivo y equivalente</a:t>
                      </a:r>
                      <a:r>
                        <a:rPr lang="es-SV" baseline="0" dirty="0" smtClean="0"/>
                        <a:t> </a:t>
                      </a:r>
                      <a:endParaRPr lang="es-SV" dirty="0"/>
                    </a:p>
                  </a:txBody>
                  <a:tcPr/>
                </a:tc>
                <a:tc>
                  <a:txBody>
                    <a:bodyPr/>
                    <a:lstStyle/>
                    <a:p>
                      <a:r>
                        <a:rPr lang="es-SV" dirty="0" smtClean="0"/>
                        <a:t>$5,000000</a:t>
                      </a:r>
                      <a:endParaRPr lang="es-SV" dirty="0"/>
                    </a:p>
                  </a:txBody>
                  <a:tcPr/>
                </a:tc>
                <a:tc>
                  <a:txBody>
                    <a:bodyPr/>
                    <a:lstStyle/>
                    <a:p>
                      <a:endParaRPr lang="es-SV" dirty="0"/>
                    </a:p>
                  </a:txBody>
                  <a:tcPr/>
                </a:tc>
              </a:tr>
              <a:tr h="936104">
                <a:tc>
                  <a:txBody>
                    <a:bodyPr/>
                    <a:lstStyle/>
                    <a:p>
                      <a:r>
                        <a:rPr lang="es-SV" dirty="0" smtClean="0"/>
                        <a:t>cuentas por cobrar</a:t>
                      </a:r>
                      <a:endParaRPr lang="es-SV" dirty="0"/>
                    </a:p>
                  </a:txBody>
                  <a:tcPr/>
                </a:tc>
                <a:tc>
                  <a:txBody>
                    <a:bodyPr/>
                    <a:lstStyle/>
                    <a:p>
                      <a:r>
                        <a:rPr lang="es-SV" dirty="0" smtClean="0"/>
                        <a:t>$5,000000</a:t>
                      </a:r>
                      <a:endParaRPr lang="es-SV" dirty="0"/>
                    </a:p>
                  </a:txBody>
                  <a:tcPr/>
                </a:tc>
                <a:tc>
                  <a:txBody>
                    <a:bodyPr/>
                    <a:lstStyle/>
                    <a:p>
                      <a:endParaRPr lang="es-SV" dirty="0"/>
                    </a:p>
                  </a:txBody>
                  <a:tcPr/>
                </a:tc>
              </a:tr>
              <a:tr h="936104">
                <a:tc>
                  <a:txBody>
                    <a:bodyPr/>
                    <a:lstStyle/>
                    <a:p>
                      <a:r>
                        <a:rPr lang="es-SV" dirty="0" smtClean="0"/>
                        <a:t>capital</a:t>
                      </a:r>
                      <a:endParaRPr lang="es-SV" dirty="0"/>
                    </a:p>
                  </a:txBody>
                  <a:tcPr/>
                </a:tc>
                <a:tc>
                  <a:txBody>
                    <a:bodyPr/>
                    <a:lstStyle/>
                    <a:p>
                      <a:endParaRPr lang="es-SV" dirty="0"/>
                    </a:p>
                  </a:txBody>
                  <a:tcPr/>
                </a:tc>
                <a:tc>
                  <a:txBody>
                    <a:bodyPr/>
                    <a:lstStyle/>
                    <a:p>
                      <a:r>
                        <a:rPr lang="es-SV" dirty="0" smtClean="0"/>
                        <a:t>$10,000000</a:t>
                      </a:r>
                      <a:endParaRPr lang="es-SV" dirty="0"/>
                    </a:p>
                  </a:txBody>
                  <a:tcPr/>
                </a:tc>
              </a:tr>
            </a:tbl>
          </a:graphicData>
        </a:graphic>
      </p:graphicFrame>
    </p:spTree>
    <p:extLst>
      <p:ext uri="{BB962C8B-B14F-4D97-AF65-F5344CB8AC3E}">
        <p14:creationId xmlns:p14="http://schemas.microsoft.com/office/powerpoint/2010/main" val="2341463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13728"/>
            <a:ext cx="7632848" cy="59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79950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Objeto"/>
          <p:cNvGraphicFramePr>
            <a:graphicFrameLocks noChangeAspect="1"/>
          </p:cNvGraphicFramePr>
          <p:nvPr>
            <p:extLst>
              <p:ext uri="{D42A27DB-BD31-4B8C-83A1-F6EECF244321}">
                <p14:modId xmlns:p14="http://schemas.microsoft.com/office/powerpoint/2010/main" val="1603169195"/>
              </p:ext>
            </p:extLst>
          </p:nvPr>
        </p:nvGraphicFramePr>
        <p:xfrm>
          <a:off x="1115616" y="1052736"/>
          <a:ext cx="7200800" cy="4608512"/>
        </p:xfrm>
        <a:graphic>
          <a:graphicData uri="http://schemas.openxmlformats.org/presentationml/2006/ole">
            <mc:AlternateContent xmlns:mc="http://schemas.openxmlformats.org/markup-compatibility/2006">
              <mc:Choice xmlns:v="urn:schemas-microsoft-com:vml" Requires="v">
                <p:oleObj spid="_x0000_s3080" name="Hoja de cálculo" r:id="rId4" imgW="3057620" imgH="657288" progId="Excel.Sheet.8">
                  <p:embed/>
                </p:oleObj>
              </mc:Choice>
              <mc:Fallback>
                <p:oleObj name="Hoja de cálculo" r:id="rId4" imgW="3057620" imgH="657288" progId="Excel.Sheet.8">
                  <p:embed/>
                  <p:pic>
                    <p:nvPicPr>
                      <p:cNvPr id="0" name=""/>
                      <p:cNvPicPr/>
                      <p:nvPr/>
                    </p:nvPicPr>
                    <p:blipFill>
                      <a:blip r:embed="rId5"/>
                      <a:stretch>
                        <a:fillRect/>
                      </a:stretch>
                    </p:blipFill>
                    <p:spPr>
                      <a:xfrm>
                        <a:off x="1115616" y="1052736"/>
                        <a:ext cx="7200800" cy="4608512"/>
                      </a:xfrm>
                      <a:prstGeom prst="rect">
                        <a:avLst/>
                      </a:prstGeom>
                    </p:spPr>
                  </p:pic>
                </p:oleObj>
              </mc:Fallback>
            </mc:AlternateContent>
          </a:graphicData>
        </a:graphic>
      </p:graphicFrame>
    </p:spTree>
    <p:extLst>
      <p:ext uri="{BB962C8B-B14F-4D97-AF65-F5344CB8AC3E}">
        <p14:creationId xmlns:p14="http://schemas.microsoft.com/office/powerpoint/2010/main" val="23191625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86074027"/>
              </p:ext>
            </p:extLst>
          </p:nvPr>
        </p:nvGraphicFramePr>
        <p:xfrm>
          <a:off x="755576" y="692698"/>
          <a:ext cx="7632849" cy="2880319"/>
        </p:xfrm>
        <a:graphic>
          <a:graphicData uri="http://schemas.openxmlformats.org/drawingml/2006/table">
            <a:tbl>
              <a:tblPr/>
              <a:tblGrid>
                <a:gridCol w="1366058"/>
                <a:gridCol w="1366058"/>
                <a:gridCol w="1366058"/>
                <a:gridCol w="1366058"/>
                <a:gridCol w="2168617"/>
              </a:tblGrid>
              <a:tr h="625332">
                <a:tc>
                  <a:txBody>
                    <a:bodyPr/>
                    <a:lstStyle/>
                    <a:p>
                      <a:pPr algn="l" fontAlgn="b"/>
                      <a:r>
                        <a:rPr lang="es-SV" sz="1000" b="0" i="0" u="none" strike="noStrike">
                          <a:effectLst/>
                          <a:latin typeface="Arial"/>
                        </a:rPr>
                        <a:t>Año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Principal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interes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total de pago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balance del prestamo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2141">
                <a:tc>
                  <a:txBody>
                    <a:bodyPr/>
                    <a:lstStyle/>
                    <a:p>
                      <a:pPr algn="r" fontAlgn="b"/>
                      <a:r>
                        <a:rPr lang="es-SV" sz="1000" b="0" i="0" u="none" strike="noStrike">
                          <a:effectLst/>
                          <a:latin typeface="Arial"/>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2141">
                <a:tc>
                  <a:txBody>
                    <a:bodyPr/>
                    <a:lstStyle/>
                    <a:p>
                      <a:pPr algn="r" fontAlgn="b"/>
                      <a:r>
                        <a:rPr lang="es-SV" sz="1000" b="0" i="0" u="none" strike="noStrike">
                          <a:effectLst/>
                          <a:latin typeface="Arial"/>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8000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2141">
                <a:tc>
                  <a:txBody>
                    <a:bodyPr/>
                    <a:lstStyle/>
                    <a:p>
                      <a:pPr algn="r" fontAlgn="b"/>
                      <a:r>
                        <a:rPr lang="es-SV" sz="1000" b="0" i="0" u="none" strike="noStrike">
                          <a:effectLst/>
                          <a:latin typeface="Arial"/>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800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2800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2141">
                <a:tc>
                  <a:txBody>
                    <a:bodyPr/>
                    <a:lstStyle/>
                    <a:p>
                      <a:pPr algn="r" fontAlgn="b"/>
                      <a:r>
                        <a:rPr lang="es-SV" sz="1000" b="0" i="0" u="none" strike="noStrike">
                          <a:effectLst/>
                          <a:latin typeface="Arial"/>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600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2600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4000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2141">
                <a:tc>
                  <a:txBody>
                    <a:bodyPr/>
                    <a:lstStyle/>
                    <a:p>
                      <a:pPr algn="r" fontAlgn="b"/>
                      <a:r>
                        <a:rPr lang="es-SV" sz="1000" b="0" i="0" u="none" strike="noStrike">
                          <a:effectLst/>
                          <a:latin typeface="Arial"/>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2141">
                <a:tc>
                  <a:txBody>
                    <a:bodyPr/>
                    <a:lstStyle/>
                    <a:p>
                      <a:pPr algn="r" fontAlgn="b"/>
                      <a:r>
                        <a:rPr lang="es-SV" sz="1000" b="0" i="0" u="none" strike="noStrike">
                          <a:effectLst/>
                          <a:latin typeface="Arial"/>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2200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2141">
                <a:tc>
                  <a:txBody>
                    <a:bodyPr/>
                    <a:lstStyle/>
                    <a:p>
                      <a:pPr algn="l" fontAlgn="b"/>
                      <a:r>
                        <a:rPr lang="es-SV" sz="1000" b="0" i="0" u="none" strike="noStrike">
                          <a:effectLst/>
                          <a:latin typeface="Arial"/>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13000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dirty="0">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 name="2 Tabla"/>
          <p:cNvGraphicFramePr>
            <a:graphicFrameLocks noGrp="1"/>
          </p:cNvGraphicFramePr>
          <p:nvPr>
            <p:extLst>
              <p:ext uri="{D42A27DB-BD31-4B8C-83A1-F6EECF244321}">
                <p14:modId xmlns:p14="http://schemas.microsoft.com/office/powerpoint/2010/main" val="337101645"/>
              </p:ext>
            </p:extLst>
          </p:nvPr>
        </p:nvGraphicFramePr>
        <p:xfrm>
          <a:off x="755575" y="3717032"/>
          <a:ext cx="7776865" cy="2520280"/>
        </p:xfrm>
        <a:graphic>
          <a:graphicData uri="http://schemas.openxmlformats.org/drawingml/2006/table">
            <a:tbl>
              <a:tblPr/>
              <a:tblGrid>
                <a:gridCol w="1388726"/>
                <a:gridCol w="1388726"/>
                <a:gridCol w="2221961"/>
                <a:gridCol w="1388726"/>
                <a:gridCol w="1388726"/>
              </a:tblGrid>
              <a:tr h="319737">
                <a:tc>
                  <a:txBody>
                    <a:bodyPr/>
                    <a:lstStyle/>
                    <a:p>
                      <a:pPr algn="l" fontAlgn="b"/>
                      <a:r>
                        <a:rPr lang="es-SV" sz="1000" b="0" i="0" u="none" strike="noStrike" dirty="0">
                          <a:effectLst/>
                          <a:latin typeface="Arial"/>
                        </a:rPr>
                        <a:t>fecha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comcepto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dirty="0">
                          <a:effectLst/>
                          <a:latin typeface="Arial"/>
                        </a:rPr>
                        <a:t>parcial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debe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haber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0666">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efectivo y equivalente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dirty="0">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9737">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banco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dirty="0">
                          <a:effectLst/>
                          <a:latin typeface="Arial"/>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0666">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dirty="0" smtClean="0">
                          <a:effectLst/>
                          <a:latin typeface="Arial"/>
                        </a:rPr>
                        <a:t>Prestamos</a:t>
                      </a:r>
                      <a:r>
                        <a:rPr lang="es-SV" sz="1000" b="0" i="0" u="none" strike="noStrike" baseline="0" dirty="0" smtClean="0">
                          <a:effectLst/>
                          <a:latin typeface="Arial"/>
                        </a:rPr>
                        <a:t> por pagar</a:t>
                      </a:r>
                      <a:endParaRPr lang="es-SV" sz="1000" b="0" i="0" u="none" strike="noStrike" dirty="0">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dirty="0">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a:effectLst/>
                          <a:latin typeface="Arial"/>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9737">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credito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SV" sz="1000" b="0" i="0" u="none" strike="noStrike" dirty="0">
                          <a:effectLst/>
                          <a:latin typeface="Arial"/>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9737">
                <a:tc gridSpan="2">
                  <a:txBody>
                    <a:bodyPr/>
                    <a:lstStyle/>
                    <a:p>
                      <a:pPr algn="l" fontAlgn="b"/>
                      <a:r>
                        <a:rPr lang="es-SV" sz="1000" b="0" i="0" u="none" strike="noStrike">
                          <a:effectLst/>
                          <a:latin typeface="Arial"/>
                        </a:rPr>
                        <a:t>c/ prestamo bancario</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SV"/>
                    </a:p>
                  </a:txBody>
                  <a:tcPr/>
                </a:tc>
                <a:tc>
                  <a:txBody>
                    <a:bodyPr/>
                    <a:lstStyle/>
                    <a:p>
                      <a:pPr algn="l" fontAlgn="b"/>
                      <a:r>
                        <a:rPr lang="es-SV" sz="1000" b="0" i="0" u="none" strike="noStrike">
                          <a:effectLst/>
                          <a:latin typeface="Arial"/>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a:effectLst/>
                          <a:latin typeface="Arial"/>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SV" sz="1000" b="0" i="0" u="none" strike="noStrike" dirty="0">
                          <a:effectLst/>
                          <a:latin typeface="Arial"/>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38361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2 Gráfico"/>
          <p:cNvGraphicFramePr>
            <a:graphicFrameLocks/>
          </p:cNvGraphicFramePr>
          <p:nvPr>
            <p:extLst>
              <p:ext uri="{D42A27DB-BD31-4B8C-83A1-F6EECF244321}">
                <p14:modId xmlns:p14="http://schemas.microsoft.com/office/powerpoint/2010/main" val="3572442127"/>
              </p:ext>
            </p:extLst>
          </p:nvPr>
        </p:nvGraphicFramePr>
        <p:xfrm>
          <a:off x="611560" y="908720"/>
          <a:ext cx="7776864" cy="4752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337347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548680"/>
            <a:ext cx="7024744" cy="1008112"/>
          </a:xfrm>
        </p:spPr>
        <p:txBody>
          <a:bodyPr/>
          <a:lstStyle/>
          <a:p>
            <a:r>
              <a:rPr lang="es-SV" dirty="0"/>
              <a:t>Términos claves</a:t>
            </a:r>
          </a:p>
        </p:txBody>
      </p:sp>
      <p:sp>
        <p:nvSpPr>
          <p:cNvPr id="3" name="2 Marcador de contenido"/>
          <p:cNvSpPr>
            <a:spLocks noGrp="1"/>
          </p:cNvSpPr>
          <p:nvPr>
            <p:ph idx="1"/>
          </p:nvPr>
        </p:nvSpPr>
        <p:spPr/>
        <p:txBody>
          <a:bodyPr/>
          <a:lstStyle/>
          <a:p>
            <a:pPr>
              <a:lnSpc>
                <a:spcPct val="90000"/>
              </a:lnSpc>
            </a:pPr>
            <a:r>
              <a:rPr lang="es-ES" dirty="0"/>
              <a:t>Prestamos</a:t>
            </a:r>
          </a:p>
          <a:p>
            <a:pPr>
              <a:lnSpc>
                <a:spcPct val="90000"/>
              </a:lnSpc>
            </a:pPr>
            <a:r>
              <a:rPr lang="es-ES" dirty="0"/>
              <a:t>Instrumento financiero </a:t>
            </a:r>
          </a:p>
          <a:p>
            <a:pPr>
              <a:lnSpc>
                <a:spcPct val="90000"/>
              </a:lnSpc>
            </a:pPr>
            <a:r>
              <a:rPr lang="es-ES" dirty="0"/>
              <a:t>Activo financiero</a:t>
            </a:r>
          </a:p>
          <a:p>
            <a:pPr>
              <a:lnSpc>
                <a:spcPct val="90000"/>
              </a:lnSpc>
            </a:pPr>
            <a:r>
              <a:rPr lang="es-ES" dirty="0"/>
              <a:t>Pasivo financiero</a:t>
            </a:r>
          </a:p>
          <a:p>
            <a:pPr>
              <a:lnSpc>
                <a:spcPct val="90000"/>
              </a:lnSpc>
            </a:pPr>
            <a:r>
              <a:rPr lang="es-ES" dirty="0"/>
              <a:t>Sobregiro bancario</a:t>
            </a:r>
          </a:p>
          <a:p>
            <a:pPr>
              <a:lnSpc>
                <a:spcPct val="90000"/>
              </a:lnSpc>
            </a:pPr>
            <a:r>
              <a:rPr lang="es-ES" dirty="0"/>
              <a:t>intereses</a:t>
            </a:r>
          </a:p>
          <a:p>
            <a:pPr>
              <a:lnSpc>
                <a:spcPct val="90000"/>
              </a:lnSpc>
            </a:pPr>
            <a:r>
              <a:rPr lang="es-ES" dirty="0"/>
              <a:t>Obligaciones contractuales </a:t>
            </a:r>
          </a:p>
          <a:p>
            <a:pPr>
              <a:lnSpc>
                <a:spcPct val="90000"/>
              </a:lnSpc>
            </a:pPr>
            <a:r>
              <a:rPr lang="es-ES" dirty="0"/>
              <a:t>Párrafos 1.2 y 1.3</a:t>
            </a:r>
          </a:p>
          <a:p>
            <a:endParaRPr lang="es-SV" dirty="0"/>
          </a:p>
        </p:txBody>
      </p:sp>
    </p:spTree>
    <p:extLst>
      <p:ext uri="{BB962C8B-B14F-4D97-AF65-F5344CB8AC3E}">
        <p14:creationId xmlns:p14="http://schemas.microsoft.com/office/powerpoint/2010/main" val="872491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3"/>
          </p:nvPr>
        </p:nvSpPr>
        <p:spPr>
          <a:xfrm>
            <a:off x="1042416" y="1268760"/>
            <a:ext cx="3419856" cy="4537680"/>
          </a:xfrm>
        </p:spPr>
        <p:txBody>
          <a:bodyPr>
            <a:normAutofit/>
          </a:bodyPr>
          <a:lstStyle/>
          <a:p>
            <a:r>
              <a:rPr lang="es-ES" b="1" dirty="0"/>
              <a:t>Instrumento financiero</a:t>
            </a:r>
            <a:r>
              <a:rPr lang="es-ES" dirty="0"/>
              <a:t>: según las NIIF, es un contrato que da origen a un activo financiero en una empresa y un pasivo financiero o instrumento de patrimonio en otra.</a:t>
            </a:r>
          </a:p>
          <a:p>
            <a:endParaRPr lang="es-SV" dirty="0"/>
          </a:p>
        </p:txBody>
      </p:sp>
      <p:sp>
        <p:nvSpPr>
          <p:cNvPr id="6" name="5 Marcador de contenido"/>
          <p:cNvSpPr>
            <a:spLocks noGrp="1"/>
          </p:cNvSpPr>
          <p:nvPr>
            <p:ph sz="quarter" idx="14"/>
          </p:nvPr>
        </p:nvSpPr>
        <p:spPr>
          <a:xfrm>
            <a:off x="4645152" y="1412776"/>
            <a:ext cx="3419856" cy="4393663"/>
          </a:xfrm>
        </p:spPr>
        <p:txBody>
          <a:bodyPr>
            <a:normAutofit/>
          </a:bodyPr>
          <a:lstStyle/>
          <a:p>
            <a:r>
              <a:rPr lang="es-ES" b="1" dirty="0"/>
              <a:t>Préstamo</a:t>
            </a:r>
            <a:r>
              <a:rPr lang="es-ES" dirty="0"/>
              <a:t>: pasivo financiero diferentes de las cuentas comerciales por pagar a corto plazo en condiciones normales de crédito </a:t>
            </a:r>
          </a:p>
          <a:p>
            <a:endParaRPr lang="es-SV" dirty="0"/>
          </a:p>
        </p:txBody>
      </p:sp>
      <p:sp>
        <p:nvSpPr>
          <p:cNvPr id="7" name="6 CuadroTexto"/>
          <p:cNvSpPr txBox="1"/>
          <p:nvPr/>
        </p:nvSpPr>
        <p:spPr>
          <a:xfrm>
            <a:off x="2915816" y="3284984"/>
            <a:ext cx="184731" cy="369332"/>
          </a:xfrm>
          <a:prstGeom prst="rect">
            <a:avLst/>
          </a:prstGeom>
          <a:noFill/>
        </p:spPr>
        <p:txBody>
          <a:bodyPr wrap="none" rtlCol="0">
            <a:spAutoFit/>
          </a:bodyPr>
          <a:lstStyle/>
          <a:p>
            <a:endParaRPr lang="es-SV" dirty="0"/>
          </a:p>
        </p:txBody>
      </p:sp>
    </p:spTree>
    <p:extLst>
      <p:ext uri="{BB962C8B-B14F-4D97-AF65-F5344CB8AC3E}">
        <p14:creationId xmlns:p14="http://schemas.microsoft.com/office/powerpoint/2010/main" val="2236727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042416" y="1124744"/>
            <a:ext cx="3419856" cy="4681696"/>
          </a:xfrm>
        </p:spPr>
        <p:txBody>
          <a:bodyPr>
            <a:normAutofit lnSpcReduction="10000"/>
          </a:bodyPr>
          <a:lstStyle/>
          <a:p>
            <a:r>
              <a:rPr lang="es-SV" b="1" dirty="0"/>
              <a:t>Interés</a:t>
            </a:r>
            <a:r>
              <a:rPr lang="es-SV" dirty="0"/>
              <a:t>: es el precio del dinero o pago estipulado, por encima del valor depositado, que un inversionista debe  recibir, por unidad de tiempo determinando, del deudor, a raíz de haber usado su dinero durante ese tiempo</a:t>
            </a:r>
          </a:p>
          <a:p>
            <a:endParaRPr lang="es-SV" dirty="0"/>
          </a:p>
        </p:txBody>
      </p:sp>
      <p:sp>
        <p:nvSpPr>
          <p:cNvPr id="4" name="3 Marcador de contenido"/>
          <p:cNvSpPr>
            <a:spLocks noGrp="1"/>
          </p:cNvSpPr>
          <p:nvPr>
            <p:ph sz="quarter" idx="14"/>
          </p:nvPr>
        </p:nvSpPr>
        <p:spPr>
          <a:xfrm>
            <a:off x="4645152" y="1124744"/>
            <a:ext cx="3419856" cy="4681695"/>
          </a:xfrm>
        </p:spPr>
        <p:txBody>
          <a:bodyPr/>
          <a:lstStyle/>
          <a:p>
            <a:r>
              <a:rPr lang="es-ES" b="1" dirty="0"/>
              <a:t>Sobregiro bancario</a:t>
            </a:r>
            <a:r>
              <a:rPr lang="es-ES" dirty="0"/>
              <a:t>: El sobregiro bancario hace referencia a los pagos que hace el banco que exceden el saldo de la cuenta de la cuenta habiente.</a:t>
            </a:r>
          </a:p>
          <a:p>
            <a:endParaRPr lang="es-SV" dirty="0"/>
          </a:p>
        </p:txBody>
      </p:sp>
    </p:spTree>
    <p:extLst>
      <p:ext uri="{BB962C8B-B14F-4D97-AF65-F5344CB8AC3E}">
        <p14:creationId xmlns:p14="http://schemas.microsoft.com/office/powerpoint/2010/main" val="94411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343</TotalTime>
  <Words>993</Words>
  <Application>Microsoft Office PowerPoint</Application>
  <PresentationFormat>Presentación en pantalla (4:3)</PresentationFormat>
  <Paragraphs>211</Paragraphs>
  <Slides>28</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28</vt:i4>
      </vt:variant>
    </vt:vector>
  </HeadingPairs>
  <TitlesOfParts>
    <vt:vector size="30" baseType="lpstr">
      <vt:lpstr>Austin</vt:lpstr>
      <vt:lpstr>Hoja de cálculo</vt:lpstr>
      <vt:lpstr>INSTRUMENTOS FINANCIEROS</vt:lpstr>
      <vt:lpstr>INTEGRANTES</vt:lpstr>
      <vt:lpstr>Presentación de PowerPoint</vt:lpstr>
      <vt:lpstr>Presentación de PowerPoint</vt:lpstr>
      <vt:lpstr>Presentación de PowerPoint</vt:lpstr>
      <vt:lpstr>Presentación de PowerPoint</vt:lpstr>
      <vt:lpstr>Términos claves</vt:lpstr>
      <vt:lpstr>Presentación de PowerPoint</vt:lpstr>
      <vt:lpstr>Presentación de PowerPoint</vt:lpstr>
      <vt:lpstr>Presentación de PowerPoint</vt:lpstr>
      <vt:lpstr>Presentación de PowerPoint</vt:lpstr>
      <vt:lpstr>Relación con las NIIF para las PYMES </vt:lpstr>
      <vt:lpstr>El ejercicio 2</vt:lpstr>
      <vt:lpstr>(Sección 11.8)</vt:lpstr>
      <vt:lpstr>Presentación de PowerPoint</vt:lpstr>
      <vt:lpstr>Según el ejemplo, todos los activos financieros de la entidad A, corresponden a ser pasivos financieros de la entidad B. </vt:lpstr>
      <vt:lpstr>Presentación de PowerPoint</vt:lpstr>
      <vt:lpstr>Presentación de PowerPoint</vt:lpstr>
      <vt:lpstr>Pasivos financieros </vt:lpstr>
      <vt:lpstr>Obligaciones Contractuales y Extracontractuales. </vt:lpstr>
      <vt:lpstr>Presentación de PowerPoint</vt:lpstr>
      <vt:lpstr>Partes del contrato de trabajo.</vt:lpstr>
      <vt:lpstr>Presentación de PowerPoint</vt:lpstr>
      <vt:lpstr>Ejercicio 4</vt:lpstr>
      <vt:lpstr>Términos</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ingrid barquero</dc:creator>
  <cp:lastModifiedBy>LA-FCE</cp:lastModifiedBy>
  <cp:revision>29</cp:revision>
  <dcterms:created xsi:type="dcterms:W3CDTF">2014-09-17T02:52:24Z</dcterms:created>
  <dcterms:modified xsi:type="dcterms:W3CDTF">2014-09-24T17:44:39Z</dcterms:modified>
</cp:coreProperties>
</file>