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4" r:id="rId2"/>
    <p:sldId id="262" r:id="rId3"/>
    <p:sldId id="263" r:id="rId4"/>
    <p:sldId id="265" r:id="rId5"/>
    <p:sldId id="257" r:id="rId6"/>
    <p:sldId id="256" r:id="rId7"/>
    <p:sldId id="258" r:id="rId8"/>
    <p:sldId id="259" r:id="rId9"/>
    <p:sldId id="260" r:id="rId10"/>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424" autoAdjust="0"/>
  </p:normalViewPr>
  <p:slideViewPr>
    <p:cSldViewPr>
      <p:cViewPr varScale="1">
        <p:scale>
          <a:sx n="87" d="100"/>
          <a:sy n="87" d="100"/>
        </p:scale>
        <p:origin x="-7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8120A2F2-D57A-4BD8-B712-94A06F55355C}" type="datetimeFigureOut">
              <a:rPr lang="es-SV" smtClean="0"/>
              <a:t>22/09/2014</a:t>
            </a:fld>
            <a:endParaRPr lang="es-SV"/>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SV"/>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4E52D1C-3B16-4F72-861A-389246867996}" type="slidenum">
              <a:rPr lang="es-SV" smtClean="0"/>
              <a:t>‹Nº›</a:t>
            </a:fld>
            <a:endParaRPr lang="es-SV"/>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20A2F2-D57A-4BD8-B712-94A06F55355C}" type="datetimeFigureOut">
              <a:rPr lang="es-SV" smtClean="0"/>
              <a:t>22/09/2014</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14E52D1C-3B16-4F72-861A-389246867996}"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20A2F2-D57A-4BD8-B712-94A06F55355C}" type="datetimeFigureOut">
              <a:rPr lang="es-SV" smtClean="0"/>
              <a:t>22/09/2014</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14E52D1C-3B16-4F72-861A-389246867996}" type="slidenum">
              <a:rPr lang="es-SV" smtClean="0"/>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8120A2F2-D57A-4BD8-B712-94A06F55355C}" type="datetimeFigureOut">
              <a:rPr lang="es-SV" smtClean="0"/>
              <a:t>22/09/2014</a:t>
            </a:fld>
            <a:endParaRPr lang="es-SV"/>
          </a:p>
        </p:txBody>
      </p:sp>
      <p:sp>
        <p:nvSpPr>
          <p:cNvPr id="9" name="8 Marcador de número de diapositiva"/>
          <p:cNvSpPr>
            <a:spLocks noGrp="1"/>
          </p:cNvSpPr>
          <p:nvPr>
            <p:ph type="sldNum" sz="quarter" idx="15"/>
          </p:nvPr>
        </p:nvSpPr>
        <p:spPr/>
        <p:txBody>
          <a:bodyPr rtlCol="0"/>
          <a:lstStyle/>
          <a:p>
            <a:fld id="{14E52D1C-3B16-4F72-861A-389246867996}" type="slidenum">
              <a:rPr lang="es-SV" smtClean="0"/>
              <a:t>‹Nº›</a:t>
            </a:fld>
            <a:endParaRPr lang="es-SV"/>
          </a:p>
        </p:txBody>
      </p:sp>
      <p:sp>
        <p:nvSpPr>
          <p:cNvPr id="10" name="9 Marcador de pie de página"/>
          <p:cNvSpPr>
            <a:spLocks noGrp="1"/>
          </p:cNvSpPr>
          <p:nvPr>
            <p:ph type="ftr" sz="quarter" idx="16"/>
          </p:nvPr>
        </p:nvSpPr>
        <p:spPr/>
        <p:txBody>
          <a:bodyPr rtlCol="0"/>
          <a:lstStyle/>
          <a:p>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8120A2F2-D57A-4BD8-B712-94A06F55355C}" type="datetimeFigureOut">
              <a:rPr lang="es-SV" smtClean="0"/>
              <a:t>22/09/2014</a:t>
            </a:fld>
            <a:endParaRPr lang="es-SV"/>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SV"/>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4E52D1C-3B16-4F72-861A-389246867996}"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120A2F2-D57A-4BD8-B712-94A06F55355C}" type="datetimeFigureOut">
              <a:rPr lang="es-SV" smtClean="0"/>
              <a:t>22/09/2014</a:t>
            </a:fld>
            <a:endParaRPr lang="es-SV"/>
          </a:p>
        </p:txBody>
      </p:sp>
      <p:sp>
        <p:nvSpPr>
          <p:cNvPr id="6" name="5 Marcador de pie de página"/>
          <p:cNvSpPr>
            <a:spLocks noGrp="1"/>
          </p:cNvSpPr>
          <p:nvPr>
            <p:ph type="ftr" sz="quarter" idx="11"/>
          </p:nvPr>
        </p:nvSpPr>
        <p:spPr/>
        <p:txBody>
          <a:bodyPr/>
          <a:lstStyle/>
          <a:p>
            <a:endParaRPr lang="es-SV"/>
          </a:p>
        </p:txBody>
      </p:sp>
      <p:sp>
        <p:nvSpPr>
          <p:cNvPr id="7" name="6 Marcador de número de diapositiva"/>
          <p:cNvSpPr>
            <a:spLocks noGrp="1"/>
          </p:cNvSpPr>
          <p:nvPr>
            <p:ph type="sldNum" sz="quarter" idx="12"/>
          </p:nvPr>
        </p:nvSpPr>
        <p:spPr/>
        <p:txBody>
          <a:bodyPr/>
          <a:lstStyle/>
          <a:p>
            <a:fld id="{14E52D1C-3B16-4F72-861A-389246867996}" type="slidenum">
              <a:rPr lang="es-SV" smtClean="0"/>
              <a:t>‹Nº›</a:t>
            </a:fld>
            <a:endParaRPr lang="es-SV"/>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120A2F2-D57A-4BD8-B712-94A06F55355C}" type="datetimeFigureOut">
              <a:rPr lang="es-SV" smtClean="0"/>
              <a:t>22/09/2014</a:t>
            </a:fld>
            <a:endParaRPr lang="es-SV"/>
          </a:p>
        </p:txBody>
      </p:sp>
      <p:sp>
        <p:nvSpPr>
          <p:cNvPr id="8" name="7 Marcador de pie de página"/>
          <p:cNvSpPr>
            <a:spLocks noGrp="1"/>
          </p:cNvSpPr>
          <p:nvPr>
            <p:ph type="ftr" sz="quarter" idx="11"/>
          </p:nvPr>
        </p:nvSpPr>
        <p:spPr/>
        <p:txBody>
          <a:bodyPr/>
          <a:lstStyle/>
          <a:p>
            <a:endParaRPr lang="es-SV"/>
          </a:p>
        </p:txBody>
      </p:sp>
      <p:sp>
        <p:nvSpPr>
          <p:cNvPr id="9" name="8 Marcador de número de diapositiva"/>
          <p:cNvSpPr>
            <a:spLocks noGrp="1"/>
          </p:cNvSpPr>
          <p:nvPr>
            <p:ph type="sldNum" sz="quarter" idx="12"/>
          </p:nvPr>
        </p:nvSpPr>
        <p:spPr/>
        <p:txBody>
          <a:bodyPr/>
          <a:lstStyle/>
          <a:p>
            <a:fld id="{14E52D1C-3B16-4F72-861A-389246867996}" type="slidenum">
              <a:rPr lang="es-SV" smtClean="0"/>
              <a:t>‹Nº›</a:t>
            </a:fld>
            <a:endParaRPr lang="es-SV"/>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120A2F2-D57A-4BD8-B712-94A06F55355C}" type="datetimeFigureOut">
              <a:rPr lang="es-SV" smtClean="0"/>
              <a:t>22/09/2014</a:t>
            </a:fld>
            <a:endParaRPr lang="es-SV"/>
          </a:p>
        </p:txBody>
      </p:sp>
      <p:sp>
        <p:nvSpPr>
          <p:cNvPr id="7" name="6 Marcador de número de diapositiva"/>
          <p:cNvSpPr>
            <a:spLocks noGrp="1"/>
          </p:cNvSpPr>
          <p:nvPr>
            <p:ph type="sldNum" sz="quarter" idx="11"/>
          </p:nvPr>
        </p:nvSpPr>
        <p:spPr/>
        <p:txBody>
          <a:bodyPr rtlCol="0"/>
          <a:lstStyle/>
          <a:p>
            <a:fld id="{14E52D1C-3B16-4F72-861A-389246867996}" type="slidenum">
              <a:rPr lang="es-SV" smtClean="0"/>
              <a:t>‹Nº›</a:t>
            </a:fld>
            <a:endParaRPr lang="es-SV"/>
          </a:p>
        </p:txBody>
      </p:sp>
      <p:sp>
        <p:nvSpPr>
          <p:cNvPr id="8" name="7 Marcador de pie de página"/>
          <p:cNvSpPr>
            <a:spLocks noGrp="1"/>
          </p:cNvSpPr>
          <p:nvPr>
            <p:ph type="ftr" sz="quarter" idx="12"/>
          </p:nvPr>
        </p:nvSpPr>
        <p:spPr/>
        <p:txBody>
          <a:bodyPr rtlCol="0"/>
          <a:lstStyle/>
          <a:p>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20A2F2-D57A-4BD8-B712-94A06F55355C}" type="datetimeFigureOut">
              <a:rPr lang="es-SV" smtClean="0"/>
              <a:t>22/09/2014</a:t>
            </a:fld>
            <a:endParaRPr lang="es-SV"/>
          </a:p>
        </p:txBody>
      </p:sp>
      <p:sp>
        <p:nvSpPr>
          <p:cNvPr id="3" name="2 Marcador de pie de página"/>
          <p:cNvSpPr>
            <a:spLocks noGrp="1"/>
          </p:cNvSpPr>
          <p:nvPr>
            <p:ph type="ftr" sz="quarter" idx="11"/>
          </p:nvPr>
        </p:nvSpPr>
        <p:spPr/>
        <p:txBody>
          <a:bodyPr/>
          <a:lstStyle/>
          <a:p>
            <a:endParaRPr lang="es-SV"/>
          </a:p>
        </p:txBody>
      </p:sp>
      <p:sp>
        <p:nvSpPr>
          <p:cNvPr id="4" name="3 Marcador de número de diapositiva"/>
          <p:cNvSpPr>
            <a:spLocks noGrp="1"/>
          </p:cNvSpPr>
          <p:nvPr>
            <p:ph type="sldNum" sz="quarter" idx="12"/>
          </p:nvPr>
        </p:nvSpPr>
        <p:spPr/>
        <p:txBody>
          <a:bodyPr/>
          <a:lstStyle/>
          <a:p>
            <a:fld id="{14E52D1C-3B16-4F72-861A-389246867996}"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8120A2F2-D57A-4BD8-B712-94A06F55355C}" type="datetimeFigureOut">
              <a:rPr lang="es-SV" smtClean="0"/>
              <a:t>22/09/2014</a:t>
            </a:fld>
            <a:endParaRPr lang="es-SV"/>
          </a:p>
        </p:txBody>
      </p:sp>
      <p:sp>
        <p:nvSpPr>
          <p:cNvPr id="22" name="21 Marcador de número de diapositiva"/>
          <p:cNvSpPr>
            <a:spLocks noGrp="1"/>
          </p:cNvSpPr>
          <p:nvPr>
            <p:ph type="sldNum" sz="quarter" idx="15"/>
          </p:nvPr>
        </p:nvSpPr>
        <p:spPr/>
        <p:txBody>
          <a:bodyPr rtlCol="0"/>
          <a:lstStyle/>
          <a:p>
            <a:fld id="{14E52D1C-3B16-4F72-861A-389246867996}" type="slidenum">
              <a:rPr lang="es-SV" smtClean="0"/>
              <a:t>‹Nº›</a:t>
            </a:fld>
            <a:endParaRPr lang="es-SV"/>
          </a:p>
        </p:txBody>
      </p:sp>
      <p:sp>
        <p:nvSpPr>
          <p:cNvPr id="23" name="22 Marcador de pie de página"/>
          <p:cNvSpPr>
            <a:spLocks noGrp="1"/>
          </p:cNvSpPr>
          <p:nvPr>
            <p:ph type="ftr" sz="quarter" idx="16"/>
          </p:nvPr>
        </p:nvSpPr>
        <p:spPr/>
        <p:txBody>
          <a:bodyPr rtlCol="0"/>
          <a:lstStyle/>
          <a:p>
            <a:endParaRPr lang="es-SV"/>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8120A2F2-D57A-4BD8-B712-94A06F55355C}" type="datetimeFigureOut">
              <a:rPr lang="es-SV" smtClean="0"/>
              <a:t>22/09/2014</a:t>
            </a:fld>
            <a:endParaRPr lang="es-SV"/>
          </a:p>
        </p:txBody>
      </p:sp>
      <p:sp>
        <p:nvSpPr>
          <p:cNvPr id="18" name="17 Marcador de número de diapositiva"/>
          <p:cNvSpPr>
            <a:spLocks noGrp="1"/>
          </p:cNvSpPr>
          <p:nvPr>
            <p:ph type="sldNum" sz="quarter" idx="11"/>
          </p:nvPr>
        </p:nvSpPr>
        <p:spPr/>
        <p:txBody>
          <a:bodyPr rtlCol="0"/>
          <a:lstStyle/>
          <a:p>
            <a:fld id="{14E52D1C-3B16-4F72-861A-389246867996}" type="slidenum">
              <a:rPr lang="es-SV" smtClean="0"/>
              <a:t>‹Nº›</a:t>
            </a:fld>
            <a:endParaRPr lang="es-SV"/>
          </a:p>
        </p:txBody>
      </p:sp>
      <p:sp>
        <p:nvSpPr>
          <p:cNvPr id="21" name="20 Marcador de pie de página"/>
          <p:cNvSpPr>
            <a:spLocks noGrp="1"/>
          </p:cNvSpPr>
          <p:nvPr>
            <p:ph type="ftr" sz="quarter" idx="12"/>
          </p:nvPr>
        </p:nvSpPr>
        <p:spPr/>
        <p:txBody>
          <a:bodyPr rtlCol="0"/>
          <a:lstStyle/>
          <a:p>
            <a:endParaRPr lang="es-S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120A2F2-D57A-4BD8-B712-94A06F55355C}" type="datetimeFigureOut">
              <a:rPr lang="es-SV" smtClean="0"/>
              <a:t>22/09/2014</a:t>
            </a:fld>
            <a:endParaRPr lang="es-SV"/>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SV"/>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4E52D1C-3B16-4F72-861A-389246867996}" type="slidenum">
              <a:rPr lang="es-SV" smtClean="0"/>
              <a:t>‹Nº›</a:t>
            </a:fld>
            <a:endParaRPr lang="es-SV"/>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Universidad de el salvador</a:t>
            </a:r>
            <a:endParaRPr lang="es-SV" dirty="0"/>
          </a:p>
        </p:txBody>
      </p:sp>
      <p:sp>
        <p:nvSpPr>
          <p:cNvPr id="3" name="2 Marcador de contenido"/>
          <p:cNvSpPr>
            <a:spLocks noGrp="1"/>
          </p:cNvSpPr>
          <p:nvPr>
            <p:ph sz="quarter" idx="1"/>
          </p:nvPr>
        </p:nvSpPr>
        <p:spPr/>
        <p:txBody>
          <a:bodyPr/>
          <a:lstStyle/>
          <a:p>
            <a:pPr marL="0" indent="0" algn="ctr">
              <a:buNone/>
            </a:pPr>
            <a:r>
              <a:rPr lang="es-SV" dirty="0" smtClean="0"/>
              <a:t>Facultad de Ciencias Económicas </a:t>
            </a:r>
          </a:p>
          <a:p>
            <a:pPr marL="0" indent="0" algn="ctr">
              <a:buNone/>
            </a:pPr>
            <a:r>
              <a:rPr lang="es-SV" dirty="0" smtClean="0"/>
              <a:t>Escuela de contaduría publica</a:t>
            </a:r>
          </a:p>
          <a:p>
            <a:pPr marL="0" indent="0" algn="ctr">
              <a:buNone/>
            </a:pPr>
            <a:endParaRPr lang="es-SV" dirty="0" smtClean="0"/>
          </a:p>
          <a:p>
            <a:pPr marL="0" indent="0" algn="ctr">
              <a:buNone/>
            </a:pPr>
            <a:r>
              <a:rPr lang="es-SV" dirty="0" smtClean="0"/>
              <a:t>Catedrático: </a:t>
            </a:r>
          </a:p>
          <a:p>
            <a:pPr marL="0" indent="0" algn="ctr">
              <a:buNone/>
            </a:pPr>
            <a:r>
              <a:rPr lang="es-SV" dirty="0" smtClean="0"/>
              <a:t>LIC Javier Miranda </a:t>
            </a:r>
          </a:p>
          <a:p>
            <a:pPr marL="0" indent="0" algn="ctr">
              <a:buNone/>
            </a:pPr>
            <a:endParaRPr lang="es-SV" dirty="0" smtClean="0"/>
          </a:p>
          <a:p>
            <a:pPr marL="0" indent="0" algn="ctr">
              <a:buNone/>
            </a:pPr>
            <a:r>
              <a:rPr lang="es-SV" dirty="0" smtClean="0"/>
              <a:t>Alumnas :</a:t>
            </a:r>
          </a:p>
          <a:p>
            <a:pPr marL="0" indent="0" algn="ctr">
              <a:buNone/>
            </a:pPr>
            <a:r>
              <a:rPr lang="es-SV" dirty="0" smtClean="0"/>
              <a:t>Patricia Guadalupe López</a:t>
            </a:r>
          </a:p>
          <a:p>
            <a:pPr marL="0" indent="0" algn="ctr">
              <a:buNone/>
            </a:pPr>
            <a:r>
              <a:rPr lang="es-SV" dirty="0" smtClean="0"/>
              <a:t>Denisse Alexandra Lazo </a:t>
            </a:r>
            <a:endParaRPr lang="es-SV" dirty="0"/>
          </a:p>
        </p:txBody>
      </p:sp>
      <p:pic>
        <p:nvPicPr>
          <p:cNvPr id="7170" name="Picture 2" descr="http://voces.org.sv/wp-content/uploads/2013/07/logo-UES.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60648"/>
            <a:ext cx="1259586"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697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980728"/>
            <a:ext cx="7632848" cy="5078313"/>
          </a:xfrm>
          <a:prstGeom prst="rect">
            <a:avLst/>
          </a:prstGeom>
        </p:spPr>
        <p:txBody>
          <a:bodyPr wrap="square">
            <a:spAutoFit/>
          </a:bodyPr>
          <a:lstStyle/>
          <a:p>
            <a:r>
              <a:rPr lang="es-SV" b="1" dirty="0"/>
              <a:t>Interés fijo</a:t>
            </a:r>
          </a:p>
          <a:p>
            <a:r>
              <a:rPr lang="es-SV" dirty="0"/>
              <a:t>Es la tasa acordada en el contrato que establece la rentabilidad de los ahorros o el costo de un crédito o hipoteca. </a:t>
            </a:r>
            <a:endParaRPr lang="es-SV" dirty="0" smtClean="0"/>
          </a:p>
          <a:p>
            <a:r>
              <a:rPr lang="es-SV" dirty="0" smtClean="0"/>
              <a:t>Se </a:t>
            </a:r>
            <a:r>
              <a:rPr lang="es-SV" dirty="0"/>
              <a:t>expresa generalmente como un </a:t>
            </a:r>
            <a:r>
              <a:rPr lang="es-SV" dirty="0" smtClean="0"/>
              <a:t>porcentaje.</a:t>
            </a:r>
            <a:endParaRPr lang="es-SV" dirty="0"/>
          </a:p>
          <a:p>
            <a:endParaRPr lang="es-SV" dirty="0"/>
          </a:p>
          <a:p>
            <a:r>
              <a:rPr lang="es-SV" b="1" dirty="0"/>
              <a:t>El interés compuesto </a:t>
            </a:r>
          </a:p>
          <a:p>
            <a:r>
              <a:rPr lang="es-SV" dirty="0"/>
              <a:t>Representa la acumulación de intereses devengados por un capital inicial (CI) o principal a una tasa de interés (r) durante (n) periodos de imposición de modo que los intereses que se obtienen al final de cada período de inversión no se retiran sino que se reinvierten o añaden al capital inicial, es decir, se capitalizan</a:t>
            </a:r>
            <a:r>
              <a:rPr lang="es-SV" dirty="0" smtClean="0"/>
              <a:t>.</a:t>
            </a:r>
          </a:p>
          <a:p>
            <a:endParaRPr lang="es-SV" dirty="0"/>
          </a:p>
          <a:p>
            <a:r>
              <a:rPr lang="es-SV" dirty="0" err="1" smtClean="0"/>
              <a:t>Rt</a:t>
            </a:r>
            <a:r>
              <a:rPr lang="es-SV" dirty="0" smtClean="0"/>
              <a:t>=(1 + R)</a:t>
            </a:r>
            <a:r>
              <a:rPr lang="es-SV" sz="1050" dirty="0" smtClean="0"/>
              <a:t>N  </a:t>
            </a:r>
            <a:r>
              <a:rPr lang="es-SV" dirty="0" smtClean="0"/>
              <a:t>- 1</a:t>
            </a:r>
            <a:endParaRPr lang="es-SV" sz="4400" dirty="0"/>
          </a:p>
          <a:p>
            <a:r>
              <a:rPr lang="es-SV" dirty="0"/>
              <a:t> </a:t>
            </a:r>
          </a:p>
          <a:p>
            <a:r>
              <a:rPr lang="es-SV" dirty="0"/>
              <a:t>Para calcular la tasa de interés compuesto total se usa la fórmula:</a:t>
            </a:r>
          </a:p>
          <a:p>
            <a:r>
              <a:rPr lang="es-SV" dirty="0" smtClean="0"/>
              <a:t>  RT   es </a:t>
            </a:r>
            <a:r>
              <a:rPr lang="es-SV" dirty="0"/>
              <a:t>la tasa de interés total </a:t>
            </a:r>
          </a:p>
          <a:p>
            <a:r>
              <a:rPr lang="es-SV" dirty="0" smtClean="0"/>
              <a:t>   R    es </a:t>
            </a:r>
            <a:r>
              <a:rPr lang="es-SV" dirty="0"/>
              <a:t>la tasa de interés </a:t>
            </a:r>
          </a:p>
          <a:p>
            <a:r>
              <a:rPr lang="es-SV" dirty="0" smtClean="0"/>
              <a:t>   N    es </a:t>
            </a:r>
            <a:r>
              <a:rPr lang="es-SV" dirty="0"/>
              <a:t>el número de períodos</a:t>
            </a:r>
          </a:p>
        </p:txBody>
      </p:sp>
    </p:spTree>
    <p:extLst>
      <p:ext uri="{BB962C8B-B14F-4D97-AF65-F5344CB8AC3E}">
        <p14:creationId xmlns:p14="http://schemas.microsoft.com/office/powerpoint/2010/main" val="18128501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12776"/>
            <a:ext cx="6980237"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104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30" r="-130" b="77972"/>
          <a:stretch/>
        </p:blipFill>
        <p:spPr bwMode="auto">
          <a:xfrm>
            <a:off x="368195" y="764704"/>
            <a:ext cx="7630840" cy="1001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964462" y="1922982"/>
            <a:ext cx="5479745" cy="1754326"/>
          </a:xfrm>
          <a:prstGeom prst="rect">
            <a:avLst/>
          </a:prstGeom>
          <a:noFill/>
        </p:spPr>
        <p:txBody>
          <a:bodyPr wrap="square" rtlCol="0">
            <a:spAutoFit/>
          </a:bodyPr>
          <a:lstStyle/>
          <a:p>
            <a:r>
              <a:rPr lang="es-SV" dirty="0" smtClean="0"/>
              <a:t>Banco                                         20.000</a:t>
            </a:r>
          </a:p>
          <a:p>
            <a:r>
              <a:rPr lang="es-SV" dirty="0" smtClean="0"/>
              <a:t>Deposito                                                 </a:t>
            </a:r>
          </a:p>
          <a:p>
            <a:endParaRPr lang="es-SV" dirty="0"/>
          </a:p>
          <a:p>
            <a:r>
              <a:rPr lang="es-SV" dirty="0" smtClean="0"/>
              <a:t>          Caja                                                  20.000</a:t>
            </a:r>
          </a:p>
          <a:p>
            <a:endParaRPr lang="es-SV" dirty="0"/>
          </a:p>
          <a:p>
            <a:r>
              <a:rPr lang="es-SV" dirty="0" smtClean="0"/>
              <a:t>Para reconocer deposito</a:t>
            </a:r>
          </a:p>
        </p:txBody>
      </p:sp>
      <p:cxnSp>
        <p:nvCxnSpPr>
          <p:cNvPr id="7" name="6 Conector recto"/>
          <p:cNvCxnSpPr/>
          <p:nvPr/>
        </p:nvCxnSpPr>
        <p:spPr>
          <a:xfrm>
            <a:off x="971600" y="1922982"/>
            <a:ext cx="360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a:off x="964463" y="1922982"/>
            <a:ext cx="7137" cy="17543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3676580"/>
            <a:ext cx="54726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572000" y="1922982"/>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6444208" y="1922982"/>
            <a:ext cx="0" cy="1753598"/>
          </a:xfrm>
          <a:prstGeom prst="line">
            <a:avLst/>
          </a:prstGeom>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611560" y="4005064"/>
            <a:ext cx="6840537" cy="1929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4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Bono cupón </a:t>
            </a:r>
            <a:r>
              <a:rPr lang="es-ES" dirty="0" smtClean="0"/>
              <a:t>cero</a:t>
            </a:r>
            <a:endParaRPr lang="es-SV" dirty="0"/>
          </a:p>
        </p:txBody>
      </p:sp>
      <p:sp>
        <p:nvSpPr>
          <p:cNvPr id="3" name="2 Marcador de contenido"/>
          <p:cNvSpPr>
            <a:spLocks noGrp="1"/>
          </p:cNvSpPr>
          <p:nvPr>
            <p:ph sz="quarter" idx="1"/>
          </p:nvPr>
        </p:nvSpPr>
        <p:spPr/>
        <p:txBody>
          <a:bodyPr>
            <a:normAutofit/>
          </a:bodyPr>
          <a:lstStyle/>
          <a:p>
            <a:r>
              <a:rPr lang="es-SV" dirty="0">
                <a:latin typeface="Arial" panose="020B0604020202020204" pitchFamily="34" charset="0"/>
                <a:cs typeface="Arial" panose="020B0604020202020204" pitchFamily="34" charset="0"/>
              </a:rPr>
              <a:t>Un cupón cero no paga intereses anuales. El interés está implícito en el precio del bono, que será mucho menor a la cantidad nominal que se pagará al </a:t>
            </a:r>
            <a:r>
              <a:rPr lang="es-SV" dirty="0" smtClean="0">
                <a:latin typeface="Arial" panose="020B0604020202020204" pitchFamily="34" charset="0"/>
                <a:cs typeface="Arial" panose="020B0604020202020204" pitchFamily="34" charset="0"/>
              </a:rPr>
              <a:t>vencimiento.</a:t>
            </a:r>
          </a:p>
          <a:p>
            <a:r>
              <a:rPr lang="es-SV" dirty="0">
                <a:latin typeface="Arial" panose="020B0604020202020204" pitchFamily="34" charset="0"/>
                <a:cs typeface="Arial" panose="020B0604020202020204" pitchFamily="34" charset="0"/>
              </a:rPr>
              <a:t>Aunque un bono de cupón cero no paga intereses, éstos están implícitos a medida que el valor del bono crece hacia la cantidad nominal de vencimiento. </a:t>
            </a:r>
            <a:endParaRPr lang="es-SV" dirty="0" smtClean="0">
              <a:latin typeface="Arial" panose="020B0604020202020204" pitchFamily="34" charset="0"/>
              <a:cs typeface="Arial" panose="020B0604020202020204" pitchFamily="34" charset="0"/>
            </a:endParaRPr>
          </a:p>
          <a:p>
            <a:r>
              <a:rPr lang="es-SV" dirty="0" smtClean="0">
                <a:latin typeface="Arial" panose="020B0604020202020204" pitchFamily="34" charset="0"/>
                <a:cs typeface="Arial" panose="020B0604020202020204" pitchFamily="34" charset="0"/>
              </a:rPr>
              <a:t> </a:t>
            </a:r>
            <a:r>
              <a:rPr lang="es-SV" dirty="0">
                <a:latin typeface="Arial" panose="020B0604020202020204" pitchFamily="34" charset="0"/>
                <a:cs typeface="Arial" panose="020B0604020202020204" pitchFamily="34" charset="0"/>
              </a:rPr>
              <a:t>Los bonos de Tesoro de cupón cero pueden usarse como un instrumento financiero para obtener ganancias a partir de la disminución en tasas de interés.</a:t>
            </a:r>
          </a:p>
        </p:txBody>
      </p:sp>
    </p:spTree>
    <p:extLst>
      <p:ext uri="{BB962C8B-B14F-4D97-AF65-F5344CB8AC3E}">
        <p14:creationId xmlns:p14="http://schemas.microsoft.com/office/powerpoint/2010/main" val="1422867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627784" y="188641"/>
            <a:ext cx="5830416" cy="792087"/>
          </a:xfrm>
        </p:spPr>
        <p:txBody>
          <a:bodyPr/>
          <a:lstStyle/>
          <a:p>
            <a:pPr algn="ctr"/>
            <a:r>
              <a:rPr lang="es-SV" dirty="0" smtClean="0"/>
              <a:t>Ejercicio 51</a:t>
            </a:r>
            <a:endParaRPr lang="es-SV" dirty="0"/>
          </a:p>
        </p:txBody>
      </p:sp>
      <p:sp>
        <p:nvSpPr>
          <p:cNvPr id="3" name="2 Subtítulo"/>
          <p:cNvSpPr>
            <a:spLocks noGrp="1"/>
          </p:cNvSpPr>
          <p:nvPr>
            <p:ph type="subTitle" idx="1"/>
          </p:nvPr>
        </p:nvSpPr>
        <p:spPr/>
        <p:txBody>
          <a:bodyPr/>
          <a:lstStyle/>
          <a:p>
            <a:endParaRPr lang="es-SV"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748" t="14252" r="27805" b="41968"/>
          <a:stretch/>
        </p:blipFill>
        <p:spPr bwMode="auto">
          <a:xfrm>
            <a:off x="1763688" y="908720"/>
            <a:ext cx="7128792"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0260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0007" t="40166" r="29556" b="35541"/>
          <a:stretch/>
        </p:blipFill>
        <p:spPr bwMode="auto">
          <a:xfrm>
            <a:off x="539552" y="1340768"/>
            <a:ext cx="8064895"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3628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374" t="19036" r="29756" b="49008"/>
          <a:stretch/>
        </p:blipFill>
        <p:spPr bwMode="auto">
          <a:xfrm>
            <a:off x="323528" y="373697"/>
            <a:ext cx="8424936" cy="5904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881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endParaRPr lang="es-SV"/>
          </a:p>
        </p:txBody>
      </p:sp>
      <p:sp>
        <p:nvSpPr>
          <p:cNvPr id="5" name="4 Subtítulo"/>
          <p:cNvSpPr>
            <a:spLocks noGrp="1"/>
          </p:cNvSpPr>
          <p:nvPr>
            <p:ph type="subTitle" idx="1"/>
          </p:nvPr>
        </p:nvSpPr>
        <p:spPr/>
        <p:txBody>
          <a:bodyPr/>
          <a:lstStyle/>
          <a:p>
            <a:endParaRPr lang="es-SV"/>
          </a:p>
        </p:txBody>
      </p:sp>
      <p:pic>
        <p:nvPicPr>
          <p:cNvPr id="4098" name="Picture 2" descr="https://encrypted-tbn2.gstatic.com/images?q=tbn:ANd9GcTCLdvc8Ae-FBMvgPGe1df_9NAhoARWJgNhLMt7qIviS4bOOYhz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620688"/>
            <a:ext cx="6264696"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1590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131</TotalTime>
  <Words>232</Words>
  <Application>Microsoft Office PowerPoint</Application>
  <PresentationFormat>Presentación en pantalla (4:3)</PresentationFormat>
  <Paragraphs>34</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Mirador</vt:lpstr>
      <vt:lpstr>Universidad de el salvador</vt:lpstr>
      <vt:lpstr>Presentación de PowerPoint</vt:lpstr>
      <vt:lpstr>Presentación de PowerPoint</vt:lpstr>
      <vt:lpstr>Presentación de PowerPoint</vt:lpstr>
      <vt:lpstr>Bono cupón cero</vt:lpstr>
      <vt:lpstr>Ejercicio 51</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Estudiante</dc:creator>
  <cp:lastModifiedBy>Estudiante</cp:lastModifiedBy>
  <cp:revision>11</cp:revision>
  <dcterms:created xsi:type="dcterms:W3CDTF">2014-09-21T09:38:19Z</dcterms:created>
  <dcterms:modified xsi:type="dcterms:W3CDTF">2014-09-22T18:03:06Z</dcterms:modified>
</cp:coreProperties>
</file>