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9" r:id="rId3"/>
    <p:sldId id="260" r:id="rId4"/>
    <p:sldId id="261" r:id="rId5"/>
    <p:sldId id="263" r:id="rId6"/>
    <p:sldId id="264" r:id="rId7"/>
    <p:sldId id="265" r:id="rId8"/>
    <p:sldId id="262" r:id="rId9"/>
    <p:sldId id="258"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9" r:id="rId23"/>
    <p:sldId id="278" r:id="rId24"/>
    <p:sldId id="280" r:id="rId25"/>
    <p:sldId id="281" r:id="rId26"/>
    <p:sldId id="282" r:id="rId27"/>
    <p:sldId id="283" r:id="rId2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p:scale>
          <a:sx n="62" d="100"/>
          <a:sy n="62" d="100"/>
        </p:scale>
        <p:origin x="-144" y="-35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C8421EF-ED6E-4EF2-8B9C-D5C3A21AA128}"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s-ES_tradnl"/>
        </a:p>
      </dgm:t>
    </dgm:pt>
    <dgm:pt modelId="{C6E6EBCA-F3E4-4C69-BF00-CE6B0BEC52FB}">
      <dgm:prSet phldrT="[Text]">
        <dgm:style>
          <a:lnRef idx="1">
            <a:schemeClr val="accent2"/>
          </a:lnRef>
          <a:fillRef idx="2">
            <a:schemeClr val="accent2"/>
          </a:fillRef>
          <a:effectRef idx="1">
            <a:schemeClr val="accent2"/>
          </a:effectRef>
          <a:fontRef idx="minor">
            <a:schemeClr val="dk1"/>
          </a:fontRef>
        </dgm:style>
      </dgm:prSet>
      <dgm:spPr/>
      <dgm:t>
        <a:bodyPr/>
        <a:lstStyle/>
        <a:p>
          <a:r>
            <a:rPr lang="es-ES_tradnl" dirty="0" smtClean="0"/>
            <a:t>Medidas de seguridad</a:t>
          </a:r>
          <a:endParaRPr lang="es-ES_tradnl" dirty="0"/>
        </a:p>
      </dgm:t>
    </dgm:pt>
    <dgm:pt modelId="{A8A5659A-3DE0-45D2-B76B-EA7D5CABC09F}" type="parTrans" cxnId="{2483AACE-7BAA-4BB1-9353-F47580B96856}">
      <dgm:prSet/>
      <dgm:spPr/>
      <dgm:t>
        <a:bodyPr/>
        <a:lstStyle/>
        <a:p>
          <a:endParaRPr lang="es-ES_tradnl"/>
        </a:p>
      </dgm:t>
    </dgm:pt>
    <dgm:pt modelId="{CDE4D05A-B679-48F9-99EB-A3AA4BDCA71E}" type="sibTrans" cxnId="{2483AACE-7BAA-4BB1-9353-F47580B96856}">
      <dgm:prSet/>
      <dgm:spPr/>
      <dgm:t>
        <a:bodyPr/>
        <a:lstStyle/>
        <a:p>
          <a:endParaRPr lang="es-ES_tradnl"/>
        </a:p>
      </dgm:t>
    </dgm:pt>
    <dgm:pt modelId="{7B2BC4D2-9887-47F1-950E-8AC642D2F08F}">
      <dgm:prSet phldrT="[Text]">
        <dgm:style>
          <a:lnRef idx="1">
            <a:schemeClr val="accent2"/>
          </a:lnRef>
          <a:fillRef idx="2">
            <a:schemeClr val="accent2"/>
          </a:fillRef>
          <a:effectRef idx="1">
            <a:schemeClr val="accent2"/>
          </a:effectRef>
          <a:fontRef idx="minor">
            <a:schemeClr val="dk1"/>
          </a:fontRef>
        </dgm:style>
      </dgm:prSet>
      <dgm:spPr/>
      <dgm:t>
        <a:bodyPr/>
        <a:lstStyle/>
        <a:p>
          <a:r>
            <a:rPr lang="es-ES_tradnl" dirty="0" smtClean="0"/>
            <a:t>Codificación.</a:t>
          </a:r>
          <a:endParaRPr lang="es-ES_tradnl" dirty="0"/>
        </a:p>
      </dgm:t>
    </dgm:pt>
    <dgm:pt modelId="{C689FC69-BF3C-48C9-85DC-8A6A8B28B046}" type="parTrans" cxnId="{69D27306-73E9-4F07-8DE9-D85360ACABCC}">
      <dgm:prSet/>
      <dgm:spPr/>
      <dgm:t>
        <a:bodyPr/>
        <a:lstStyle/>
        <a:p>
          <a:endParaRPr lang="es-ES_tradnl"/>
        </a:p>
      </dgm:t>
    </dgm:pt>
    <dgm:pt modelId="{180A989A-6938-45B3-AD1F-CE9211FEC46E}" type="sibTrans" cxnId="{69D27306-73E9-4F07-8DE9-D85360ACABCC}">
      <dgm:prSet/>
      <dgm:spPr/>
      <dgm:t>
        <a:bodyPr/>
        <a:lstStyle/>
        <a:p>
          <a:endParaRPr lang="es-ES_tradnl"/>
        </a:p>
      </dgm:t>
    </dgm:pt>
    <dgm:pt modelId="{7EF18DE8-AE0F-4C6D-B835-C1A217825CAE}">
      <dgm:prSet phldrT="[Text]">
        <dgm:style>
          <a:lnRef idx="1">
            <a:schemeClr val="accent2"/>
          </a:lnRef>
          <a:fillRef idx="2">
            <a:schemeClr val="accent2"/>
          </a:fillRef>
          <a:effectRef idx="1">
            <a:schemeClr val="accent2"/>
          </a:effectRef>
          <a:fontRef idx="minor">
            <a:schemeClr val="dk1"/>
          </a:fontRef>
        </dgm:style>
      </dgm:prSet>
      <dgm:spPr/>
      <dgm:t>
        <a:bodyPr/>
        <a:lstStyle/>
        <a:p>
          <a:r>
            <a:rPr lang="es-ES_tradnl" dirty="0" smtClean="0"/>
            <a:t>Barreras de seguridad.</a:t>
          </a:r>
          <a:endParaRPr lang="es-ES_tradnl" dirty="0"/>
        </a:p>
      </dgm:t>
    </dgm:pt>
    <dgm:pt modelId="{4883E66C-8106-46FC-B570-1143A43AF34C}" type="parTrans" cxnId="{A8B36B50-94E4-45DD-9C11-4FEE4F8CBD5B}">
      <dgm:prSet/>
      <dgm:spPr/>
      <dgm:t>
        <a:bodyPr/>
        <a:lstStyle/>
        <a:p>
          <a:endParaRPr lang="es-ES_tradnl"/>
        </a:p>
      </dgm:t>
    </dgm:pt>
    <dgm:pt modelId="{858CCD27-CABE-4431-8C26-8AD2B7B9C651}" type="sibTrans" cxnId="{A8B36B50-94E4-45DD-9C11-4FEE4F8CBD5B}">
      <dgm:prSet/>
      <dgm:spPr/>
      <dgm:t>
        <a:bodyPr/>
        <a:lstStyle/>
        <a:p>
          <a:endParaRPr lang="es-ES_tradnl"/>
        </a:p>
      </dgm:t>
    </dgm:pt>
    <dgm:pt modelId="{EEE02D1E-D98D-4C7F-93DC-5BF6A6708A16}" type="pres">
      <dgm:prSet presAssocID="{EC8421EF-ED6E-4EF2-8B9C-D5C3A21AA128}" presName="hierChild1" presStyleCnt="0">
        <dgm:presLayoutVars>
          <dgm:orgChart val="1"/>
          <dgm:chPref val="1"/>
          <dgm:dir/>
          <dgm:animOne val="branch"/>
          <dgm:animLvl val="lvl"/>
          <dgm:resizeHandles/>
        </dgm:presLayoutVars>
      </dgm:prSet>
      <dgm:spPr/>
      <dgm:t>
        <a:bodyPr/>
        <a:lstStyle/>
        <a:p>
          <a:endParaRPr lang="es-ES_tradnl"/>
        </a:p>
      </dgm:t>
    </dgm:pt>
    <dgm:pt modelId="{E22EBD00-73E5-4AA1-8D98-7C0589DCC302}" type="pres">
      <dgm:prSet presAssocID="{C6E6EBCA-F3E4-4C69-BF00-CE6B0BEC52FB}" presName="hierRoot1" presStyleCnt="0">
        <dgm:presLayoutVars>
          <dgm:hierBranch val="init"/>
        </dgm:presLayoutVars>
      </dgm:prSet>
      <dgm:spPr/>
    </dgm:pt>
    <dgm:pt modelId="{51F1A482-CCC1-4286-B4B2-28FB10388520}" type="pres">
      <dgm:prSet presAssocID="{C6E6EBCA-F3E4-4C69-BF00-CE6B0BEC52FB}" presName="rootComposite1" presStyleCnt="0"/>
      <dgm:spPr/>
    </dgm:pt>
    <dgm:pt modelId="{DBFC5638-C87B-44E2-A785-52C97986809E}" type="pres">
      <dgm:prSet presAssocID="{C6E6EBCA-F3E4-4C69-BF00-CE6B0BEC52FB}" presName="rootText1" presStyleLbl="node0" presStyleIdx="0" presStyleCnt="1">
        <dgm:presLayoutVars>
          <dgm:chPref val="3"/>
        </dgm:presLayoutVars>
      </dgm:prSet>
      <dgm:spPr/>
      <dgm:t>
        <a:bodyPr/>
        <a:lstStyle/>
        <a:p>
          <a:endParaRPr lang="es-ES_tradnl"/>
        </a:p>
      </dgm:t>
    </dgm:pt>
    <dgm:pt modelId="{9C51E3FE-727D-4D6A-8E3A-B0C0D9A5A296}" type="pres">
      <dgm:prSet presAssocID="{C6E6EBCA-F3E4-4C69-BF00-CE6B0BEC52FB}" presName="rootConnector1" presStyleLbl="node1" presStyleIdx="0" presStyleCnt="0"/>
      <dgm:spPr/>
      <dgm:t>
        <a:bodyPr/>
        <a:lstStyle/>
        <a:p>
          <a:endParaRPr lang="es-ES_tradnl"/>
        </a:p>
      </dgm:t>
    </dgm:pt>
    <dgm:pt modelId="{2C6D0AC5-8B47-4D11-904A-4C5B1733C28E}" type="pres">
      <dgm:prSet presAssocID="{C6E6EBCA-F3E4-4C69-BF00-CE6B0BEC52FB}" presName="hierChild2" presStyleCnt="0"/>
      <dgm:spPr/>
    </dgm:pt>
    <dgm:pt modelId="{21CF894C-7B51-483D-A222-BA394C4ED88F}" type="pres">
      <dgm:prSet presAssocID="{C689FC69-BF3C-48C9-85DC-8A6A8B28B046}" presName="Name37" presStyleLbl="parChTrans1D2" presStyleIdx="0" presStyleCnt="2"/>
      <dgm:spPr/>
      <dgm:t>
        <a:bodyPr/>
        <a:lstStyle/>
        <a:p>
          <a:endParaRPr lang="es-ES_tradnl"/>
        </a:p>
      </dgm:t>
    </dgm:pt>
    <dgm:pt modelId="{17959338-F5A4-4C10-A34F-2593D6C71DE4}" type="pres">
      <dgm:prSet presAssocID="{7B2BC4D2-9887-47F1-950E-8AC642D2F08F}" presName="hierRoot2" presStyleCnt="0">
        <dgm:presLayoutVars>
          <dgm:hierBranch val="init"/>
        </dgm:presLayoutVars>
      </dgm:prSet>
      <dgm:spPr/>
    </dgm:pt>
    <dgm:pt modelId="{B33FCF22-5518-4503-A342-0FBB45513EF4}" type="pres">
      <dgm:prSet presAssocID="{7B2BC4D2-9887-47F1-950E-8AC642D2F08F}" presName="rootComposite" presStyleCnt="0"/>
      <dgm:spPr/>
    </dgm:pt>
    <dgm:pt modelId="{11B43B70-803C-48F5-B2B1-7CA5F1255A7B}" type="pres">
      <dgm:prSet presAssocID="{7B2BC4D2-9887-47F1-950E-8AC642D2F08F}" presName="rootText" presStyleLbl="node2" presStyleIdx="0" presStyleCnt="2">
        <dgm:presLayoutVars>
          <dgm:chPref val="3"/>
        </dgm:presLayoutVars>
      </dgm:prSet>
      <dgm:spPr/>
      <dgm:t>
        <a:bodyPr/>
        <a:lstStyle/>
        <a:p>
          <a:endParaRPr lang="es-ES_tradnl"/>
        </a:p>
      </dgm:t>
    </dgm:pt>
    <dgm:pt modelId="{D9074886-FFB7-4AF4-9457-5961C2B8A63D}" type="pres">
      <dgm:prSet presAssocID="{7B2BC4D2-9887-47F1-950E-8AC642D2F08F}" presName="rootConnector" presStyleLbl="node2" presStyleIdx="0" presStyleCnt="2"/>
      <dgm:spPr/>
      <dgm:t>
        <a:bodyPr/>
        <a:lstStyle/>
        <a:p>
          <a:endParaRPr lang="es-ES_tradnl"/>
        </a:p>
      </dgm:t>
    </dgm:pt>
    <dgm:pt modelId="{BF555A7E-4FAE-43B7-A798-FD5FECA6A0CC}" type="pres">
      <dgm:prSet presAssocID="{7B2BC4D2-9887-47F1-950E-8AC642D2F08F}" presName="hierChild4" presStyleCnt="0"/>
      <dgm:spPr/>
    </dgm:pt>
    <dgm:pt modelId="{D74C95D0-10B5-453B-950C-8D25B480066B}" type="pres">
      <dgm:prSet presAssocID="{7B2BC4D2-9887-47F1-950E-8AC642D2F08F}" presName="hierChild5" presStyleCnt="0"/>
      <dgm:spPr/>
    </dgm:pt>
    <dgm:pt modelId="{3E6C3C65-F90D-4267-A689-1B66711A34F7}" type="pres">
      <dgm:prSet presAssocID="{4883E66C-8106-46FC-B570-1143A43AF34C}" presName="Name37" presStyleLbl="parChTrans1D2" presStyleIdx="1" presStyleCnt="2"/>
      <dgm:spPr/>
      <dgm:t>
        <a:bodyPr/>
        <a:lstStyle/>
        <a:p>
          <a:endParaRPr lang="es-ES_tradnl"/>
        </a:p>
      </dgm:t>
    </dgm:pt>
    <dgm:pt modelId="{75A264EF-5CA8-4A23-821A-AA9D63342A20}" type="pres">
      <dgm:prSet presAssocID="{7EF18DE8-AE0F-4C6D-B835-C1A217825CAE}" presName="hierRoot2" presStyleCnt="0">
        <dgm:presLayoutVars>
          <dgm:hierBranch val="init"/>
        </dgm:presLayoutVars>
      </dgm:prSet>
      <dgm:spPr/>
    </dgm:pt>
    <dgm:pt modelId="{5083691F-9ADB-4C5D-A8F5-C8C8681052F0}" type="pres">
      <dgm:prSet presAssocID="{7EF18DE8-AE0F-4C6D-B835-C1A217825CAE}" presName="rootComposite" presStyleCnt="0"/>
      <dgm:spPr/>
    </dgm:pt>
    <dgm:pt modelId="{9E94E582-8C27-424C-8241-E14F7E38FC76}" type="pres">
      <dgm:prSet presAssocID="{7EF18DE8-AE0F-4C6D-B835-C1A217825CAE}" presName="rootText" presStyleLbl="node2" presStyleIdx="1" presStyleCnt="2">
        <dgm:presLayoutVars>
          <dgm:chPref val="3"/>
        </dgm:presLayoutVars>
      </dgm:prSet>
      <dgm:spPr/>
      <dgm:t>
        <a:bodyPr/>
        <a:lstStyle/>
        <a:p>
          <a:endParaRPr lang="es-ES_tradnl"/>
        </a:p>
      </dgm:t>
    </dgm:pt>
    <dgm:pt modelId="{AE27106A-8D9E-4F51-97E6-CB7634893564}" type="pres">
      <dgm:prSet presAssocID="{7EF18DE8-AE0F-4C6D-B835-C1A217825CAE}" presName="rootConnector" presStyleLbl="node2" presStyleIdx="1" presStyleCnt="2"/>
      <dgm:spPr/>
      <dgm:t>
        <a:bodyPr/>
        <a:lstStyle/>
        <a:p>
          <a:endParaRPr lang="es-ES_tradnl"/>
        </a:p>
      </dgm:t>
    </dgm:pt>
    <dgm:pt modelId="{35A7C51D-D7D1-4274-855E-CEBD1433DB31}" type="pres">
      <dgm:prSet presAssocID="{7EF18DE8-AE0F-4C6D-B835-C1A217825CAE}" presName="hierChild4" presStyleCnt="0"/>
      <dgm:spPr/>
    </dgm:pt>
    <dgm:pt modelId="{39EAF892-3602-4174-B1F7-F95A565C7D2A}" type="pres">
      <dgm:prSet presAssocID="{7EF18DE8-AE0F-4C6D-B835-C1A217825CAE}" presName="hierChild5" presStyleCnt="0"/>
      <dgm:spPr/>
    </dgm:pt>
    <dgm:pt modelId="{65FE4D92-8662-407A-8F5C-29A6FA533A62}" type="pres">
      <dgm:prSet presAssocID="{C6E6EBCA-F3E4-4C69-BF00-CE6B0BEC52FB}" presName="hierChild3" presStyleCnt="0"/>
      <dgm:spPr/>
    </dgm:pt>
  </dgm:ptLst>
  <dgm:cxnLst>
    <dgm:cxn modelId="{2483AACE-7BAA-4BB1-9353-F47580B96856}" srcId="{EC8421EF-ED6E-4EF2-8B9C-D5C3A21AA128}" destId="{C6E6EBCA-F3E4-4C69-BF00-CE6B0BEC52FB}" srcOrd="0" destOrd="0" parTransId="{A8A5659A-3DE0-45D2-B76B-EA7D5CABC09F}" sibTransId="{CDE4D05A-B679-48F9-99EB-A3AA4BDCA71E}"/>
    <dgm:cxn modelId="{A8B36B50-94E4-45DD-9C11-4FEE4F8CBD5B}" srcId="{C6E6EBCA-F3E4-4C69-BF00-CE6B0BEC52FB}" destId="{7EF18DE8-AE0F-4C6D-B835-C1A217825CAE}" srcOrd="1" destOrd="0" parTransId="{4883E66C-8106-46FC-B570-1143A43AF34C}" sibTransId="{858CCD27-CABE-4431-8C26-8AD2B7B9C651}"/>
    <dgm:cxn modelId="{4F758A14-B932-403F-B336-8BF1C28DF5AF}" type="presOf" srcId="{C6E6EBCA-F3E4-4C69-BF00-CE6B0BEC52FB}" destId="{DBFC5638-C87B-44E2-A785-52C97986809E}" srcOrd="0" destOrd="0" presId="urn:microsoft.com/office/officeart/2005/8/layout/orgChart1"/>
    <dgm:cxn modelId="{07B1F203-068A-42F1-B0D2-0B5B4D99574F}" type="presOf" srcId="{EC8421EF-ED6E-4EF2-8B9C-D5C3A21AA128}" destId="{EEE02D1E-D98D-4C7F-93DC-5BF6A6708A16}" srcOrd="0" destOrd="0" presId="urn:microsoft.com/office/officeart/2005/8/layout/orgChart1"/>
    <dgm:cxn modelId="{69D27306-73E9-4F07-8DE9-D85360ACABCC}" srcId="{C6E6EBCA-F3E4-4C69-BF00-CE6B0BEC52FB}" destId="{7B2BC4D2-9887-47F1-950E-8AC642D2F08F}" srcOrd="0" destOrd="0" parTransId="{C689FC69-BF3C-48C9-85DC-8A6A8B28B046}" sibTransId="{180A989A-6938-45B3-AD1F-CE9211FEC46E}"/>
    <dgm:cxn modelId="{69BF8EC8-FA9C-4D4A-A541-64D89CC05B53}" type="presOf" srcId="{7EF18DE8-AE0F-4C6D-B835-C1A217825CAE}" destId="{9E94E582-8C27-424C-8241-E14F7E38FC76}" srcOrd="0" destOrd="0" presId="urn:microsoft.com/office/officeart/2005/8/layout/orgChart1"/>
    <dgm:cxn modelId="{D89FD3AA-34CE-49AD-B852-052FC49AF13A}" type="presOf" srcId="{4883E66C-8106-46FC-B570-1143A43AF34C}" destId="{3E6C3C65-F90D-4267-A689-1B66711A34F7}" srcOrd="0" destOrd="0" presId="urn:microsoft.com/office/officeart/2005/8/layout/orgChart1"/>
    <dgm:cxn modelId="{B68F6D97-A5D3-4125-B364-A5C24D4F40D5}" type="presOf" srcId="{C6E6EBCA-F3E4-4C69-BF00-CE6B0BEC52FB}" destId="{9C51E3FE-727D-4D6A-8E3A-B0C0D9A5A296}" srcOrd="1" destOrd="0" presId="urn:microsoft.com/office/officeart/2005/8/layout/orgChart1"/>
    <dgm:cxn modelId="{7BBE6C11-D760-429E-9570-70970027D78E}" type="presOf" srcId="{7B2BC4D2-9887-47F1-950E-8AC642D2F08F}" destId="{D9074886-FFB7-4AF4-9457-5961C2B8A63D}" srcOrd="1" destOrd="0" presId="urn:microsoft.com/office/officeart/2005/8/layout/orgChart1"/>
    <dgm:cxn modelId="{DF2577F5-B6C2-47A7-B33D-E5C9EDC82523}" type="presOf" srcId="{C689FC69-BF3C-48C9-85DC-8A6A8B28B046}" destId="{21CF894C-7B51-483D-A222-BA394C4ED88F}" srcOrd="0" destOrd="0" presId="urn:microsoft.com/office/officeart/2005/8/layout/orgChart1"/>
    <dgm:cxn modelId="{4EF1ED51-C7C1-4DC9-B5C6-A8D7FBD0BF95}" type="presOf" srcId="{7EF18DE8-AE0F-4C6D-B835-C1A217825CAE}" destId="{AE27106A-8D9E-4F51-97E6-CB7634893564}" srcOrd="1" destOrd="0" presId="urn:microsoft.com/office/officeart/2005/8/layout/orgChart1"/>
    <dgm:cxn modelId="{6295DA3D-5BE4-4DE6-8389-76A8F80A4156}" type="presOf" srcId="{7B2BC4D2-9887-47F1-950E-8AC642D2F08F}" destId="{11B43B70-803C-48F5-B2B1-7CA5F1255A7B}" srcOrd="0" destOrd="0" presId="urn:microsoft.com/office/officeart/2005/8/layout/orgChart1"/>
    <dgm:cxn modelId="{2BFEDA7C-263D-496F-9B56-0D527CC4D064}" type="presParOf" srcId="{EEE02D1E-D98D-4C7F-93DC-5BF6A6708A16}" destId="{E22EBD00-73E5-4AA1-8D98-7C0589DCC302}" srcOrd="0" destOrd="0" presId="urn:microsoft.com/office/officeart/2005/8/layout/orgChart1"/>
    <dgm:cxn modelId="{065DDE47-9084-446D-A123-6EB9AC75012A}" type="presParOf" srcId="{E22EBD00-73E5-4AA1-8D98-7C0589DCC302}" destId="{51F1A482-CCC1-4286-B4B2-28FB10388520}" srcOrd="0" destOrd="0" presId="urn:microsoft.com/office/officeart/2005/8/layout/orgChart1"/>
    <dgm:cxn modelId="{4731EDB6-13F2-408E-B7AA-848CC5B8FB16}" type="presParOf" srcId="{51F1A482-CCC1-4286-B4B2-28FB10388520}" destId="{DBFC5638-C87B-44E2-A785-52C97986809E}" srcOrd="0" destOrd="0" presId="urn:microsoft.com/office/officeart/2005/8/layout/orgChart1"/>
    <dgm:cxn modelId="{11843058-90C9-4432-82D3-815DC7945045}" type="presParOf" srcId="{51F1A482-CCC1-4286-B4B2-28FB10388520}" destId="{9C51E3FE-727D-4D6A-8E3A-B0C0D9A5A296}" srcOrd="1" destOrd="0" presId="urn:microsoft.com/office/officeart/2005/8/layout/orgChart1"/>
    <dgm:cxn modelId="{7A3EEC3A-C132-425F-AE3A-BA0DB3042ABA}" type="presParOf" srcId="{E22EBD00-73E5-4AA1-8D98-7C0589DCC302}" destId="{2C6D0AC5-8B47-4D11-904A-4C5B1733C28E}" srcOrd="1" destOrd="0" presId="urn:microsoft.com/office/officeart/2005/8/layout/orgChart1"/>
    <dgm:cxn modelId="{EC8ED086-07EB-4FF9-A906-EF0A3822840C}" type="presParOf" srcId="{2C6D0AC5-8B47-4D11-904A-4C5B1733C28E}" destId="{21CF894C-7B51-483D-A222-BA394C4ED88F}" srcOrd="0" destOrd="0" presId="urn:microsoft.com/office/officeart/2005/8/layout/orgChart1"/>
    <dgm:cxn modelId="{26974E40-EA0E-4B5F-81EE-8B2D49AE2B25}" type="presParOf" srcId="{2C6D0AC5-8B47-4D11-904A-4C5B1733C28E}" destId="{17959338-F5A4-4C10-A34F-2593D6C71DE4}" srcOrd="1" destOrd="0" presId="urn:microsoft.com/office/officeart/2005/8/layout/orgChart1"/>
    <dgm:cxn modelId="{D4C7973F-7BE7-476B-ABB6-3320E0B4C946}" type="presParOf" srcId="{17959338-F5A4-4C10-A34F-2593D6C71DE4}" destId="{B33FCF22-5518-4503-A342-0FBB45513EF4}" srcOrd="0" destOrd="0" presId="urn:microsoft.com/office/officeart/2005/8/layout/orgChart1"/>
    <dgm:cxn modelId="{D8491D05-B9F5-45B0-B032-765B3F891483}" type="presParOf" srcId="{B33FCF22-5518-4503-A342-0FBB45513EF4}" destId="{11B43B70-803C-48F5-B2B1-7CA5F1255A7B}" srcOrd="0" destOrd="0" presId="urn:microsoft.com/office/officeart/2005/8/layout/orgChart1"/>
    <dgm:cxn modelId="{02E26855-BD5E-4128-9137-53F096811D94}" type="presParOf" srcId="{B33FCF22-5518-4503-A342-0FBB45513EF4}" destId="{D9074886-FFB7-4AF4-9457-5961C2B8A63D}" srcOrd="1" destOrd="0" presId="urn:microsoft.com/office/officeart/2005/8/layout/orgChart1"/>
    <dgm:cxn modelId="{4FB2A375-F2E8-4B45-B6E8-FBB610A98E0E}" type="presParOf" srcId="{17959338-F5A4-4C10-A34F-2593D6C71DE4}" destId="{BF555A7E-4FAE-43B7-A798-FD5FECA6A0CC}" srcOrd="1" destOrd="0" presId="urn:microsoft.com/office/officeart/2005/8/layout/orgChart1"/>
    <dgm:cxn modelId="{E88A5684-81D4-49D5-BAE9-EF74DE03A97B}" type="presParOf" srcId="{17959338-F5A4-4C10-A34F-2593D6C71DE4}" destId="{D74C95D0-10B5-453B-950C-8D25B480066B}" srcOrd="2" destOrd="0" presId="urn:microsoft.com/office/officeart/2005/8/layout/orgChart1"/>
    <dgm:cxn modelId="{48E7B025-51E2-42D7-90BD-95F2A1C77625}" type="presParOf" srcId="{2C6D0AC5-8B47-4D11-904A-4C5B1733C28E}" destId="{3E6C3C65-F90D-4267-A689-1B66711A34F7}" srcOrd="2" destOrd="0" presId="urn:microsoft.com/office/officeart/2005/8/layout/orgChart1"/>
    <dgm:cxn modelId="{AA61566D-A23E-43B4-B693-C2647A287A6F}" type="presParOf" srcId="{2C6D0AC5-8B47-4D11-904A-4C5B1733C28E}" destId="{75A264EF-5CA8-4A23-821A-AA9D63342A20}" srcOrd="3" destOrd="0" presId="urn:microsoft.com/office/officeart/2005/8/layout/orgChart1"/>
    <dgm:cxn modelId="{E8A0635B-D3AA-49A8-834F-047D8776FF81}" type="presParOf" srcId="{75A264EF-5CA8-4A23-821A-AA9D63342A20}" destId="{5083691F-9ADB-4C5D-A8F5-C8C8681052F0}" srcOrd="0" destOrd="0" presId="urn:microsoft.com/office/officeart/2005/8/layout/orgChart1"/>
    <dgm:cxn modelId="{9C6A87DD-881F-4A06-97A7-4E275CE3F939}" type="presParOf" srcId="{5083691F-9ADB-4C5D-A8F5-C8C8681052F0}" destId="{9E94E582-8C27-424C-8241-E14F7E38FC76}" srcOrd="0" destOrd="0" presId="urn:microsoft.com/office/officeart/2005/8/layout/orgChart1"/>
    <dgm:cxn modelId="{3B7AAABD-43C6-4C20-AE48-828ECB02E896}" type="presParOf" srcId="{5083691F-9ADB-4C5D-A8F5-C8C8681052F0}" destId="{AE27106A-8D9E-4F51-97E6-CB7634893564}" srcOrd="1" destOrd="0" presId="urn:microsoft.com/office/officeart/2005/8/layout/orgChart1"/>
    <dgm:cxn modelId="{65CEFBAC-45E2-414C-B121-D96BF1E134DE}" type="presParOf" srcId="{75A264EF-5CA8-4A23-821A-AA9D63342A20}" destId="{35A7C51D-D7D1-4274-855E-CEBD1433DB31}" srcOrd="1" destOrd="0" presId="urn:microsoft.com/office/officeart/2005/8/layout/orgChart1"/>
    <dgm:cxn modelId="{EF04E1BD-EE57-46C5-8CEB-AC497A9984CF}" type="presParOf" srcId="{75A264EF-5CA8-4A23-821A-AA9D63342A20}" destId="{39EAF892-3602-4174-B1F7-F95A565C7D2A}" srcOrd="2" destOrd="0" presId="urn:microsoft.com/office/officeart/2005/8/layout/orgChart1"/>
    <dgm:cxn modelId="{34ABB592-C3D2-4853-806F-2A451B60BE2C}" type="presParOf" srcId="{E22EBD00-73E5-4AA1-8D98-7C0589DCC302}" destId="{65FE4D92-8662-407A-8F5C-29A6FA533A62}"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6C3C65-F90D-4267-A689-1B66711A34F7}">
      <dsp:nvSpPr>
        <dsp:cNvPr id="0" name=""/>
        <dsp:cNvSpPr/>
      </dsp:nvSpPr>
      <dsp:spPr>
        <a:xfrm>
          <a:off x="4114800" y="1872170"/>
          <a:ext cx="2251813" cy="781621"/>
        </a:xfrm>
        <a:custGeom>
          <a:avLst/>
          <a:gdLst/>
          <a:ahLst/>
          <a:cxnLst/>
          <a:rect l="0" t="0" r="0" b="0"/>
          <a:pathLst>
            <a:path>
              <a:moveTo>
                <a:pt x="0" y="0"/>
              </a:moveTo>
              <a:lnTo>
                <a:pt x="0" y="390810"/>
              </a:lnTo>
              <a:lnTo>
                <a:pt x="2251813" y="390810"/>
              </a:lnTo>
              <a:lnTo>
                <a:pt x="2251813" y="781621"/>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1CF894C-7B51-483D-A222-BA394C4ED88F}">
      <dsp:nvSpPr>
        <dsp:cNvPr id="0" name=""/>
        <dsp:cNvSpPr/>
      </dsp:nvSpPr>
      <dsp:spPr>
        <a:xfrm>
          <a:off x="1862986" y="1872170"/>
          <a:ext cx="2251813" cy="781621"/>
        </a:xfrm>
        <a:custGeom>
          <a:avLst/>
          <a:gdLst/>
          <a:ahLst/>
          <a:cxnLst/>
          <a:rect l="0" t="0" r="0" b="0"/>
          <a:pathLst>
            <a:path>
              <a:moveTo>
                <a:pt x="2251813" y="0"/>
              </a:moveTo>
              <a:lnTo>
                <a:pt x="2251813" y="390810"/>
              </a:lnTo>
              <a:lnTo>
                <a:pt x="0" y="390810"/>
              </a:lnTo>
              <a:lnTo>
                <a:pt x="0" y="781621"/>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BFC5638-C87B-44E2-A785-52C97986809E}">
      <dsp:nvSpPr>
        <dsp:cNvPr id="0" name=""/>
        <dsp:cNvSpPr/>
      </dsp:nvSpPr>
      <dsp:spPr>
        <a:xfrm>
          <a:off x="2253797" y="11168"/>
          <a:ext cx="3722005" cy="1861002"/>
        </a:xfrm>
        <a:prstGeom prst="rect">
          <a:avLst/>
        </a:prstGeom>
        <a:gradFill rotWithShape="1">
          <a:gsLst>
            <a:gs pos="0">
              <a:schemeClr val="accent2">
                <a:tint val="70000"/>
                <a:lumMod val="110000"/>
              </a:schemeClr>
            </a:gs>
            <a:gs pos="100000">
              <a:schemeClr val="accent2">
                <a:tint val="82000"/>
                <a:alpha val="74000"/>
              </a:schemeClr>
            </a:gs>
          </a:gsLst>
          <a:lin ang="5400000" scaled="0"/>
        </a:gradFill>
        <a:ln w="9525" cap="rnd" cmpd="sng" algn="ctr">
          <a:solidFill>
            <a:schemeClr val="accent2"/>
          </a:solidFill>
          <a:prstDash val="solid"/>
        </a:ln>
        <a:effectLst/>
      </dsp:spPr>
      <dsp:style>
        <a:lnRef idx="1">
          <a:schemeClr val="accent2"/>
        </a:lnRef>
        <a:fillRef idx="2">
          <a:schemeClr val="accent2"/>
        </a:fillRef>
        <a:effectRef idx="1">
          <a:schemeClr val="accent2"/>
        </a:effectRef>
        <a:fontRef idx="minor">
          <a:schemeClr val="dk1"/>
        </a:fontRef>
      </dsp:style>
      <dsp:txBody>
        <a:bodyPr spcFirstLastPara="0" vert="horz" wrap="square" lIns="34925" tIns="34925" rIns="34925" bIns="34925" numCol="1" spcCol="1270" anchor="ctr" anchorCtr="0">
          <a:noAutofit/>
        </a:bodyPr>
        <a:lstStyle/>
        <a:p>
          <a:pPr lvl="0" algn="ctr" defTabSz="2444750">
            <a:lnSpc>
              <a:spcPct val="90000"/>
            </a:lnSpc>
            <a:spcBef>
              <a:spcPct val="0"/>
            </a:spcBef>
            <a:spcAft>
              <a:spcPct val="35000"/>
            </a:spcAft>
          </a:pPr>
          <a:r>
            <a:rPr lang="es-ES_tradnl" sz="5500" kern="1200" dirty="0" smtClean="0"/>
            <a:t>Medidas de seguridad</a:t>
          </a:r>
          <a:endParaRPr lang="es-ES_tradnl" sz="5500" kern="1200" dirty="0"/>
        </a:p>
      </dsp:txBody>
      <dsp:txXfrm>
        <a:off x="2253797" y="11168"/>
        <a:ext cx="3722005" cy="1861002"/>
      </dsp:txXfrm>
    </dsp:sp>
    <dsp:sp modelId="{11B43B70-803C-48F5-B2B1-7CA5F1255A7B}">
      <dsp:nvSpPr>
        <dsp:cNvPr id="0" name=""/>
        <dsp:cNvSpPr/>
      </dsp:nvSpPr>
      <dsp:spPr>
        <a:xfrm>
          <a:off x="1984" y="2653792"/>
          <a:ext cx="3722005" cy="1861002"/>
        </a:xfrm>
        <a:prstGeom prst="rect">
          <a:avLst/>
        </a:prstGeom>
        <a:gradFill rotWithShape="1">
          <a:gsLst>
            <a:gs pos="0">
              <a:schemeClr val="accent2">
                <a:tint val="70000"/>
                <a:lumMod val="110000"/>
              </a:schemeClr>
            </a:gs>
            <a:gs pos="100000">
              <a:schemeClr val="accent2">
                <a:tint val="82000"/>
                <a:alpha val="74000"/>
              </a:schemeClr>
            </a:gs>
          </a:gsLst>
          <a:lin ang="5400000" scaled="0"/>
        </a:gradFill>
        <a:ln w="9525" cap="rnd" cmpd="sng" algn="ctr">
          <a:solidFill>
            <a:schemeClr val="accent2"/>
          </a:solidFill>
          <a:prstDash val="solid"/>
        </a:ln>
        <a:effectLst/>
      </dsp:spPr>
      <dsp:style>
        <a:lnRef idx="1">
          <a:schemeClr val="accent2"/>
        </a:lnRef>
        <a:fillRef idx="2">
          <a:schemeClr val="accent2"/>
        </a:fillRef>
        <a:effectRef idx="1">
          <a:schemeClr val="accent2"/>
        </a:effectRef>
        <a:fontRef idx="minor">
          <a:schemeClr val="dk1"/>
        </a:fontRef>
      </dsp:style>
      <dsp:txBody>
        <a:bodyPr spcFirstLastPara="0" vert="horz" wrap="square" lIns="34925" tIns="34925" rIns="34925" bIns="34925" numCol="1" spcCol="1270" anchor="ctr" anchorCtr="0">
          <a:noAutofit/>
        </a:bodyPr>
        <a:lstStyle/>
        <a:p>
          <a:pPr lvl="0" algn="ctr" defTabSz="2444750">
            <a:lnSpc>
              <a:spcPct val="90000"/>
            </a:lnSpc>
            <a:spcBef>
              <a:spcPct val="0"/>
            </a:spcBef>
            <a:spcAft>
              <a:spcPct val="35000"/>
            </a:spcAft>
          </a:pPr>
          <a:r>
            <a:rPr lang="es-ES_tradnl" sz="5500" kern="1200" dirty="0" smtClean="0"/>
            <a:t>Codificación.</a:t>
          </a:r>
          <a:endParaRPr lang="es-ES_tradnl" sz="5500" kern="1200" dirty="0"/>
        </a:p>
      </dsp:txBody>
      <dsp:txXfrm>
        <a:off x="1984" y="2653792"/>
        <a:ext cx="3722005" cy="1861002"/>
      </dsp:txXfrm>
    </dsp:sp>
    <dsp:sp modelId="{9E94E582-8C27-424C-8241-E14F7E38FC76}">
      <dsp:nvSpPr>
        <dsp:cNvPr id="0" name=""/>
        <dsp:cNvSpPr/>
      </dsp:nvSpPr>
      <dsp:spPr>
        <a:xfrm>
          <a:off x="4505610" y="2653792"/>
          <a:ext cx="3722005" cy="1861002"/>
        </a:xfrm>
        <a:prstGeom prst="rect">
          <a:avLst/>
        </a:prstGeom>
        <a:gradFill rotWithShape="1">
          <a:gsLst>
            <a:gs pos="0">
              <a:schemeClr val="accent2">
                <a:tint val="70000"/>
                <a:lumMod val="110000"/>
              </a:schemeClr>
            </a:gs>
            <a:gs pos="100000">
              <a:schemeClr val="accent2">
                <a:tint val="82000"/>
                <a:alpha val="74000"/>
              </a:schemeClr>
            </a:gs>
          </a:gsLst>
          <a:lin ang="5400000" scaled="0"/>
        </a:gradFill>
        <a:ln w="9525" cap="rnd" cmpd="sng" algn="ctr">
          <a:solidFill>
            <a:schemeClr val="accent2"/>
          </a:solidFill>
          <a:prstDash val="solid"/>
        </a:ln>
        <a:effectLst/>
      </dsp:spPr>
      <dsp:style>
        <a:lnRef idx="1">
          <a:schemeClr val="accent2"/>
        </a:lnRef>
        <a:fillRef idx="2">
          <a:schemeClr val="accent2"/>
        </a:fillRef>
        <a:effectRef idx="1">
          <a:schemeClr val="accent2"/>
        </a:effectRef>
        <a:fontRef idx="minor">
          <a:schemeClr val="dk1"/>
        </a:fontRef>
      </dsp:style>
      <dsp:txBody>
        <a:bodyPr spcFirstLastPara="0" vert="horz" wrap="square" lIns="34925" tIns="34925" rIns="34925" bIns="34925" numCol="1" spcCol="1270" anchor="ctr" anchorCtr="0">
          <a:noAutofit/>
        </a:bodyPr>
        <a:lstStyle/>
        <a:p>
          <a:pPr lvl="0" algn="ctr" defTabSz="2444750">
            <a:lnSpc>
              <a:spcPct val="90000"/>
            </a:lnSpc>
            <a:spcBef>
              <a:spcPct val="0"/>
            </a:spcBef>
            <a:spcAft>
              <a:spcPct val="35000"/>
            </a:spcAft>
          </a:pPr>
          <a:r>
            <a:rPr lang="es-ES_tradnl" sz="5500" kern="1200" dirty="0" smtClean="0"/>
            <a:t>Barreras de seguridad.</a:t>
          </a:r>
          <a:endParaRPr lang="es-ES_tradnl" sz="5500" kern="1200" dirty="0"/>
        </a:p>
      </dsp:txBody>
      <dsp:txXfrm>
        <a:off x="4505610" y="2653792"/>
        <a:ext cx="3722005" cy="1861002"/>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Ref idx="1003">
        <a:schemeClr val="bg2"/>
      </p:bgRef>
    </p:bg>
    <p:spTree>
      <p:nvGrpSpPr>
        <p:cNvPr id="1" name=""/>
        <p:cNvGrpSpPr/>
        <p:nvPr/>
      </p:nvGrpSpPr>
      <p:grpSpPr>
        <a:xfrm>
          <a:off x="0" y="0"/>
          <a:ext cx="0" cy="0"/>
          <a:chOff x="0" y="0"/>
          <a:chExt cx="0" cy="0"/>
        </a:xfrm>
      </p:grpSpPr>
      <p:pic>
        <p:nvPicPr>
          <p:cNvPr id="7" name="Picture 6" descr="Celestia-R1---OverlayTitle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3962399" y="1964267"/>
            <a:ext cx="7197726" cy="2421464"/>
          </a:xfrm>
        </p:spPr>
        <p:txBody>
          <a:bodyPr anchor="b">
            <a:normAutofit/>
          </a:bodyPr>
          <a:lstStyle>
            <a:lvl1pPr algn="r">
              <a:defRPr sz="4800">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3962399" y="4385732"/>
            <a:ext cx="7197726" cy="1405467"/>
          </a:xfrm>
        </p:spPr>
        <p:txBody>
          <a:bodyPr anchor="t">
            <a:normAutofit/>
          </a:bodyPr>
          <a:lstStyle>
            <a:lvl1pPr marL="0" indent="0" algn="r">
              <a:buNone/>
              <a:defRPr sz="1800" cap="all">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8932558" y="5870575"/>
            <a:ext cx="1600200" cy="377825"/>
          </a:xfrm>
        </p:spPr>
        <p:txBody>
          <a:bodyPr/>
          <a:lstStyle/>
          <a:p>
            <a:fld id="{B61BEF0D-F0BB-DE4B-95CE-6DB70DBA9567}" type="datetimeFigureOut">
              <a:rPr lang="en-US" dirty="0"/>
              <a:pPr/>
              <a:t>9/2/2014</a:t>
            </a:fld>
            <a:endParaRPr lang="en-US" dirty="0"/>
          </a:p>
        </p:txBody>
      </p:sp>
      <p:sp>
        <p:nvSpPr>
          <p:cNvPr id="5" name="Footer Placeholder 4"/>
          <p:cNvSpPr>
            <a:spLocks noGrp="1"/>
          </p:cNvSpPr>
          <p:nvPr>
            <p:ph type="ftr" sz="quarter" idx="11"/>
          </p:nvPr>
        </p:nvSpPr>
        <p:spPr>
          <a:xfrm>
            <a:off x="3962399" y="5870575"/>
            <a:ext cx="4893958" cy="377825"/>
          </a:xfrm>
        </p:spPr>
        <p:txBody>
          <a:bodyPr/>
          <a:lstStyle/>
          <a:p>
            <a:endParaRPr lang="en-US" dirty="0"/>
          </a:p>
        </p:txBody>
      </p:sp>
      <p:sp>
        <p:nvSpPr>
          <p:cNvPr id="6" name="Slide Number Placeholder 5"/>
          <p:cNvSpPr>
            <a:spLocks noGrp="1"/>
          </p:cNvSpPr>
          <p:nvPr>
            <p:ph type="sldNum" sz="quarter" idx="12"/>
          </p:nvPr>
        </p:nvSpPr>
        <p:spPr>
          <a:xfrm>
            <a:off x="10608958" y="5870575"/>
            <a:ext cx="551167" cy="377825"/>
          </a:xfrm>
        </p:spPr>
        <p:txBody>
          <a:bodyPr/>
          <a:lstStyle/>
          <a:p>
            <a:fld id="{D57F1E4F-1CFF-5643-939E-217C01CDF565}" type="slidenum">
              <a:rPr lang="en-US" dirty="0"/>
              <a:pPr/>
              <a:t>‹Nº›</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4732865"/>
            <a:ext cx="10131427"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371600" y="932112"/>
            <a:ext cx="8759827" cy="3164976"/>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85800" y="5299603"/>
            <a:ext cx="10131427" cy="49371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9/2/2014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3124199"/>
          </a:xfrm>
        </p:spPr>
        <p:txBody>
          <a:bodyPr anchor="ctr">
            <a:normAutofit/>
          </a:bodyPr>
          <a:lstStyle>
            <a:lvl1pPr algn="l">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5800" y="4343400"/>
            <a:ext cx="10131428"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9/2/2014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pic>
        <p:nvPicPr>
          <p:cNvPr id="16" name="Picture 1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5" name="TextBox 14"/>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1" name="TextBox 10"/>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097875" y="3352800"/>
            <a:ext cx="9339184"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87465" y="4343400"/>
            <a:ext cx="10152367"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9/2/2014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2" y="3308581"/>
            <a:ext cx="10131425" cy="1468800"/>
          </a:xfrm>
        </p:spPr>
        <p:txBody>
          <a:bodyPr anchor="b">
            <a:normAutofit/>
          </a:bodyPr>
          <a:lstStyle>
            <a:lvl1pPr algn="l">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5801" y="4777381"/>
            <a:ext cx="10131426"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9/2/2014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pic>
        <p:nvPicPr>
          <p:cNvPr id="11" name="Picture 10"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3" name="TextBox 12"/>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4" name="TextBox 13"/>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6"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685800" y="3886200"/>
            <a:ext cx="10135436" cy="889000"/>
          </a:xfrm>
        </p:spPr>
        <p:txBody>
          <a:bodyPr vert="horz" lIns="91440" tIns="45720" rIns="91440" bIns="45720" rtlCol="0" anchor="b">
            <a:normAutofit/>
          </a:bodyPr>
          <a:lstStyle>
            <a:lvl1pPr>
              <a:buNone/>
              <a:defRPr lang="en-US" sz="2400" b="0" cap="none"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685799" y="4775200"/>
            <a:ext cx="10135436" cy="10160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9/2/2014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2743199"/>
          </a:xfrm>
        </p:spPr>
        <p:txBody>
          <a:bodyPr vert="horz" lIns="91440" tIns="45720" rIns="91440" bIns="45720" rtlCol="0" anchor="ctr">
            <a:normAutofit/>
          </a:bodyPr>
          <a:lstStyle>
            <a:lvl1pPr>
              <a:defRPr lang="en-US" b="0" dirty="0"/>
            </a:lvl1pPr>
          </a:lstStyle>
          <a:p>
            <a:pPr marL="0" lvl="0"/>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685801" y="3505200"/>
            <a:ext cx="10131428"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685800" y="4343400"/>
            <a:ext cx="10131428"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9/2/2014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
        <p:nvSpPr>
          <p:cNvPr id="8" name="Title 1"/>
          <p:cNvSpPr>
            <a:spLocks noGrp="1"/>
          </p:cNvSpPr>
          <p:nvPr>
            <p:ph type="title"/>
          </p:nvPr>
        </p:nvSpPr>
        <p:spPr>
          <a:xfrm>
            <a:off x="685801" y="609600"/>
            <a:ext cx="10131425" cy="1456267"/>
          </a:xfrm>
        </p:spPr>
        <p:txBody>
          <a:bodyPr/>
          <a:lstStyle/>
          <a:p>
            <a:r>
              <a:rPr lang="es-ES" smtClean="0"/>
              <a:t>Haga clic para modificar el estilo de título del patrón</a:t>
            </a:r>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Vertical Title 1"/>
          <p:cNvSpPr>
            <a:spLocks noGrp="1"/>
          </p:cNvSpPr>
          <p:nvPr>
            <p:ph type="title" orient="vert"/>
          </p:nvPr>
        </p:nvSpPr>
        <p:spPr>
          <a:xfrm>
            <a:off x="8658675" y="609599"/>
            <a:ext cx="2158552" cy="5181601"/>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85800" y="609600"/>
            <a:ext cx="7832116" cy="5181600"/>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3308581"/>
            <a:ext cx="10131427" cy="1468800"/>
          </a:xfrm>
        </p:spPr>
        <p:txBody>
          <a:bodyPr anchor="b"/>
          <a:lstStyle>
            <a:lvl1pPr algn="l">
              <a:defRPr sz="40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5799" y="4777381"/>
            <a:ext cx="10131428" cy="860400"/>
          </a:xfrm>
        </p:spPr>
        <p:txBody>
          <a:bodyPr anchor="t">
            <a:normAutofit/>
          </a:bodyPr>
          <a:lstStyle>
            <a:lvl1pPr marL="0" indent="0" algn="l">
              <a:buNone/>
              <a:defRPr sz="2000" cap="all">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9/2/2014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85802" y="2142067"/>
            <a:ext cx="4995334" cy="3649134"/>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821895" y="2142067"/>
            <a:ext cx="4995332" cy="3649133"/>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9/2/2014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hasCustomPrompt="1"/>
          </p:nvPr>
        </p:nvSpPr>
        <p:spPr>
          <a:xfrm>
            <a:off x="973670" y="2218267"/>
            <a:ext cx="4709054"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85801" y="2870201"/>
            <a:ext cx="4996923" cy="2920998"/>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hasCustomPrompt="1"/>
          </p:nvPr>
        </p:nvSpPr>
        <p:spPr>
          <a:xfrm>
            <a:off x="6096003" y="2226734"/>
            <a:ext cx="4722813"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5823483" y="2870201"/>
            <a:ext cx="4995334" cy="2920998"/>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9/2/2014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pic>
        <p:nvPicPr>
          <p:cNvPr id="6" name="Picture 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9/2/2014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pic>
        <p:nvPicPr>
          <p:cNvPr id="5" name="Picture 4"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Date Placeholder 1"/>
          <p:cNvSpPr>
            <a:spLocks noGrp="1"/>
          </p:cNvSpPr>
          <p:nvPr>
            <p:ph type="dt" sz="half" idx="10"/>
          </p:nvPr>
        </p:nvSpPr>
        <p:spPr/>
        <p:txBody>
          <a:bodyPr/>
          <a:lstStyle/>
          <a:p>
            <a:fld id="{B61BEF0D-F0BB-DE4B-95CE-6DB70DBA9567}" type="datetimeFigureOut">
              <a:rPr lang="en-US" dirty="0"/>
              <a:pPr/>
              <a:t>9/2/2014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2074333"/>
            <a:ext cx="3680885" cy="1371600"/>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648201" y="609601"/>
            <a:ext cx="6169026" cy="5181600"/>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85800" y="3445933"/>
            <a:ext cx="3680885" cy="1828800"/>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9/2/2014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1600200"/>
            <a:ext cx="6164653" cy="1371600"/>
          </a:xfrm>
        </p:spPr>
        <p:txBody>
          <a:bodyPr anchor="b">
            <a:normAutofit/>
          </a:bodyPr>
          <a:lstStyle>
            <a:lvl1pPr algn="l">
              <a:defRPr sz="2800" b="0"/>
            </a:lvl1pPr>
          </a:lstStyle>
          <a:p>
            <a:r>
              <a:rPr lang="es-ES" smtClean="0"/>
              <a:t>Haga clic para modificar el estilo de título del patrón</a:t>
            </a:r>
            <a:endParaRPr lang="en-US" dirty="0"/>
          </a:p>
        </p:txBody>
      </p:sp>
      <p:sp>
        <p:nvSpPr>
          <p:cNvPr id="14" name="Picture Placeholder 2"/>
          <p:cNvSpPr>
            <a:spLocks noGrp="1" noChangeAspect="1"/>
          </p:cNvSpPr>
          <p:nvPr>
            <p:ph type="pic" idx="1"/>
          </p:nvPr>
        </p:nvSpPr>
        <p:spPr>
          <a:xfrm>
            <a:off x="7536253" y="914400"/>
            <a:ext cx="3280974" cy="4572000"/>
          </a:xfrm>
          <a:prstGeom prst="roundRect">
            <a:avLst>
              <a:gd name="adj" fmla="val 42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85800" y="2971800"/>
            <a:ext cx="6164653" cy="1828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9/2/2014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1" y="609600"/>
            <a:ext cx="10131425" cy="1456267"/>
          </a:xfrm>
          <a:prstGeom prst="rect">
            <a:avLst/>
          </a:prstGeom>
          <a:effectLst/>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5801" y="2142067"/>
            <a:ext cx="10131425" cy="3649133"/>
          </a:xfrm>
          <a:prstGeom prst="rect">
            <a:avLst/>
          </a:prstGeom>
        </p:spPr>
        <p:txBody>
          <a:bodyPr vert="horz" lIns="91440" tIns="45720" rIns="91440" bIns="45720" rtlCol="0"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8589660" y="5870575"/>
            <a:ext cx="1600200"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9/2/2014</a:t>
            </a:fld>
            <a:endParaRPr lang="en-US" dirty="0"/>
          </a:p>
        </p:txBody>
      </p:sp>
      <p:sp>
        <p:nvSpPr>
          <p:cNvPr id="5" name="Footer Placeholder 4"/>
          <p:cNvSpPr>
            <a:spLocks noGrp="1"/>
          </p:cNvSpPr>
          <p:nvPr>
            <p:ph type="ftr" sz="quarter" idx="3"/>
          </p:nvPr>
        </p:nvSpPr>
        <p:spPr>
          <a:xfrm>
            <a:off x="685800" y="5870575"/>
            <a:ext cx="7827659" cy="3778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266060" y="5870575"/>
            <a:ext cx="551167"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‹Nº›</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8" r:id="rId14"/>
    <p:sldLayoutId id="2147483667" r:id="rId15"/>
    <p:sldLayoutId id="2147483658" r:id="rId16"/>
    <p:sldLayoutId id="2147483659"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ts val="0"/>
        </a:spcBef>
        <a:spcAft>
          <a:spcPts val="1000"/>
        </a:spcAft>
        <a:buClr>
          <a:schemeClr val="tx1"/>
        </a:buClr>
        <a:buSzPct val="100000"/>
        <a:buFont typeface="Arial"/>
        <a:buChar char="•"/>
        <a:defRPr sz="1800" kern="1200" cap="none">
          <a:solidFill>
            <a:schemeClr val="tx1"/>
          </a:solidFill>
          <a:effectLst/>
          <a:latin typeface="+mn-lt"/>
          <a:ea typeface="+mn-ea"/>
          <a:cs typeface="+mn-cs"/>
        </a:defRPr>
      </a:lvl1pPr>
      <a:lvl2pPr marL="742950" indent="-285750" algn="l" defTabSz="457200" rtl="0" eaLnBrk="1" latinLnBrk="0" hangingPunct="1">
        <a:spcBef>
          <a:spcPts val="0"/>
        </a:spcBef>
        <a:spcAft>
          <a:spcPts val="1000"/>
        </a:spcAft>
        <a:buClr>
          <a:schemeClr val="tx1"/>
        </a:buClr>
        <a:buSzPct val="100000"/>
        <a:buFont typeface="Arial"/>
        <a:buChar char="•"/>
        <a:defRPr sz="1600" kern="1200" cap="none">
          <a:solidFill>
            <a:schemeClr val="tx1"/>
          </a:solidFill>
          <a:effectLst/>
          <a:latin typeface="+mn-lt"/>
          <a:ea typeface="+mn-ea"/>
          <a:cs typeface="+mn-cs"/>
        </a:defRPr>
      </a:lvl2pPr>
      <a:lvl3pPr marL="1200150" indent="-285750" algn="l" defTabSz="457200" rtl="0" eaLnBrk="1" latinLnBrk="0" hangingPunct="1">
        <a:spcBef>
          <a:spcPts val="0"/>
        </a:spcBef>
        <a:spcAft>
          <a:spcPts val="1000"/>
        </a:spcAft>
        <a:buClr>
          <a:schemeClr val="tx1"/>
        </a:buClr>
        <a:buSzPct val="100000"/>
        <a:buFont typeface="Arial"/>
        <a:buChar char="•"/>
        <a:defRPr sz="1400" kern="1200" cap="none">
          <a:solidFill>
            <a:schemeClr val="tx1"/>
          </a:solidFill>
          <a:effectLst/>
          <a:latin typeface="+mn-lt"/>
          <a:ea typeface="+mn-ea"/>
          <a:cs typeface="+mn-cs"/>
        </a:defRPr>
      </a:lvl3pPr>
      <a:lvl4pPr marL="15430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4pPr>
      <a:lvl5pPr marL="20002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5pPr>
      <a:lvl6pPr marL="25146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6pPr>
      <a:lvl7pPr marL="29718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7pPr>
      <a:lvl8pPr marL="34290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8pPr>
      <a:lvl9pPr marL="38862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1.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901521" y="399245"/>
            <a:ext cx="10258604" cy="6104586"/>
          </a:xfrm>
        </p:spPr>
        <p:txBody>
          <a:bodyPr>
            <a:normAutofit fontScale="90000"/>
          </a:bodyPr>
          <a:lstStyle/>
          <a:p>
            <a:pPr algn="ctr"/>
            <a:r>
              <a:rPr lang="es-SV" b="1" dirty="0" smtClean="0"/>
              <a:t>UNIVERSIDAD DE EL SALVADOR</a:t>
            </a:r>
            <a:br>
              <a:rPr lang="es-SV" b="1" dirty="0" smtClean="0"/>
            </a:br>
            <a:r>
              <a:rPr lang="es-SV" dirty="0"/>
              <a:t/>
            </a:r>
            <a:br>
              <a:rPr lang="es-SV" dirty="0"/>
            </a:br>
            <a:r>
              <a:rPr lang="es-SV" sz="1400" b="1" dirty="0" smtClean="0">
                <a:latin typeface="Arial" panose="020B0604020202020204" pitchFamily="34" charset="0"/>
                <a:cs typeface="Arial" panose="020B0604020202020204" pitchFamily="34" charset="0"/>
              </a:rPr>
              <a:t>LIC. Javier miranda</a:t>
            </a:r>
            <a:br>
              <a:rPr lang="es-SV" sz="1400" b="1" dirty="0" smtClean="0">
                <a:latin typeface="Arial" panose="020B0604020202020204" pitchFamily="34" charset="0"/>
                <a:cs typeface="Arial" panose="020B0604020202020204" pitchFamily="34" charset="0"/>
              </a:rPr>
            </a:br>
            <a:r>
              <a:rPr lang="es-SV" sz="1400" b="1" dirty="0" smtClean="0">
                <a:latin typeface="Arial" panose="020B0604020202020204" pitchFamily="34" charset="0"/>
                <a:cs typeface="Arial" panose="020B0604020202020204" pitchFamily="34" charset="0"/>
              </a:rPr>
              <a:t/>
            </a:r>
            <a:br>
              <a:rPr lang="es-SV" sz="1400" b="1" dirty="0" smtClean="0">
                <a:latin typeface="Arial" panose="020B0604020202020204" pitchFamily="34" charset="0"/>
                <a:cs typeface="Arial" panose="020B0604020202020204" pitchFamily="34" charset="0"/>
              </a:rPr>
            </a:br>
            <a:r>
              <a:rPr lang="es-SV" sz="1400" b="1" dirty="0" smtClean="0">
                <a:latin typeface="Arial" panose="020B0604020202020204" pitchFamily="34" charset="0"/>
                <a:cs typeface="Arial" panose="020B0604020202020204" pitchFamily="34" charset="0"/>
              </a:rPr>
              <a:t>Integrantes:</a:t>
            </a:r>
            <a:br>
              <a:rPr lang="es-SV" sz="1400" b="1" dirty="0" smtClean="0">
                <a:latin typeface="Arial" panose="020B0604020202020204" pitchFamily="34" charset="0"/>
                <a:cs typeface="Arial" panose="020B0604020202020204" pitchFamily="34" charset="0"/>
              </a:rPr>
            </a:br>
            <a:r>
              <a:rPr lang="es-SV" sz="1400" b="1" dirty="0">
                <a:latin typeface="Arial" panose="020B0604020202020204" pitchFamily="34" charset="0"/>
                <a:cs typeface="Arial" panose="020B0604020202020204" pitchFamily="34" charset="0"/>
              </a:rPr>
              <a:t/>
            </a:r>
            <a:br>
              <a:rPr lang="es-SV" sz="1400" b="1" dirty="0">
                <a:latin typeface="Arial" panose="020B0604020202020204" pitchFamily="34" charset="0"/>
                <a:cs typeface="Arial" panose="020B0604020202020204" pitchFamily="34" charset="0"/>
              </a:rPr>
            </a:br>
            <a:r>
              <a:rPr lang="es-SV" sz="1400" b="1" dirty="0" smtClean="0">
                <a:latin typeface="Arial" panose="020B0604020202020204" pitchFamily="34" charset="0"/>
                <a:cs typeface="Arial" panose="020B0604020202020204" pitchFamily="34" charset="0"/>
              </a:rPr>
              <a:t>David salomón </a:t>
            </a:r>
            <a:r>
              <a:rPr lang="es-SV" sz="1400" b="1" dirty="0" err="1" smtClean="0">
                <a:latin typeface="Arial" panose="020B0604020202020204" pitchFamily="34" charset="0"/>
                <a:cs typeface="Arial" panose="020B0604020202020204" pitchFamily="34" charset="0"/>
              </a:rPr>
              <a:t>sorto</a:t>
            </a:r>
            <a:r>
              <a:rPr lang="es-SV" sz="1400" b="1" dirty="0" smtClean="0">
                <a:latin typeface="Arial" panose="020B0604020202020204" pitchFamily="34" charset="0"/>
                <a:cs typeface="Arial" panose="020B0604020202020204" pitchFamily="34" charset="0"/>
              </a:rPr>
              <a:t> García		                        sg14021</a:t>
            </a:r>
            <a:br>
              <a:rPr lang="es-SV" sz="1400" b="1" dirty="0" smtClean="0">
                <a:latin typeface="Arial" panose="020B0604020202020204" pitchFamily="34" charset="0"/>
                <a:cs typeface="Arial" panose="020B0604020202020204" pitchFamily="34" charset="0"/>
              </a:rPr>
            </a:br>
            <a:r>
              <a:rPr lang="es-SV" sz="1400" b="1" dirty="0">
                <a:latin typeface="Arial" panose="020B0604020202020204" pitchFamily="34" charset="0"/>
                <a:cs typeface="Arial" panose="020B0604020202020204" pitchFamily="34" charset="0"/>
              </a:rPr>
              <a:t/>
            </a:r>
            <a:br>
              <a:rPr lang="es-SV" sz="1400" b="1" dirty="0">
                <a:latin typeface="Arial" panose="020B0604020202020204" pitchFamily="34" charset="0"/>
                <a:cs typeface="Arial" panose="020B0604020202020204" pitchFamily="34" charset="0"/>
              </a:rPr>
            </a:br>
            <a:r>
              <a:rPr lang="es-SV" sz="1400" b="1" dirty="0" err="1" smtClean="0">
                <a:latin typeface="Arial" panose="020B0604020202020204" pitchFamily="34" charset="0"/>
                <a:cs typeface="Arial" panose="020B0604020202020204" pitchFamily="34" charset="0"/>
              </a:rPr>
              <a:t>marla</a:t>
            </a:r>
            <a:r>
              <a:rPr lang="es-SV" sz="1400" b="1" dirty="0" smtClean="0">
                <a:latin typeface="Arial" panose="020B0604020202020204" pitchFamily="34" charset="0"/>
                <a:cs typeface="Arial" panose="020B0604020202020204" pitchFamily="34" charset="0"/>
              </a:rPr>
              <a:t> </a:t>
            </a:r>
            <a:r>
              <a:rPr lang="es-SV" sz="1400" b="1" dirty="0" err="1" smtClean="0">
                <a:latin typeface="Arial" panose="020B0604020202020204" pitchFamily="34" charset="0"/>
                <a:cs typeface="Arial" panose="020B0604020202020204" pitchFamily="34" charset="0"/>
              </a:rPr>
              <a:t>gricelidad</a:t>
            </a:r>
            <a:r>
              <a:rPr lang="es-SV" sz="1400" b="1" dirty="0" smtClean="0">
                <a:latin typeface="Arial" panose="020B0604020202020204" pitchFamily="34" charset="0"/>
                <a:cs typeface="Arial" panose="020B0604020202020204" pitchFamily="34" charset="0"/>
              </a:rPr>
              <a:t>  Aguilar Liévano	   	     al14011	</a:t>
            </a:r>
            <a:br>
              <a:rPr lang="es-SV" sz="1400" b="1" dirty="0" smtClean="0">
                <a:latin typeface="Arial" panose="020B0604020202020204" pitchFamily="34" charset="0"/>
                <a:cs typeface="Arial" panose="020B0604020202020204" pitchFamily="34" charset="0"/>
              </a:rPr>
            </a:br>
            <a:r>
              <a:rPr lang="es-SV" sz="1400" b="1" dirty="0">
                <a:latin typeface="Arial" panose="020B0604020202020204" pitchFamily="34" charset="0"/>
                <a:cs typeface="Arial" panose="020B0604020202020204" pitchFamily="34" charset="0"/>
              </a:rPr>
              <a:t/>
            </a:r>
            <a:br>
              <a:rPr lang="es-SV" sz="1400" b="1" dirty="0">
                <a:latin typeface="Arial" panose="020B0604020202020204" pitchFamily="34" charset="0"/>
                <a:cs typeface="Arial" panose="020B0604020202020204" pitchFamily="34" charset="0"/>
              </a:rPr>
            </a:br>
            <a:r>
              <a:rPr lang="es-SV" sz="1400" b="1" dirty="0" smtClean="0">
                <a:latin typeface="Arial" panose="020B0604020202020204" pitchFamily="34" charset="0"/>
                <a:cs typeface="Arial" panose="020B0604020202020204" pitchFamily="34" charset="0"/>
              </a:rPr>
              <a:t>  juan francisco romero </a:t>
            </a:r>
            <a:r>
              <a:rPr lang="es-SV" sz="1400" b="1" dirty="0" err="1" smtClean="0">
                <a:latin typeface="Arial" panose="020B0604020202020204" pitchFamily="34" charset="0"/>
                <a:cs typeface="Arial" panose="020B0604020202020204" pitchFamily="34" charset="0"/>
              </a:rPr>
              <a:t>Hernandez</a:t>
            </a:r>
            <a:r>
              <a:rPr lang="es-SV" sz="1400" b="1" dirty="0" smtClean="0">
                <a:latin typeface="Arial" panose="020B0604020202020204" pitchFamily="34" charset="0"/>
                <a:cs typeface="Arial" panose="020B0604020202020204" pitchFamily="34" charset="0"/>
              </a:rPr>
              <a:t>                     rh14034</a:t>
            </a:r>
            <a:br>
              <a:rPr lang="es-SV" sz="1400" b="1" dirty="0" smtClean="0">
                <a:latin typeface="Arial" panose="020B0604020202020204" pitchFamily="34" charset="0"/>
                <a:cs typeface="Arial" panose="020B0604020202020204" pitchFamily="34" charset="0"/>
              </a:rPr>
            </a:br>
            <a:r>
              <a:rPr lang="es-SV" sz="1400" b="1" dirty="0">
                <a:latin typeface="Arial" panose="020B0604020202020204" pitchFamily="34" charset="0"/>
                <a:cs typeface="Arial" panose="020B0604020202020204" pitchFamily="34" charset="0"/>
              </a:rPr>
              <a:t/>
            </a:r>
            <a:br>
              <a:rPr lang="es-SV" sz="1400" b="1" dirty="0">
                <a:latin typeface="Arial" panose="020B0604020202020204" pitchFamily="34" charset="0"/>
                <a:cs typeface="Arial" panose="020B0604020202020204" pitchFamily="34" charset="0"/>
              </a:rPr>
            </a:br>
            <a:r>
              <a:rPr lang="es-SV" sz="1400" b="1" dirty="0" smtClean="0">
                <a:latin typeface="Arial" panose="020B0604020202020204" pitchFamily="34" charset="0"/>
                <a:cs typeface="Arial" panose="020B0604020202020204" pitchFamily="34" charset="0"/>
              </a:rPr>
              <a:t>  Amy Melissa rosa palacios 				        rp14061</a:t>
            </a:r>
            <a:br>
              <a:rPr lang="es-SV" sz="1400" b="1" dirty="0" smtClean="0">
                <a:latin typeface="Arial" panose="020B0604020202020204" pitchFamily="34" charset="0"/>
                <a:cs typeface="Arial" panose="020B0604020202020204" pitchFamily="34" charset="0"/>
              </a:rPr>
            </a:br>
            <a:r>
              <a:rPr lang="es-SV" sz="1400" b="1" dirty="0">
                <a:latin typeface="Arial" panose="020B0604020202020204" pitchFamily="34" charset="0"/>
                <a:cs typeface="Arial" panose="020B0604020202020204" pitchFamily="34" charset="0"/>
              </a:rPr>
              <a:t/>
            </a:r>
            <a:br>
              <a:rPr lang="es-SV" sz="1400" b="1" dirty="0">
                <a:latin typeface="Arial" panose="020B0604020202020204" pitchFamily="34" charset="0"/>
                <a:cs typeface="Arial" panose="020B0604020202020204" pitchFamily="34" charset="0"/>
              </a:rPr>
            </a:br>
            <a:r>
              <a:rPr lang="es-SV" sz="1400" b="1" dirty="0" smtClean="0">
                <a:latin typeface="Arial" panose="020B0604020202020204" pitchFamily="34" charset="0"/>
                <a:cs typeface="Arial" panose="020B0604020202020204" pitchFamily="34" charset="0"/>
              </a:rPr>
              <a:t>  alma </a:t>
            </a:r>
            <a:r>
              <a:rPr lang="es-SV" sz="1400" b="1" dirty="0" err="1" smtClean="0">
                <a:latin typeface="Arial" panose="020B0604020202020204" pitchFamily="34" charset="0"/>
                <a:cs typeface="Arial" panose="020B0604020202020204" pitchFamily="34" charset="0"/>
              </a:rPr>
              <a:t>domenica</a:t>
            </a:r>
            <a:r>
              <a:rPr lang="es-SV" sz="1400" b="1" dirty="0" smtClean="0">
                <a:latin typeface="Arial" panose="020B0604020202020204" pitchFamily="34" charset="0"/>
                <a:cs typeface="Arial" panose="020B0604020202020204" pitchFamily="34" charset="0"/>
              </a:rPr>
              <a:t> rivera Chávez   				rc14020</a:t>
            </a:r>
            <a:br>
              <a:rPr lang="es-SV" sz="1400" b="1" dirty="0" smtClean="0">
                <a:latin typeface="Arial" panose="020B0604020202020204" pitchFamily="34" charset="0"/>
                <a:cs typeface="Arial" panose="020B0604020202020204" pitchFamily="34" charset="0"/>
              </a:rPr>
            </a:br>
            <a:r>
              <a:rPr lang="es-SV" sz="1400" b="1" dirty="0">
                <a:latin typeface="Arial" panose="020B0604020202020204" pitchFamily="34" charset="0"/>
                <a:cs typeface="Arial" panose="020B0604020202020204" pitchFamily="34" charset="0"/>
              </a:rPr>
              <a:t/>
            </a:r>
            <a:br>
              <a:rPr lang="es-SV" sz="1400" b="1" dirty="0">
                <a:latin typeface="Arial" panose="020B0604020202020204" pitchFamily="34" charset="0"/>
                <a:cs typeface="Arial" panose="020B0604020202020204" pitchFamily="34" charset="0"/>
              </a:rPr>
            </a:br>
            <a:r>
              <a:rPr lang="es-SV" sz="1400" b="1" dirty="0" smtClean="0">
                <a:latin typeface="Arial" panose="020B0604020202020204" pitchFamily="34" charset="0"/>
                <a:cs typeface="Arial" panose="020B0604020202020204" pitchFamily="34" charset="0"/>
              </a:rPr>
              <a:t>diego Rodrigo Ibarra García  		                 ig14004 </a:t>
            </a:r>
            <a:br>
              <a:rPr lang="es-SV" sz="1400" b="1" dirty="0" smtClean="0">
                <a:latin typeface="Arial" panose="020B0604020202020204" pitchFamily="34" charset="0"/>
                <a:cs typeface="Arial" panose="020B0604020202020204" pitchFamily="34" charset="0"/>
              </a:rPr>
            </a:br>
            <a:r>
              <a:rPr lang="es-SV" sz="1400" b="1" dirty="0" smtClean="0">
                <a:latin typeface="Arial" panose="020B0604020202020204" pitchFamily="34" charset="0"/>
                <a:cs typeface="Arial" panose="020B0604020202020204" pitchFamily="34" charset="0"/>
              </a:rPr>
              <a:t/>
            </a:r>
            <a:br>
              <a:rPr lang="es-SV" sz="1400" b="1" dirty="0" smtClean="0">
                <a:latin typeface="Arial" panose="020B0604020202020204" pitchFamily="34" charset="0"/>
                <a:cs typeface="Arial" panose="020B0604020202020204" pitchFamily="34" charset="0"/>
              </a:rPr>
            </a:br>
            <a:r>
              <a:rPr lang="es-SV" sz="1400" b="1" dirty="0">
                <a:latin typeface="Arial" panose="020B0604020202020204" pitchFamily="34" charset="0"/>
                <a:cs typeface="Arial" panose="020B0604020202020204" pitchFamily="34" charset="0"/>
              </a:rPr>
              <a:t/>
            </a:r>
            <a:br>
              <a:rPr lang="es-SV" sz="1400" b="1" dirty="0">
                <a:latin typeface="Arial" panose="020B0604020202020204" pitchFamily="34" charset="0"/>
                <a:cs typeface="Arial" panose="020B0604020202020204" pitchFamily="34" charset="0"/>
              </a:rPr>
            </a:br>
            <a:r>
              <a:rPr lang="es-SV" sz="1400" b="1" dirty="0" smtClean="0">
                <a:latin typeface="Arial" panose="020B0604020202020204" pitchFamily="34" charset="0"/>
                <a:cs typeface="Arial" panose="020B0604020202020204" pitchFamily="34" charset="0"/>
              </a:rPr>
              <a:t>           	</a:t>
            </a:r>
            <a:br>
              <a:rPr lang="es-SV" sz="1400" b="1" dirty="0" smtClean="0">
                <a:latin typeface="Arial" panose="020B0604020202020204" pitchFamily="34" charset="0"/>
                <a:cs typeface="Arial" panose="020B0604020202020204" pitchFamily="34" charset="0"/>
              </a:rPr>
            </a:br>
            <a:r>
              <a:rPr lang="es-SV" sz="1400" b="1" dirty="0" smtClean="0">
                <a:latin typeface="Arial" panose="020B0604020202020204" pitchFamily="34" charset="0"/>
                <a:cs typeface="Arial" panose="020B0604020202020204" pitchFamily="34" charset="0"/>
              </a:rPr>
              <a:t>los inter marketing</a:t>
            </a:r>
            <a:br>
              <a:rPr lang="es-SV" sz="1400" b="1" dirty="0" smtClean="0">
                <a:latin typeface="Arial" panose="020B0604020202020204" pitchFamily="34" charset="0"/>
                <a:cs typeface="Arial" panose="020B0604020202020204" pitchFamily="34" charset="0"/>
              </a:rPr>
            </a:br>
            <a:r>
              <a:rPr lang="es-SV" sz="1400" dirty="0">
                <a:latin typeface="Arial" panose="020B0604020202020204" pitchFamily="34" charset="0"/>
                <a:cs typeface="Arial" panose="020B0604020202020204" pitchFamily="34" charset="0"/>
              </a:rPr>
              <a:t/>
            </a:r>
            <a:br>
              <a:rPr lang="es-SV" sz="1400" dirty="0">
                <a:latin typeface="Arial" panose="020B0604020202020204" pitchFamily="34" charset="0"/>
                <a:cs typeface="Arial" panose="020B0604020202020204" pitchFamily="34" charset="0"/>
              </a:rPr>
            </a:br>
            <a:r>
              <a:rPr lang="es-SV" sz="1400" dirty="0" smtClean="0">
                <a:latin typeface="Arial" panose="020B0604020202020204" pitchFamily="34" charset="0"/>
                <a:cs typeface="Arial" panose="020B0604020202020204" pitchFamily="34" charset="0"/>
              </a:rPr>
              <a:t/>
            </a:r>
            <a:br>
              <a:rPr lang="es-SV" sz="1400" dirty="0" smtClean="0">
                <a:latin typeface="Arial" panose="020B0604020202020204" pitchFamily="34" charset="0"/>
                <a:cs typeface="Arial" panose="020B0604020202020204" pitchFamily="34" charset="0"/>
              </a:rPr>
            </a:br>
            <a:r>
              <a:rPr lang="es-SV" sz="1400" b="1" dirty="0" smtClean="0">
                <a:latin typeface="Arial" panose="020B0604020202020204" pitchFamily="34" charset="0"/>
                <a:cs typeface="Arial" panose="020B0604020202020204" pitchFamily="34" charset="0"/>
              </a:rPr>
              <a:t>“efectivo y equivalente”</a:t>
            </a:r>
            <a:r>
              <a:rPr lang="es-SV" sz="1400" b="1" dirty="0">
                <a:latin typeface="Arial" panose="020B0604020202020204" pitchFamily="34" charset="0"/>
                <a:cs typeface="Arial" panose="020B0604020202020204" pitchFamily="34" charset="0"/>
              </a:rPr>
              <a:t/>
            </a:r>
            <a:br>
              <a:rPr lang="es-SV" sz="1400" b="1" dirty="0">
                <a:latin typeface="Arial" panose="020B0604020202020204" pitchFamily="34" charset="0"/>
                <a:cs typeface="Arial" panose="020B0604020202020204" pitchFamily="34" charset="0"/>
              </a:rPr>
            </a:br>
            <a:endParaRPr lang="es-SV" b="1" dirty="0"/>
          </a:p>
        </p:txBody>
      </p:sp>
    </p:spTree>
    <p:extLst>
      <p:ext uri="{BB962C8B-B14F-4D97-AF65-F5344CB8AC3E}">
        <p14:creationId xmlns:p14="http://schemas.microsoft.com/office/powerpoint/2010/main" val="25084874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 Título"/>
          <p:cNvSpPr>
            <a:spLocks noGrp="1"/>
          </p:cNvSpPr>
          <p:nvPr>
            <p:ph type="title"/>
          </p:nvPr>
        </p:nvSpPr>
        <p:spPr>
          <a:xfrm>
            <a:off x="2401910" y="390548"/>
            <a:ext cx="8229600" cy="1143000"/>
          </a:xfrm>
        </p:spPr>
        <p:txBody>
          <a:bodyPr>
            <a:normAutofit fontScale="90000"/>
          </a:bodyPr>
          <a:lstStyle/>
          <a:p>
            <a:r>
              <a:rPr lang="es-SV" b="1" dirty="0" smtClean="0"/>
              <a:t>PROCEDIMIENTOS DEL CONTROL INTERNO</a:t>
            </a:r>
            <a:endParaRPr lang="es-SV" b="1" dirty="0"/>
          </a:p>
        </p:txBody>
      </p:sp>
      <p:sp>
        <p:nvSpPr>
          <p:cNvPr id="6" name="2 Marcador de contenido"/>
          <p:cNvSpPr>
            <a:spLocks noGrp="1"/>
          </p:cNvSpPr>
          <p:nvPr>
            <p:ph idx="1"/>
          </p:nvPr>
        </p:nvSpPr>
        <p:spPr>
          <a:xfrm>
            <a:off x="1964028" y="1533548"/>
            <a:ext cx="8229600" cy="4525963"/>
          </a:xfrm>
        </p:spPr>
        <p:txBody>
          <a:bodyPr>
            <a:normAutofit fontScale="92500" lnSpcReduction="10000"/>
          </a:bodyPr>
          <a:lstStyle/>
          <a:p>
            <a:endParaRPr lang="es-SV" dirty="0" smtClean="0"/>
          </a:p>
          <a:p>
            <a:r>
              <a:rPr lang="es-SV" dirty="0" smtClean="0"/>
              <a:t>PERSONAL COMPETENTE, CONFIABLE Y CON ÉTICA: </a:t>
            </a:r>
          </a:p>
          <a:p>
            <a:pPr marL="0" indent="0">
              <a:buNone/>
            </a:pPr>
            <a:r>
              <a:rPr lang="es-SV" dirty="0"/>
              <a:t> </a:t>
            </a:r>
            <a:r>
              <a:rPr lang="es-SV" dirty="0" smtClean="0"/>
              <a:t>    los empleados deberían ser competentes, confiables y con ética.</a:t>
            </a:r>
          </a:p>
          <a:p>
            <a:pPr marL="0" indent="0">
              <a:buNone/>
            </a:pPr>
            <a:endParaRPr lang="es-SV" dirty="0" smtClean="0"/>
          </a:p>
          <a:p>
            <a:r>
              <a:rPr lang="es-SV" dirty="0" smtClean="0"/>
              <a:t>ASIGNACIÓN DE RESPONSABILIDADES: cada empleado tiene ciertas responsabilidades.</a:t>
            </a:r>
          </a:p>
          <a:p>
            <a:pPr marL="0" indent="0">
              <a:buNone/>
            </a:pPr>
            <a:endParaRPr lang="es-SV" dirty="0" smtClean="0"/>
          </a:p>
          <a:p>
            <a:r>
              <a:rPr lang="es-SV" dirty="0" smtClean="0"/>
              <a:t>SEPARACIÓN DE RESPONSABILIDADES: limita el fraude y promueve la exactitud de los registros contables.</a:t>
            </a:r>
          </a:p>
          <a:p>
            <a:endParaRPr lang="es-SV" dirty="0" smtClean="0"/>
          </a:p>
          <a:p>
            <a:pPr marL="0" indent="0">
              <a:buNone/>
            </a:pPr>
            <a:r>
              <a:rPr lang="es-SV" dirty="0" smtClean="0"/>
              <a:t>         1- Separación entre las operaciones y la  </a:t>
            </a:r>
          </a:p>
          <a:p>
            <a:pPr marL="0" indent="0">
              <a:buNone/>
            </a:pPr>
            <a:r>
              <a:rPr lang="es-SV" dirty="0" smtClean="0"/>
              <a:t>             Contabilidad.</a:t>
            </a:r>
          </a:p>
          <a:p>
            <a:pPr marL="0" indent="0">
              <a:buNone/>
            </a:pPr>
            <a:r>
              <a:rPr lang="es-SV" dirty="0" smtClean="0"/>
              <a:t>         2- Separación entre la custodia de los activos y la </a:t>
            </a:r>
          </a:p>
          <a:p>
            <a:pPr marL="0" indent="0">
              <a:buNone/>
            </a:pPr>
            <a:r>
              <a:rPr lang="es-SV" dirty="0" smtClean="0"/>
              <a:t>             Contabilidad</a:t>
            </a:r>
            <a:endParaRPr lang="es-SV" dirty="0"/>
          </a:p>
        </p:txBody>
      </p:sp>
    </p:spTree>
    <p:extLst>
      <p:ext uri="{BB962C8B-B14F-4D97-AF65-F5344CB8AC3E}">
        <p14:creationId xmlns:p14="http://schemas.microsoft.com/office/powerpoint/2010/main" val="41713413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wipe(down)">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wipe(down)">
                                      <p:cBhvr>
                                        <p:cTn id="17" dur="5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6">
                                            <p:txEl>
                                              <p:pRg st="4" end="4"/>
                                            </p:txEl>
                                          </p:spTgt>
                                        </p:tgtEl>
                                        <p:attrNameLst>
                                          <p:attrName>style.visibility</p:attrName>
                                        </p:attrNameLst>
                                      </p:cBhvr>
                                      <p:to>
                                        <p:strVal val="visible"/>
                                      </p:to>
                                    </p:set>
                                    <p:animEffect transition="in" filter="wipe(down)">
                                      <p:cBhvr>
                                        <p:cTn id="22" dur="500"/>
                                        <p:tgtEl>
                                          <p:spTgt spid="6">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6">
                                            <p:txEl>
                                              <p:pRg st="6" end="6"/>
                                            </p:txEl>
                                          </p:spTgt>
                                        </p:tgtEl>
                                        <p:attrNameLst>
                                          <p:attrName>style.visibility</p:attrName>
                                        </p:attrNameLst>
                                      </p:cBhvr>
                                      <p:to>
                                        <p:strVal val="visible"/>
                                      </p:to>
                                    </p:set>
                                    <p:animEffect transition="in" filter="wipe(down)">
                                      <p:cBhvr>
                                        <p:cTn id="27" dur="500"/>
                                        <p:tgtEl>
                                          <p:spTgt spid="6">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6">
                                            <p:txEl>
                                              <p:pRg st="8" end="8"/>
                                            </p:txEl>
                                          </p:spTgt>
                                        </p:tgtEl>
                                        <p:attrNameLst>
                                          <p:attrName>style.visibility</p:attrName>
                                        </p:attrNameLst>
                                      </p:cBhvr>
                                      <p:to>
                                        <p:strVal val="visible"/>
                                      </p:to>
                                    </p:set>
                                    <p:animEffect transition="in" filter="wipe(down)">
                                      <p:cBhvr>
                                        <p:cTn id="32" dur="500"/>
                                        <p:tgtEl>
                                          <p:spTgt spid="6">
                                            <p:txEl>
                                              <p:pRg st="8" end="8"/>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6">
                                            <p:txEl>
                                              <p:pRg st="9" end="9"/>
                                            </p:txEl>
                                          </p:spTgt>
                                        </p:tgtEl>
                                        <p:attrNameLst>
                                          <p:attrName>style.visibility</p:attrName>
                                        </p:attrNameLst>
                                      </p:cBhvr>
                                      <p:to>
                                        <p:strVal val="visible"/>
                                      </p:to>
                                    </p:set>
                                    <p:animEffect transition="in" filter="wipe(down)">
                                      <p:cBhvr>
                                        <p:cTn id="37" dur="500"/>
                                        <p:tgtEl>
                                          <p:spTgt spid="6">
                                            <p:txEl>
                                              <p:pRg st="9" end="9"/>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6">
                                            <p:txEl>
                                              <p:pRg st="10" end="10"/>
                                            </p:txEl>
                                          </p:spTgt>
                                        </p:tgtEl>
                                        <p:attrNameLst>
                                          <p:attrName>style.visibility</p:attrName>
                                        </p:attrNameLst>
                                      </p:cBhvr>
                                      <p:to>
                                        <p:strVal val="visible"/>
                                      </p:to>
                                    </p:set>
                                    <p:animEffect transition="in" filter="wipe(down)">
                                      <p:cBhvr>
                                        <p:cTn id="42" dur="500"/>
                                        <p:tgtEl>
                                          <p:spTgt spid="6">
                                            <p:txEl>
                                              <p:pRg st="10" end="1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6">
                                            <p:txEl>
                                              <p:pRg st="11" end="11"/>
                                            </p:txEl>
                                          </p:spTgt>
                                        </p:tgtEl>
                                        <p:attrNameLst>
                                          <p:attrName>style.visibility</p:attrName>
                                        </p:attrNameLst>
                                      </p:cBhvr>
                                      <p:to>
                                        <p:strVal val="visible"/>
                                      </p:to>
                                    </p:set>
                                    <p:animEffect transition="in" filter="wipe(down)">
                                      <p:cBhvr>
                                        <p:cTn id="47" dur="500"/>
                                        <p:tgtEl>
                                          <p:spTgt spid="6">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2182969" y="210243"/>
            <a:ext cx="8229600" cy="1143000"/>
          </a:xfrm>
        </p:spPr>
        <p:txBody>
          <a:bodyPr>
            <a:normAutofit fontScale="90000"/>
          </a:bodyPr>
          <a:lstStyle/>
          <a:p>
            <a:r>
              <a:rPr lang="es-SV" b="1" dirty="0" smtClean="0"/>
              <a:t>PROCEDIMIENTOS DEL CONTROL INTERNO</a:t>
            </a:r>
            <a:endParaRPr lang="es-SV" b="1" dirty="0"/>
          </a:p>
        </p:txBody>
      </p:sp>
      <p:sp>
        <p:nvSpPr>
          <p:cNvPr id="5" name="2 Marcador de contenido"/>
          <p:cNvSpPr>
            <a:spLocks noGrp="1"/>
          </p:cNvSpPr>
          <p:nvPr>
            <p:ph idx="1"/>
          </p:nvPr>
        </p:nvSpPr>
        <p:spPr>
          <a:xfrm>
            <a:off x="2182969" y="1353243"/>
            <a:ext cx="8229600" cy="4525963"/>
          </a:xfrm>
        </p:spPr>
        <p:txBody>
          <a:bodyPr>
            <a:normAutofit/>
          </a:bodyPr>
          <a:lstStyle/>
          <a:p>
            <a:r>
              <a:rPr lang="es-SV" sz="2400" dirty="0" smtClean="0"/>
              <a:t>AUDITORÍAS: para evaluar los registros contables, la mayoría de las empresas realizan auditorías.</a:t>
            </a:r>
          </a:p>
          <a:p>
            <a:pPr marL="0" indent="0">
              <a:buNone/>
            </a:pPr>
            <a:r>
              <a:rPr lang="es-SV" sz="2400" dirty="0" smtClean="0"/>
              <a:t> </a:t>
            </a:r>
          </a:p>
          <a:p>
            <a:r>
              <a:rPr lang="es-SV" sz="2400" dirty="0" smtClean="0"/>
              <a:t>DOCUMENTOS: brindan los detalles de las transacciones del negocio.</a:t>
            </a:r>
          </a:p>
          <a:p>
            <a:pPr marL="0" indent="0">
              <a:buNone/>
            </a:pPr>
            <a:endParaRPr lang="es-SV" sz="2400" dirty="0" smtClean="0"/>
          </a:p>
          <a:p>
            <a:r>
              <a:rPr lang="es-SV" sz="2400" dirty="0" smtClean="0"/>
              <a:t>DISPOSITIVOS ELECTRÓNICOS: los sistemas contables se basan cada vez menos en documentos impresos (en papel). </a:t>
            </a:r>
          </a:p>
          <a:p>
            <a:endParaRPr lang="es-SV" dirty="0"/>
          </a:p>
          <a:p>
            <a:pPr marL="0" indent="0">
              <a:buNone/>
            </a:pPr>
            <a:endParaRPr lang="es-SV" dirty="0" smtClean="0"/>
          </a:p>
        </p:txBody>
      </p:sp>
    </p:spTree>
    <p:extLst>
      <p:ext uri="{BB962C8B-B14F-4D97-AF65-F5344CB8AC3E}">
        <p14:creationId xmlns:p14="http://schemas.microsoft.com/office/powerpoint/2010/main" val="39311398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4"/>
                                        </p:tgtEl>
                                      </p:cBhvr>
                                    </p:animEffect>
                                    <p:animScale>
                                      <p:cBhvr>
                                        <p:cTn id="7" dur="250" autoRev="1" fill="hold"/>
                                        <p:tgtEl>
                                          <p:spTgt spid="4"/>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6" presetClass="emph" presetSubtype="0" fill="hold" grpId="0" nodeType="clickEffect">
                                  <p:stCondLst>
                                    <p:cond delay="0"/>
                                  </p:stCondLst>
                                  <p:childTnLst>
                                    <p:animScale>
                                      <p:cBhvr>
                                        <p:cTn id="11" dur="2000" fill="hold"/>
                                        <p:tgtEl>
                                          <p:spTgt spid="5">
                                            <p:txEl>
                                              <p:pRg st="0" end="0"/>
                                            </p:txEl>
                                          </p:spTgt>
                                        </p:tgtEl>
                                      </p:cBhvr>
                                      <p:by x="150000" y="150000"/>
                                    </p:animScale>
                                  </p:childTnLst>
                                </p:cTn>
                              </p:par>
                            </p:childTnLst>
                          </p:cTn>
                        </p:par>
                      </p:childTnLst>
                    </p:cTn>
                  </p:par>
                  <p:par>
                    <p:cTn id="12" fill="hold">
                      <p:stCondLst>
                        <p:cond delay="indefinite"/>
                      </p:stCondLst>
                      <p:childTnLst>
                        <p:par>
                          <p:cTn id="13" fill="hold">
                            <p:stCondLst>
                              <p:cond delay="0"/>
                            </p:stCondLst>
                            <p:childTnLst>
                              <p:par>
                                <p:cTn id="14" presetID="6" presetClass="emph" presetSubtype="0" fill="hold" grpId="0" nodeType="clickEffect">
                                  <p:stCondLst>
                                    <p:cond delay="0"/>
                                  </p:stCondLst>
                                  <p:childTnLst>
                                    <p:animScale>
                                      <p:cBhvr>
                                        <p:cTn id="15" dur="2000" fill="hold"/>
                                        <p:tgtEl>
                                          <p:spTgt spid="5">
                                            <p:txEl>
                                              <p:pRg st="1" end="1"/>
                                            </p:txEl>
                                          </p:spTgt>
                                        </p:tgtEl>
                                      </p:cBhvr>
                                      <p:by x="150000" y="150000"/>
                                    </p:animScale>
                                  </p:childTnLst>
                                </p:cTn>
                              </p:par>
                            </p:childTnLst>
                          </p:cTn>
                        </p:par>
                      </p:childTnLst>
                    </p:cTn>
                  </p:par>
                  <p:par>
                    <p:cTn id="16" fill="hold">
                      <p:stCondLst>
                        <p:cond delay="indefinite"/>
                      </p:stCondLst>
                      <p:childTnLst>
                        <p:par>
                          <p:cTn id="17" fill="hold">
                            <p:stCondLst>
                              <p:cond delay="0"/>
                            </p:stCondLst>
                            <p:childTnLst>
                              <p:par>
                                <p:cTn id="18" presetID="6" presetClass="emph" presetSubtype="0" fill="hold" grpId="0" nodeType="clickEffect">
                                  <p:stCondLst>
                                    <p:cond delay="0"/>
                                  </p:stCondLst>
                                  <p:childTnLst>
                                    <p:animScale>
                                      <p:cBhvr>
                                        <p:cTn id="19" dur="2000" fill="hold"/>
                                        <p:tgtEl>
                                          <p:spTgt spid="5">
                                            <p:txEl>
                                              <p:pRg st="2" end="2"/>
                                            </p:txEl>
                                          </p:spTgt>
                                        </p:tgtEl>
                                      </p:cBhvr>
                                      <p:by x="150000" y="150000"/>
                                    </p:animScale>
                                  </p:childTnLst>
                                </p:cTn>
                              </p:par>
                            </p:childTnLst>
                          </p:cTn>
                        </p:par>
                      </p:childTnLst>
                    </p:cTn>
                  </p:par>
                  <p:par>
                    <p:cTn id="20" fill="hold">
                      <p:stCondLst>
                        <p:cond delay="indefinite"/>
                      </p:stCondLst>
                      <p:childTnLst>
                        <p:par>
                          <p:cTn id="21" fill="hold">
                            <p:stCondLst>
                              <p:cond delay="0"/>
                            </p:stCondLst>
                            <p:childTnLst>
                              <p:par>
                                <p:cTn id="22" presetID="6" presetClass="emph" presetSubtype="0" fill="hold" grpId="0" nodeType="clickEffect">
                                  <p:stCondLst>
                                    <p:cond delay="0"/>
                                  </p:stCondLst>
                                  <p:childTnLst>
                                    <p:animScale>
                                      <p:cBhvr>
                                        <p:cTn id="23" dur="2000" fill="hold"/>
                                        <p:tgtEl>
                                          <p:spTgt spid="5">
                                            <p:txEl>
                                              <p:pRg st="4" end="4"/>
                                            </p:txEl>
                                          </p:spTgt>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395536" y="2276872"/>
            <a:ext cx="11349996" cy="2301240"/>
          </a:xfrm>
          <a:prstGeom prst="rect">
            <a:avLst/>
          </a:prstGeom>
          <a:effectLst/>
        </p:spPr>
        <p:txBody>
          <a:bodyPr vert="horz" lIns="91440" tIns="45720" rIns="91440" bIns="45720" rtlCol="0" anchor="ctr">
            <a:noAutofit/>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ES_tradnl" sz="7200" b="1" dirty="0" smtClean="0">
                <a:solidFill>
                  <a:srgbClr val="FFFF00"/>
                </a:solidFill>
                <a:effectLst>
                  <a:outerShdw blurRad="50800" dist="38100" dir="5400000" algn="t" rotWithShape="0">
                    <a:prstClr val="black">
                      <a:alpha val="50000"/>
                    </a:prstClr>
                  </a:outerShdw>
                  <a:reflection blurRad="6350" stA="55000" endA="300" endPos="45500" dir="5400000" sy="-100000" algn="bl" rotWithShape="0"/>
                </a:effectLst>
              </a:rPr>
              <a:t>Controles internos para el comercio electrónico.</a:t>
            </a:r>
            <a:endParaRPr lang="es-ES_tradnl" sz="7200" b="1" dirty="0">
              <a:solidFill>
                <a:srgbClr val="FFFF00"/>
              </a:solidFill>
              <a:effectLst>
                <a:outerShdw blurRad="50800" dist="38100" dir="5400000" algn="t" rotWithShape="0">
                  <a:prstClr val="black">
                    <a:alpha val="50000"/>
                  </a:prstClr>
                </a:outerShdw>
                <a:reflection blurRad="6350" stA="55000" endA="300" endPos="45500" dir="5400000" sy="-100000" algn="bl" rotWithShape="0"/>
              </a:effectLst>
            </a:endParaRPr>
          </a:p>
        </p:txBody>
      </p:sp>
    </p:spTree>
    <p:extLst>
      <p:ext uri="{BB962C8B-B14F-4D97-AF65-F5344CB8AC3E}">
        <p14:creationId xmlns:p14="http://schemas.microsoft.com/office/powerpoint/2010/main" val="35175250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4"/>
                                        </p:tgtEl>
                                        <p:attrNameLst>
                                          <p:attrName>ppt_x</p:attrName>
                                          <p:attrName>ppt_y</p:attrName>
                                        </p:attrNameLst>
                                      </p:cBhvr>
                                    </p:animMotion>
                                    <p:animRot by="1500000">
                                      <p:cBhvr>
                                        <p:cTn id="7" dur="125" fill="hold">
                                          <p:stCondLst>
                                            <p:cond delay="0"/>
                                          </p:stCondLst>
                                        </p:cTn>
                                        <p:tgtEl>
                                          <p:spTgt spid="4"/>
                                        </p:tgtEl>
                                        <p:attrNameLst>
                                          <p:attrName>r</p:attrName>
                                        </p:attrNameLst>
                                      </p:cBhvr>
                                    </p:animRot>
                                    <p:animRot by="-1500000">
                                      <p:cBhvr>
                                        <p:cTn id="8" dur="125" fill="hold">
                                          <p:stCondLst>
                                            <p:cond delay="125"/>
                                          </p:stCondLst>
                                        </p:cTn>
                                        <p:tgtEl>
                                          <p:spTgt spid="4"/>
                                        </p:tgtEl>
                                        <p:attrNameLst>
                                          <p:attrName>r</p:attrName>
                                        </p:attrNameLst>
                                      </p:cBhvr>
                                    </p:animRot>
                                    <p:animRot by="-1500000">
                                      <p:cBhvr>
                                        <p:cTn id="9" dur="125" fill="hold">
                                          <p:stCondLst>
                                            <p:cond delay="250"/>
                                          </p:stCondLst>
                                        </p:cTn>
                                        <p:tgtEl>
                                          <p:spTgt spid="4"/>
                                        </p:tgtEl>
                                        <p:attrNameLst>
                                          <p:attrName>r</p:attrName>
                                        </p:attrNameLst>
                                      </p:cBhvr>
                                    </p:animRot>
                                    <p:animRot by="1500000">
                                      <p:cBhvr>
                                        <p:cTn id="10" dur="125" fill="hold">
                                          <p:stCondLst>
                                            <p:cond delay="375"/>
                                          </p:stCondLst>
                                        </p:cTn>
                                        <p:tgtEl>
                                          <p:spTgt spid="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hacker.jpg"/>
          <p:cNvPicPr>
            <a:picLocks noChangeAspect="1"/>
          </p:cNvPicPr>
          <p:nvPr/>
        </p:nvPicPr>
        <p:blipFill>
          <a:blip r:embed="rId2" cstate="print"/>
          <a:stretch>
            <a:fillRect/>
          </a:stretch>
        </p:blipFill>
        <p:spPr>
          <a:xfrm>
            <a:off x="323528" y="1124745"/>
            <a:ext cx="3168352" cy="3024336"/>
          </a:xfrm>
          <a:prstGeom prst="rect">
            <a:avLst/>
          </a:prstGeom>
          <a:ln>
            <a:noFill/>
          </a:ln>
          <a:effectLst>
            <a:softEdge rad="112500"/>
          </a:effectLst>
        </p:spPr>
      </p:pic>
      <p:sp>
        <p:nvSpPr>
          <p:cNvPr id="5" name="Content Placeholder 2"/>
          <p:cNvSpPr>
            <a:spLocks noGrp="1"/>
          </p:cNvSpPr>
          <p:nvPr>
            <p:ph idx="1"/>
          </p:nvPr>
        </p:nvSpPr>
        <p:spPr>
          <a:xfrm>
            <a:off x="5519760" y="363203"/>
            <a:ext cx="5111750" cy="5853113"/>
          </a:xfrm>
        </p:spPr>
        <p:txBody>
          <a:bodyPr anchor="b">
            <a:normAutofit/>
          </a:bodyPr>
          <a:lstStyle/>
          <a:p>
            <a:pPr algn="just"/>
            <a:r>
              <a:rPr lang="es-ES_tradnl" sz="3200" dirty="0" smtClean="0"/>
              <a:t>El comercio electrónico crea sus propios y únicos tipos de riesgos.</a:t>
            </a:r>
          </a:p>
          <a:p>
            <a:pPr algn="just">
              <a:buNone/>
            </a:pPr>
            <a:endParaRPr lang="es-ES_tradnl" sz="3200" dirty="0" smtClean="0"/>
          </a:p>
          <a:p>
            <a:pPr algn="just"/>
            <a:r>
              <a:rPr lang="es-ES_tradnl" sz="3200" dirty="0" smtClean="0"/>
              <a:t>En el cual los ladrones pueden llegar a tener acceso a información confidencial (números de cuenta y claves de acceso) o quizás introducir virus.</a:t>
            </a:r>
          </a:p>
        </p:txBody>
      </p:sp>
    </p:spTree>
    <p:extLst>
      <p:ext uri="{BB962C8B-B14F-4D97-AF65-F5344CB8AC3E}">
        <p14:creationId xmlns:p14="http://schemas.microsoft.com/office/powerpoint/2010/main" val="57649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mph" presetSubtype="0" grpId="0" nodeType="clickEffect">
                                  <p:stCondLst>
                                    <p:cond delay="0"/>
                                  </p:stCondLst>
                                  <p:iterate type="lt">
                                    <p:tmAbs val="25"/>
                                  </p:iterate>
                                  <p:childTnLst>
                                    <p:set>
                                      <p:cBhvr override="childStyle">
                                        <p:cTn id="6" dur="indefinite"/>
                                        <p:tgtEl>
                                          <p:spTgt spid="5">
                                            <p:txEl>
                                              <p:pRg st="0" end="0"/>
                                            </p:txEl>
                                          </p:spTgt>
                                        </p:tgtEl>
                                        <p:attrNameLst>
                                          <p:attrName>style.fontWeight</p:attrName>
                                        </p:attrNameLst>
                                      </p:cBhvr>
                                      <p:to>
                                        <p:strVal val="bold"/>
                                      </p:to>
                                    </p:set>
                                  </p:childTnLst>
                                </p:cTn>
                              </p:par>
                            </p:childTnLst>
                          </p:cTn>
                        </p:par>
                      </p:childTnLst>
                    </p:cTn>
                  </p:par>
                  <p:par>
                    <p:cTn id="7" fill="hold">
                      <p:stCondLst>
                        <p:cond delay="indefinite"/>
                      </p:stCondLst>
                      <p:childTnLst>
                        <p:par>
                          <p:cTn id="8" fill="hold">
                            <p:stCondLst>
                              <p:cond delay="0"/>
                            </p:stCondLst>
                            <p:childTnLst>
                              <p:par>
                                <p:cTn id="9" presetID="15" presetClass="emph" presetSubtype="0" grpId="0" nodeType="clickEffect">
                                  <p:stCondLst>
                                    <p:cond delay="0"/>
                                  </p:stCondLst>
                                  <p:iterate type="lt">
                                    <p:tmAbs val="25"/>
                                  </p:iterate>
                                  <p:childTnLst>
                                    <p:set>
                                      <p:cBhvr override="childStyle">
                                        <p:cTn id="10" dur="indefinite"/>
                                        <p:tgtEl>
                                          <p:spTgt spid="5">
                                            <p:txEl>
                                              <p:pRg st="2" end="2"/>
                                            </p:txEl>
                                          </p:spTgt>
                                        </p:tgtEl>
                                        <p:attrNameLst>
                                          <p:attrName>style.fontWeight</p:attrName>
                                        </p:attrNameLst>
                                      </p:cBhvr>
                                      <p:to>
                                        <p:strVal val="bold"/>
                                      </p:to>
                                    </p:set>
                                  </p:childTnLst>
                                </p:cTn>
                              </p:par>
                            </p:childTnLst>
                          </p:cTn>
                        </p:par>
                      </p:childTnLst>
                    </p:cTn>
                  </p:par>
                  <p:par>
                    <p:cTn id="11" fill="hold">
                      <p:stCondLst>
                        <p:cond delay="indefinite"/>
                      </p:stCondLst>
                      <p:childTnLst>
                        <p:par>
                          <p:cTn id="12" fill="hold">
                            <p:stCondLst>
                              <p:cond delay="0"/>
                            </p:stCondLst>
                            <p:childTnLst>
                              <p:par>
                                <p:cTn id="13" presetID="27" presetClass="emph" presetSubtype="0" fill="remove" nodeType="clickEffect">
                                  <p:stCondLst>
                                    <p:cond delay="0"/>
                                  </p:stCondLst>
                                  <p:childTnLst>
                                    <p:animClr clrSpc="rgb" dir="cw">
                                      <p:cBhvr override="childStyle">
                                        <p:cTn id="14" dur="250" autoRev="1" fill="remove"/>
                                        <p:tgtEl>
                                          <p:spTgt spid="4"/>
                                        </p:tgtEl>
                                        <p:attrNameLst>
                                          <p:attrName>style.color</p:attrName>
                                        </p:attrNameLst>
                                      </p:cBhvr>
                                      <p:to>
                                        <a:schemeClr val="bg1"/>
                                      </p:to>
                                    </p:animClr>
                                    <p:animClr clrSpc="rgb" dir="cw">
                                      <p:cBhvr>
                                        <p:cTn id="15" dur="250" autoRev="1" fill="remove"/>
                                        <p:tgtEl>
                                          <p:spTgt spid="4"/>
                                        </p:tgtEl>
                                        <p:attrNameLst>
                                          <p:attrName>fillcolor</p:attrName>
                                        </p:attrNameLst>
                                      </p:cBhvr>
                                      <p:to>
                                        <a:schemeClr val="bg1"/>
                                      </p:to>
                                    </p:animClr>
                                    <p:set>
                                      <p:cBhvr>
                                        <p:cTn id="16" dur="250" autoRev="1" fill="remove"/>
                                        <p:tgtEl>
                                          <p:spTgt spid="4"/>
                                        </p:tgtEl>
                                        <p:attrNameLst>
                                          <p:attrName>fill.type</p:attrName>
                                        </p:attrNameLst>
                                      </p:cBhvr>
                                      <p:to>
                                        <p:strVal val="solid"/>
                                      </p:to>
                                    </p:set>
                                    <p:set>
                                      <p:cBhvr>
                                        <p:cTn id="17" dur="250" autoRev="1" fill="remove"/>
                                        <p:tgtEl>
                                          <p:spTgt spid="4"/>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611559" y="2348880"/>
            <a:ext cx="10940789" cy="2301240"/>
          </a:xfrm>
          <a:prstGeom prst="rect">
            <a:avLst/>
          </a:prstGeom>
          <a:effectLst/>
        </p:spPr>
        <p:txBody>
          <a:bodyPr vert="horz" lIns="91440" tIns="45720" rIns="91440" bIns="45720" rtlCol="0" anchor="ctr">
            <a:noAutofit/>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ES_tradnl" sz="7200" b="1" i="1" dirty="0" smtClean="0">
                <a:solidFill>
                  <a:srgbClr val="FFFF00"/>
                </a:solidFill>
                <a:effectLst>
                  <a:outerShdw blurRad="50800" dist="38100" dir="5400000" algn="t" rotWithShape="0">
                    <a:prstClr val="black">
                      <a:alpha val="50000"/>
                    </a:prstClr>
                  </a:outerShdw>
                  <a:reflection blurRad="6350" stA="55000" endA="300" endPos="45500" dir="5400000" sy="-100000" algn="bl" rotWithShape="0"/>
                </a:effectLst>
              </a:rPr>
              <a:t>Números de cuentas o claves de acceso robadas.</a:t>
            </a:r>
            <a:endParaRPr lang="es-ES_tradnl" sz="7200" b="1" i="1" dirty="0">
              <a:solidFill>
                <a:srgbClr val="FFFF00"/>
              </a:solidFill>
              <a:effectLst>
                <a:outerShdw blurRad="50800" dist="38100" dir="5400000" algn="t" rotWithShape="0">
                  <a:prstClr val="black">
                    <a:alpha val="50000"/>
                  </a:prstClr>
                </a:outerShdw>
                <a:reflection blurRad="6350" stA="55000" endA="300" endPos="45500" dir="5400000" sy="-100000" algn="bl" rotWithShape="0"/>
              </a:effectLst>
            </a:endParaRPr>
          </a:p>
        </p:txBody>
      </p:sp>
    </p:spTree>
    <p:extLst>
      <p:ext uri="{BB962C8B-B14F-4D97-AF65-F5344CB8AC3E}">
        <p14:creationId xmlns:p14="http://schemas.microsoft.com/office/powerpoint/2010/main" val="34549928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4"/>
                                        </p:tgtEl>
                                        <p:attrNameLst>
                                          <p:attrName>ppt_x</p:attrName>
                                          <p:attrName>ppt_y</p:attrName>
                                        </p:attrNameLst>
                                      </p:cBhvr>
                                    </p:animMotion>
                                    <p:animRot by="1500000">
                                      <p:cBhvr>
                                        <p:cTn id="7" dur="125" fill="hold">
                                          <p:stCondLst>
                                            <p:cond delay="0"/>
                                          </p:stCondLst>
                                        </p:cTn>
                                        <p:tgtEl>
                                          <p:spTgt spid="4"/>
                                        </p:tgtEl>
                                        <p:attrNameLst>
                                          <p:attrName>r</p:attrName>
                                        </p:attrNameLst>
                                      </p:cBhvr>
                                    </p:animRot>
                                    <p:animRot by="-1500000">
                                      <p:cBhvr>
                                        <p:cTn id="8" dur="125" fill="hold">
                                          <p:stCondLst>
                                            <p:cond delay="125"/>
                                          </p:stCondLst>
                                        </p:cTn>
                                        <p:tgtEl>
                                          <p:spTgt spid="4"/>
                                        </p:tgtEl>
                                        <p:attrNameLst>
                                          <p:attrName>r</p:attrName>
                                        </p:attrNameLst>
                                      </p:cBhvr>
                                    </p:animRot>
                                    <p:animRot by="-1500000">
                                      <p:cBhvr>
                                        <p:cTn id="9" dur="125" fill="hold">
                                          <p:stCondLst>
                                            <p:cond delay="250"/>
                                          </p:stCondLst>
                                        </p:cTn>
                                        <p:tgtEl>
                                          <p:spTgt spid="4"/>
                                        </p:tgtEl>
                                        <p:attrNameLst>
                                          <p:attrName>r</p:attrName>
                                        </p:attrNameLst>
                                      </p:cBhvr>
                                    </p:animRot>
                                    <p:animRot by="1500000">
                                      <p:cBhvr>
                                        <p:cTn id="10" dur="125" fill="hold">
                                          <p:stCondLst>
                                            <p:cond delay="375"/>
                                          </p:stCondLst>
                                        </p:cTn>
                                        <p:tgtEl>
                                          <p:spTgt spid="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hack.jpg"/>
          <p:cNvPicPr>
            <a:picLocks noChangeAspect="1"/>
          </p:cNvPicPr>
          <p:nvPr/>
        </p:nvPicPr>
        <p:blipFill>
          <a:blip r:embed="rId2" cstate="print"/>
          <a:stretch>
            <a:fillRect/>
          </a:stretch>
        </p:blipFill>
        <p:spPr>
          <a:xfrm>
            <a:off x="1115616" y="836712"/>
            <a:ext cx="2143125" cy="2143125"/>
          </a:xfrm>
          <a:prstGeom prst="rect">
            <a:avLst/>
          </a:prstGeom>
        </p:spPr>
      </p:pic>
      <p:sp>
        <p:nvSpPr>
          <p:cNvPr id="7" name="Content Placeholder 2"/>
          <p:cNvSpPr>
            <a:spLocks noGrp="1"/>
          </p:cNvSpPr>
          <p:nvPr>
            <p:ph idx="1"/>
          </p:nvPr>
        </p:nvSpPr>
        <p:spPr>
          <a:xfrm>
            <a:off x="467544" y="476672"/>
            <a:ext cx="8229600" cy="4525963"/>
          </a:xfrm>
        </p:spPr>
        <p:txBody>
          <a:bodyPr anchor="b">
            <a:normAutofit/>
          </a:bodyPr>
          <a:lstStyle/>
          <a:p>
            <a:pPr marL="0" indent="0" algn="just">
              <a:buNone/>
            </a:pPr>
            <a:r>
              <a:rPr lang="es-ES_tradnl" sz="2800" dirty="0" smtClean="0"/>
              <a:t>                           </a:t>
            </a:r>
          </a:p>
          <a:p>
            <a:pPr algn="just"/>
            <a:r>
              <a:rPr lang="es-ES_tradnl" sz="2800" dirty="0" smtClean="0"/>
              <a:t>Cuando usted realiza su compra, el numero de su tarjeta de crédito debe viajar a través de internet, y ello lo expone a riesgos, tanto con la información de la cuenta como con sus claves de acceso.</a:t>
            </a:r>
            <a:endParaRPr lang="es-ES_tradnl" sz="2800" dirty="0"/>
          </a:p>
        </p:txBody>
      </p:sp>
    </p:spTree>
    <p:extLst>
      <p:ext uri="{BB962C8B-B14F-4D97-AF65-F5344CB8AC3E}">
        <p14:creationId xmlns:p14="http://schemas.microsoft.com/office/powerpoint/2010/main" val="38273123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p:cTn id="7" dur="500" fill="hold"/>
                                        <p:tgtEl>
                                          <p:spTgt spid="7">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7">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7">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7">
                                            <p:txEl>
                                              <p:pRg st="1" end="1"/>
                                            </p:txEl>
                                          </p:spTgt>
                                        </p:tgtEl>
                                        <p:attrNameLst>
                                          <p:attrName>style.visibility</p:attrName>
                                        </p:attrNameLst>
                                      </p:cBhvr>
                                      <p:to>
                                        <p:strVal val="visible"/>
                                      </p:to>
                                    </p:set>
                                    <p:anim calcmode="lin" valueType="num">
                                      <p:cBhvr>
                                        <p:cTn id="14" dur="500" fill="hold"/>
                                        <p:tgtEl>
                                          <p:spTgt spid="7">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7">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7">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down)">
                                      <p:cBhvr>
                                        <p:cTn id="2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287925" y="2239595"/>
            <a:ext cx="9920801" cy="2554545"/>
          </a:xfrm>
          <a:prstGeom prst="rect">
            <a:avLst/>
          </a:prstGeom>
        </p:spPr>
        <p:txBody>
          <a:bodyPr wrap="square">
            <a:spAutoFit/>
          </a:bodyPr>
          <a:lstStyle/>
          <a:p>
            <a:pPr algn="ctr"/>
            <a:r>
              <a:rPr lang="es-ES_tradnl" sz="8000" dirty="0">
                <a:solidFill>
                  <a:srgbClr val="FFFF00"/>
                </a:solidFill>
                <a:effectLst>
                  <a:outerShdw blurRad="50800" dist="38100" dir="5400000" algn="t" rotWithShape="0">
                    <a:prstClr val="black">
                      <a:alpha val="50000"/>
                    </a:prstClr>
                  </a:outerShdw>
                  <a:reflection blurRad="6350" stA="55000" endA="300" endPos="45500" dir="5400000" sy="-100000" algn="bl" rotWithShape="0"/>
                </a:effectLst>
              </a:rPr>
              <a:t>Virus de computadoras y troyanos</a:t>
            </a:r>
            <a:endParaRPr lang="es-SV" sz="8000" dirty="0">
              <a:solidFill>
                <a:srgbClr val="FFFF00"/>
              </a:solidFill>
            </a:endParaRPr>
          </a:p>
        </p:txBody>
      </p:sp>
    </p:spTree>
    <p:extLst>
      <p:ext uri="{BB962C8B-B14F-4D97-AF65-F5344CB8AC3E}">
        <p14:creationId xmlns:p14="http://schemas.microsoft.com/office/powerpoint/2010/main" val="1600637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mph" presetSubtype="0" fill="remove" grpId="0" nodeType="clickEffect">
                                  <p:stCondLst>
                                    <p:cond delay="0"/>
                                  </p:stCondLst>
                                  <p:childTnLst>
                                    <p:animClr clrSpc="rgb" dir="cw">
                                      <p:cBhvr override="childStyle">
                                        <p:cTn id="6" dur="250" autoRev="1" fill="remove"/>
                                        <p:tgtEl>
                                          <p:spTgt spid="4"/>
                                        </p:tgtEl>
                                        <p:attrNameLst>
                                          <p:attrName>style.color</p:attrName>
                                        </p:attrNameLst>
                                      </p:cBhvr>
                                      <p:to>
                                        <a:schemeClr val="bg1"/>
                                      </p:to>
                                    </p:animClr>
                                    <p:animClr clrSpc="rgb" dir="cw">
                                      <p:cBhvr>
                                        <p:cTn id="7" dur="250" autoRev="1" fill="remove"/>
                                        <p:tgtEl>
                                          <p:spTgt spid="4"/>
                                        </p:tgtEl>
                                        <p:attrNameLst>
                                          <p:attrName>fillcolor</p:attrName>
                                        </p:attrNameLst>
                                      </p:cBhvr>
                                      <p:to>
                                        <a:schemeClr val="bg1"/>
                                      </p:to>
                                    </p:animClr>
                                    <p:set>
                                      <p:cBhvr>
                                        <p:cTn id="8" dur="250" autoRev="1" fill="remove"/>
                                        <p:tgtEl>
                                          <p:spTgt spid="4"/>
                                        </p:tgtEl>
                                        <p:attrNameLst>
                                          <p:attrName>fill.type</p:attrName>
                                        </p:attrNameLst>
                                      </p:cBhvr>
                                      <p:to>
                                        <p:strVal val="solid"/>
                                      </p:to>
                                    </p:set>
                                    <p:set>
                                      <p:cBhvr>
                                        <p:cTn id="9" dur="250" autoRev="1" fill="remove"/>
                                        <p:tgtEl>
                                          <p:spTgt spid="4"/>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041301" y="261759"/>
            <a:ext cx="8229600" cy="1143000"/>
          </a:xfrm>
        </p:spPr>
        <p:txBody>
          <a:bodyPr/>
          <a:lstStyle/>
          <a:p>
            <a:r>
              <a:rPr lang="es-ES_tradnl" b="1" dirty="0" smtClean="0"/>
              <a:t>Virus de computadoras y troyanos.</a:t>
            </a:r>
            <a:endParaRPr lang="es-ES_tradnl" b="1" dirty="0"/>
          </a:p>
        </p:txBody>
      </p:sp>
      <p:sp>
        <p:nvSpPr>
          <p:cNvPr id="5" name="Text Placeholder 4"/>
          <p:cNvSpPr txBox="1">
            <a:spLocks/>
          </p:cNvSpPr>
          <p:nvPr/>
        </p:nvSpPr>
        <p:spPr>
          <a:xfrm>
            <a:off x="457200" y="1535113"/>
            <a:ext cx="4040188" cy="639762"/>
          </a:xfrm>
          <a:prstGeom prst="rect">
            <a:avLst/>
          </a:prstGeom>
        </p:spPr>
        <p:txBody>
          <a:bodyPr vert="horz" lIns="91440" tIns="45720" rIns="91440" bIns="45720" rtlCol="0" anchor="ctr">
            <a:normAutofit/>
          </a:bodyPr>
          <a:lstStyle>
            <a:lvl1pPr marL="285750" indent="-285750" algn="l" defTabSz="457200" rtl="0" eaLnBrk="1" latinLnBrk="0" hangingPunct="1">
              <a:spcBef>
                <a:spcPts val="0"/>
              </a:spcBef>
              <a:spcAft>
                <a:spcPts val="1000"/>
              </a:spcAft>
              <a:buClr>
                <a:schemeClr val="tx1"/>
              </a:buClr>
              <a:buSzPct val="100000"/>
              <a:buFont typeface="Arial"/>
              <a:buChar char="•"/>
              <a:defRPr sz="1800" kern="1200" cap="none">
                <a:solidFill>
                  <a:schemeClr val="tx1"/>
                </a:solidFill>
                <a:effectLst/>
                <a:latin typeface="+mn-lt"/>
                <a:ea typeface="+mn-ea"/>
                <a:cs typeface="+mn-cs"/>
              </a:defRPr>
            </a:lvl1pPr>
            <a:lvl2pPr marL="742950" indent="-285750" algn="l" defTabSz="457200" rtl="0" eaLnBrk="1" latinLnBrk="0" hangingPunct="1">
              <a:spcBef>
                <a:spcPts val="0"/>
              </a:spcBef>
              <a:spcAft>
                <a:spcPts val="1000"/>
              </a:spcAft>
              <a:buClr>
                <a:schemeClr val="tx1"/>
              </a:buClr>
              <a:buSzPct val="100000"/>
              <a:buFont typeface="Arial"/>
              <a:buChar char="•"/>
              <a:defRPr sz="1600" kern="1200" cap="none">
                <a:solidFill>
                  <a:schemeClr val="tx1"/>
                </a:solidFill>
                <a:effectLst/>
                <a:latin typeface="+mn-lt"/>
                <a:ea typeface="+mn-ea"/>
                <a:cs typeface="+mn-cs"/>
              </a:defRPr>
            </a:lvl2pPr>
            <a:lvl3pPr marL="1200150" indent="-285750" algn="l" defTabSz="457200" rtl="0" eaLnBrk="1" latinLnBrk="0" hangingPunct="1">
              <a:spcBef>
                <a:spcPts val="0"/>
              </a:spcBef>
              <a:spcAft>
                <a:spcPts val="1000"/>
              </a:spcAft>
              <a:buClr>
                <a:schemeClr val="tx1"/>
              </a:buClr>
              <a:buSzPct val="100000"/>
              <a:buFont typeface="Arial"/>
              <a:buChar char="•"/>
              <a:defRPr sz="1400" kern="1200" cap="none">
                <a:solidFill>
                  <a:schemeClr val="tx1"/>
                </a:solidFill>
                <a:effectLst/>
                <a:latin typeface="+mn-lt"/>
                <a:ea typeface="+mn-ea"/>
                <a:cs typeface="+mn-cs"/>
              </a:defRPr>
            </a:lvl3pPr>
            <a:lvl4pPr marL="15430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4pPr>
            <a:lvl5pPr marL="20002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5pPr>
            <a:lvl6pPr marL="25146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6pPr>
            <a:lvl7pPr marL="29718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7pPr>
            <a:lvl8pPr marL="34290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8pPr>
            <a:lvl9pPr marL="38862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9pPr>
          </a:lstStyle>
          <a:p>
            <a:pPr algn="ctr"/>
            <a:r>
              <a:rPr lang="es-ES_tradnl" dirty="0" smtClean="0"/>
              <a:t>Virus de computadora</a:t>
            </a:r>
            <a:endParaRPr lang="es-ES_tradnl" dirty="0"/>
          </a:p>
        </p:txBody>
      </p:sp>
      <p:sp>
        <p:nvSpPr>
          <p:cNvPr id="7" name="Content Placeholder 5"/>
          <p:cNvSpPr>
            <a:spLocks noGrp="1"/>
          </p:cNvSpPr>
          <p:nvPr>
            <p:ph sz="half" idx="4294967295"/>
          </p:nvPr>
        </p:nvSpPr>
        <p:spPr>
          <a:xfrm>
            <a:off x="457200" y="2174875"/>
            <a:ext cx="4040188" cy="3951288"/>
          </a:xfrm>
          <a:prstGeom prst="rect">
            <a:avLst/>
          </a:prstGeom>
        </p:spPr>
        <p:txBody>
          <a:bodyPr anchor="ctr"/>
          <a:lstStyle/>
          <a:p>
            <a:pPr algn="just"/>
            <a:r>
              <a:rPr lang="es-ES_tradnl" dirty="0" smtClean="0"/>
              <a:t>Es un programa mal intencionado que ingresa al código de un programa sin consentimiento y realiza acciones destructivas.</a:t>
            </a:r>
            <a:endParaRPr lang="es-ES_tradnl" dirty="0"/>
          </a:p>
        </p:txBody>
      </p:sp>
      <p:pic>
        <p:nvPicPr>
          <p:cNvPr id="8" name="Picture 8" descr="troyano.jpg"/>
          <p:cNvPicPr>
            <a:picLocks noChangeAspect="1"/>
          </p:cNvPicPr>
          <p:nvPr/>
        </p:nvPicPr>
        <p:blipFill>
          <a:blip r:embed="rId2" cstate="print"/>
          <a:stretch>
            <a:fillRect/>
          </a:stretch>
        </p:blipFill>
        <p:spPr>
          <a:xfrm>
            <a:off x="4267529" y="5191125"/>
            <a:ext cx="2752725" cy="1666875"/>
          </a:xfrm>
          <a:prstGeom prst="rect">
            <a:avLst/>
          </a:prstGeom>
        </p:spPr>
      </p:pic>
      <p:sp>
        <p:nvSpPr>
          <p:cNvPr id="9" name="Text Placeholder 6"/>
          <p:cNvSpPr txBox="1">
            <a:spLocks/>
          </p:cNvSpPr>
          <p:nvPr/>
        </p:nvSpPr>
        <p:spPr>
          <a:xfrm>
            <a:off x="7607166" y="1535113"/>
            <a:ext cx="4041775" cy="639762"/>
          </a:xfrm>
          <a:prstGeom prst="rect">
            <a:avLst/>
          </a:prstGeom>
        </p:spPr>
        <p:txBody>
          <a:bodyPr/>
          <a:lstStyle>
            <a:lvl1pPr marL="285750" indent="-285750" algn="l" defTabSz="457200" rtl="0" eaLnBrk="1" latinLnBrk="0" hangingPunct="1">
              <a:spcBef>
                <a:spcPts val="0"/>
              </a:spcBef>
              <a:spcAft>
                <a:spcPts val="1000"/>
              </a:spcAft>
              <a:buClr>
                <a:schemeClr val="tx1"/>
              </a:buClr>
              <a:buSzPct val="100000"/>
              <a:buFont typeface="Arial"/>
              <a:buChar char="•"/>
              <a:defRPr sz="1800" kern="1200" cap="none">
                <a:solidFill>
                  <a:schemeClr val="tx1"/>
                </a:solidFill>
                <a:effectLst/>
                <a:latin typeface="+mn-lt"/>
                <a:ea typeface="+mn-ea"/>
                <a:cs typeface="+mn-cs"/>
              </a:defRPr>
            </a:lvl1pPr>
            <a:lvl2pPr marL="742950" indent="-285750" algn="l" defTabSz="457200" rtl="0" eaLnBrk="1" latinLnBrk="0" hangingPunct="1">
              <a:spcBef>
                <a:spcPts val="0"/>
              </a:spcBef>
              <a:spcAft>
                <a:spcPts val="1000"/>
              </a:spcAft>
              <a:buClr>
                <a:schemeClr val="tx1"/>
              </a:buClr>
              <a:buSzPct val="100000"/>
              <a:buFont typeface="Arial"/>
              <a:buChar char="•"/>
              <a:defRPr sz="1600" kern="1200" cap="none">
                <a:solidFill>
                  <a:schemeClr val="tx1"/>
                </a:solidFill>
                <a:effectLst/>
                <a:latin typeface="+mn-lt"/>
                <a:ea typeface="+mn-ea"/>
                <a:cs typeface="+mn-cs"/>
              </a:defRPr>
            </a:lvl2pPr>
            <a:lvl3pPr marL="1200150" indent="-285750" algn="l" defTabSz="457200" rtl="0" eaLnBrk="1" latinLnBrk="0" hangingPunct="1">
              <a:spcBef>
                <a:spcPts val="0"/>
              </a:spcBef>
              <a:spcAft>
                <a:spcPts val="1000"/>
              </a:spcAft>
              <a:buClr>
                <a:schemeClr val="tx1"/>
              </a:buClr>
              <a:buSzPct val="100000"/>
              <a:buFont typeface="Arial"/>
              <a:buChar char="•"/>
              <a:defRPr sz="1400" kern="1200" cap="none">
                <a:solidFill>
                  <a:schemeClr val="tx1"/>
                </a:solidFill>
                <a:effectLst/>
                <a:latin typeface="+mn-lt"/>
                <a:ea typeface="+mn-ea"/>
                <a:cs typeface="+mn-cs"/>
              </a:defRPr>
            </a:lvl3pPr>
            <a:lvl4pPr marL="15430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4pPr>
            <a:lvl5pPr marL="20002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5pPr>
            <a:lvl6pPr marL="25146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6pPr>
            <a:lvl7pPr marL="29718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7pPr>
            <a:lvl8pPr marL="34290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8pPr>
            <a:lvl9pPr marL="38862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9pPr>
          </a:lstStyle>
          <a:p>
            <a:pPr algn="ctr"/>
            <a:r>
              <a:rPr lang="es-ES_tradnl" dirty="0" smtClean="0"/>
              <a:t>Troyano</a:t>
            </a:r>
            <a:endParaRPr lang="es-ES_tradnl" dirty="0"/>
          </a:p>
        </p:txBody>
      </p:sp>
      <p:sp>
        <p:nvSpPr>
          <p:cNvPr id="10" name="Content Placeholder 7"/>
          <p:cNvSpPr>
            <a:spLocks noGrp="1"/>
          </p:cNvSpPr>
          <p:nvPr>
            <p:ph sz="quarter" idx="4294967295"/>
          </p:nvPr>
        </p:nvSpPr>
        <p:spPr>
          <a:xfrm>
            <a:off x="7607166" y="2073274"/>
            <a:ext cx="4041775" cy="3951288"/>
          </a:xfrm>
          <a:prstGeom prst="rect">
            <a:avLst/>
          </a:prstGeom>
        </p:spPr>
        <p:txBody>
          <a:bodyPr anchor="ctr"/>
          <a:lstStyle/>
          <a:p>
            <a:r>
              <a:rPr lang="es-ES_tradnl" dirty="0" smtClean="0"/>
              <a:t>Un virus troyano se oculta en el interior de un programa legitimo y funciona como un   virus</a:t>
            </a:r>
            <a:endParaRPr lang="es-ES_tradnl" dirty="0"/>
          </a:p>
        </p:txBody>
      </p:sp>
    </p:spTree>
    <p:extLst>
      <p:ext uri="{BB962C8B-B14F-4D97-AF65-F5344CB8AC3E}">
        <p14:creationId xmlns:p14="http://schemas.microsoft.com/office/powerpoint/2010/main" val="946455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6" presetClass="entr" presetSubtype="21"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barn(inVertical)">
                                      <p:cBhvr>
                                        <p:cTn id="21" dur="500"/>
                                        <p:tgtEl>
                                          <p:spTgt spid="9"/>
                                        </p:tgtEl>
                                      </p:cBhvr>
                                    </p:animEffect>
                                  </p:childTnLst>
                                </p:cTn>
                              </p:par>
                            </p:childTnLst>
                          </p:cTn>
                        </p:par>
                      </p:childTnLst>
                    </p:cTn>
                  </p:par>
                  <p:par>
                    <p:cTn id="22" fill="hold">
                      <p:stCondLst>
                        <p:cond delay="indefinite"/>
                      </p:stCondLst>
                      <p:childTnLst>
                        <p:par>
                          <p:cTn id="23" fill="hold">
                            <p:stCondLst>
                              <p:cond delay="0"/>
                            </p:stCondLst>
                            <p:childTnLst>
                              <p:par>
                                <p:cTn id="24" presetID="16" presetClass="entr" presetSubtype="21" fill="hold" grpId="0" nodeType="click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barn(inVertical)">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10">
                                            <p:txEl>
                                              <p:pRg st="0" end="0"/>
                                            </p:txEl>
                                          </p:spTgt>
                                        </p:tgtEl>
                                        <p:attrNameLst>
                                          <p:attrName>style.visibility</p:attrName>
                                        </p:attrNameLst>
                                      </p:cBhvr>
                                      <p:to>
                                        <p:strVal val="visible"/>
                                      </p:to>
                                    </p:set>
                                    <p:animEffect transition="in" filter="fade">
                                      <p:cBhvr>
                                        <p:cTn id="31" dur="1000"/>
                                        <p:tgtEl>
                                          <p:spTgt spid="10">
                                            <p:txEl>
                                              <p:pRg st="0" end="0"/>
                                            </p:txEl>
                                          </p:spTgt>
                                        </p:tgtEl>
                                      </p:cBhvr>
                                    </p:animEffect>
                                    <p:anim calcmode="lin" valueType="num">
                                      <p:cBhvr>
                                        <p:cTn id="32" dur="1000" fill="hold"/>
                                        <p:tgtEl>
                                          <p:spTgt spid="10">
                                            <p:txEl>
                                              <p:pRg st="0" end="0"/>
                                            </p:txEl>
                                          </p:spTgt>
                                        </p:tgtEl>
                                        <p:attrNameLst>
                                          <p:attrName>ppt_x</p:attrName>
                                        </p:attrNameLst>
                                      </p:cBhvr>
                                      <p:tavLst>
                                        <p:tav tm="0">
                                          <p:val>
                                            <p:strVal val="#ppt_x"/>
                                          </p:val>
                                        </p:tav>
                                        <p:tav tm="100000">
                                          <p:val>
                                            <p:strVal val="#ppt_x"/>
                                          </p:val>
                                        </p:tav>
                                      </p:tavLst>
                                    </p:anim>
                                    <p:anim calcmode="lin" valueType="num">
                                      <p:cBhvr>
                                        <p:cTn id="33" dur="1000" fill="hold"/>
                                        <p:tgtEl>
                                          <p:spTgt spid="10">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nodeType="click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fade">
                                      <p:cBhvr>
                                        <p:cTn id="38" dur="1000"/>
                                        <p:tgtEl>
                                          <p:spTgt spid="8"/>
                                        </p:tgtEl>
                                      </p:cBhvr>
                                    </p:animEffect>
                                    <p:anim calcmode="lin" valueType="num">
                                      <p:cBhvr>
                                        <p:cTn id="39" dur="1000" fill="hold"/>
                                        <p:tgtEl>
                                          <p:spTgt spid="8"/>
                                        </p:tgtEl>
                                        <p:attrNameLst>
                                          <p:attrName>ppt_x</p:attrName>
                                        </p:attrNameLst>
                                      </p:cBhvr>
                                      <p:tavLst>
                                        <p:tav tm="0">
                                          <p:val>
                                            <p:strVal val="#ppt_x"/>
                                          </p:val>
                                        </p:tav>
                                        <p:tav tm="100000">
                                          <p:val>
                                            <p:strVal val="#ppt_x"/>
                                          </p:val>
                                        </p:tav>
                                      </p:tavLst>
                                    </p:anim>
                                    <p:anim calcmode="lin" valueType="num">
                                      <p:cBhvr>
                                        <p:cTn id="40"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build="p"/>
      <p:bldP spid="9" grpId="0"/>
      <p:bldP spid="10"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txBox="1">
            <a:spLocks/>
          </p:cNvSpPr>
          <p:nvPr/>
        </p:nvSpPr>
        <p:spPr>
          <a:xfrm>
            <a:off x="3365290" y="2374638"/>
            <a:ext cx="6480048" cy="2301240"/>
          </a:xfrm>
          <a:prstGeom prst="rect">
            <a:avLst/>
          </a:prstGeom>
          <a:effectLst/>
        </p:spPr>
        <p:txBody>
          <a:bodyPr vert="horz" lIns="91440" tIns="45720" rIns="91440" bIns="45720" rtlCol="0" anchor="ctr">
            <a:noAutofit/>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ES_tradnl" sz="8000" b="1" dirty="0" smtClean="0">
                <a:solidFill>
                  <a:srgbClr val="FFFF00"/>
                </a:solidFill>
                <a:effectLst>
                  <a:outerShdw blurRad="50800" dist="38100" dir="5400000" algn="t" rotWithShape="0">
                    <a:prstClr val="black">
                      <a:alpha val="50000"/>
                    </a:prstClr>
                  </a:outerShdw>
                  <a:reflection blurRad="6350" stA="55000" endA="300" endPos="45500" dir="5400000" sy="-100000" algn="bl" rotWithShape="0"/>
                </a:effectLst>
              </a:rPr>
              <a:t>Medidas de seguridad.</a:t>
            </a:r>
            <a:endParaRPr lang="es-ES_tradnl" sz="8000" b="1" dirty="0">
              <a:solidFill>
                <a:srgbClr val="FFFF00"/>
              </a:solidFill>
              <a:effectLst>
                <a:outerShdw blurRad="50800" dist="38100" dir="5400000" algn="t" rotWithShape="0">
                  <a:prstClr val="black">
                    <a:alpha val="50000"/>
                  </a:prstClr>
                </a:outerShdw>
                <a:reflection blurRad="6350" stA="55000" endA="300" endPos="45500" dir="5400000" sy="-100000" algn="bl" rotWithShape="0"/>
              </a:effectLst>
            </a:endParaRPr>
          </a:p>
        </p:txBody>
      </p:sp>
    </p:spTree>
    <p:extLst>
      <p:ext uri="{BB962C8B-B14F-4D97-AF65-F5344CB8AC3E}">
        <p14:creationId xmlns:p14="http://schemas.microsoft.com/office/powerpoint/2010/main" val="1039982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barrera.jpg"/>
          <p:cNvPicPr>
            <a:picLocks noChangeAspect="1"/>
          </p:cNvPicPr>
          <p:nvPr/>
        </p:nvPicPr>
        <p:blipFill>
          <a:blip r:embed="rId2" cstate="print"/>
          <a:stretch>
            <a:fillRect/>
          </a:stretch>
        </p:blipFill>
        <p:spPr>
          <a:xfrm>
            <a:off x="323528" y="980728"/>
            <a:ext cx="2257425" cy="2028825"/>
          </a:xfrm>
          <a:prstGeom prst="rect">
            <a:avLst/>
          </a:prstGeom>
          <a:ln>
            <a:noFill/>
          </a:ln>
          <a:effectLst>
            <a:softEdge rad="112500"/>
          </a:effectLst>
        </p:spPr>
      </p:pic>
      <p:graphicFrame>
        <p:nvGraphicFramePr>
          <p:cNvPr id="6" name="Content Placeholder 3"/>
          <p:cNvGraphicFramePr>
            <a:graphicFrameLocks noGrp="1"/>
          </p:cNvGraphicFramePr>
          <p:nvPr>
            <p:ph idx="4294967295"/>
          </p:nvPr>
        </p:nvGraphicFramePr>
        <p:xfrm>
          <a:off x="467544" y="1052736"/>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9676558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509186" y="2967335"/>
            <a:ext cx="11173636" cy="1323439"/>
          </a:xfrm>
          <a:prstGeom prst="rect">
            <a:avLst/>
          </a:prstGeom>
          <a:noFill/>
        </p:spPr>
        <p:txBody>
          <a:bodyPr wrap="none" lIns="91440" tIns="45720" rIns="91440" bIns="45720">
            <a:spAutoFit/>
          </a:bodyPr>
          <a:lstStyle/>
          <a:p>
            <a:pPr algn="ctr"/>
            <a:r>
              <a:rPr lang="es-ES" sz="80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EFECTIVO Y EQUIVALENTE</a:t>
            </a:r>
            <a:endParaRPr lang="es-ES" sz="80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Tree>
    <p:extLst>
      <p:ext uri="{BB962C8B-B14F-4D97-AF65-F5344CB8AC3E}">
        <p14:creationId xmlns:p14="http://schemas.microsoft.com/office/powerpoint/2010/main" val="30532859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txBox="1">
            <a:spLocks/>
          </p:cNvSpPr>
          <p:nvPr/>
        </p:nvSpPr>
        <p:spPr>
          <a:xfrm>
            <a:off x="179512" y="1916832"/>
            <a:ext cx="11681930" cy="2301240"/>
          </a:xfrm>
          <a:prstGeom prst="rect">
            <a:avLst/>
          </a:prstGeom>
          <a:effectLst/>
        </p:spPr>
        <p:txBody>
          <a:bodyPr vert="horz" lIns="91440" tIns="45720" rIns="91440" bIns="45720" rtlCol="0" anchor="ctr">
            <a:noAutofit/>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ES_tradnl" sz="8000" b="1" dirty="0" smtClean="0">
                <a:solidFill>
                  <a:srgbClr val="FFFF00"/>
                </a:solidFill>
                <a:effectLst>
                  <a:outerShdw blurRad="50800" dist="38100" dir="5400000" algn="t" rotWithShape="0">
                    <a:prstClr val="black">
                      <a:alpha val="50000"/>
                    </a:prstClr>
                  </a:outerShdw>
                  <a:reflection blurRad="6350" stA="55000" endA="300" endPos="45500" dir="5400000" sy="-100000" algn="bl" rotWithShape="0"/>
                </a:effectLst>
              </a:rPr>
              <a:t>Limitaciones de control interno</a:t>
            </a:r>
            <a:endParaRPr lang="es-ES_tradnl" sz="8000" b="1" dirty="0">
              <a:solidFill>
                <a:srgbClr val="FFFF00"/>
              </a:solidFill>
              <a:effectLst>
                <a:outerShdw blurRad="50800" dist="38100" dir="5400000" algn="t" rotWithShape="0">
                  <a:prstClr val="black">
                    <a:alpha val="50000"/>
                  </a:prstClr>
                </a:outerShdw>
                <a:reflection blurRad="6350" stA="55000" endA="300" endPos="45500" dir="5400000" sy="-100000" algn="bl" rotWithShape="0"/>
              </a:effectLst>
            </a:endParaRPr>
          </a:p>
        </p:txBody>
      </p:sp>
      <p:sp>
        <p:nvSpPr>
          <p:cNvPr id="6" name="Subtitle 4"/>
          <p:cNvSpPr txBox="1">
            <a:spLocks/>
          </p:cNvSpPr>
          <p:nvPr/>
        </p:nvSpPr>
        <p:spPr>
          <a:xfrm>
            <a:off x="667772" y="4402529"/>
            <a:ext cx="6480048" cy="744488"/>
          </a:xfrm>
          <a:prstGeom prst="rect">
            <a:avLst/>
          </a:prstGeom>
        </p:spPr>
        <p:txBody>
          <a:bodyPr vert="horz" lIns="91440" tIns="45720" rIns="91440" bIns="45720" rtlCol="0" anchor="ctr">
            <a:normAutofit/>
          </a:bodyPr>
          <a:lstStyle>
            <a:lvl1pPr marL="285750" indent="-285750" algn="l" defTabSz="457200" rtl="0" eaLnBrk="1" latinLnBrk="0" hangingPunct="1">
              <a:spcBef>
                <a:spcPts val="0"/>
              </a:spcBef>
              <a:spcAft>
                <a:spcPts val="1000"/>
              </a:spcAft>
              <a:buClr>
                <a:schemeClr val="tx1"/>
              </a:buClr>
              <a:buSzPct val="100000"/>
              <a:buFont typeface="Arial"/>
              <a:buChar char="•"/>
              <a:defRPr sz="1800" kern="1200" cap="none">
                <a:solidFill>
                  <a:schemeClr val="tx1"/>
                </a:solidFill>
                <a:effectLst/>
                <a:latin typeface="+mn-lt"/>
                <a:ea typeface="+mn-ea"/>
                <a:cs typeface="+mn-cs"/>
              </a:defRPr>
            </a:lvl1pPr>
            <a:lvl2pPr marL="742950" indent="-285750" algn="l" defTabSz="457200" rtl="0" eaLnBrk="1" latinLnBrk="0" hangingPunct="1">
              <a:spcBef>
                <a:spcPts val="0"/>
              </a:spcBef>
              <a:spcAft>
                <a:spcPts val="1000"/>
              </a:spcAft>
              <a:buClr>
                <a:schemeClr val="tx1"/>
              </a:buClr>
              <a:buSzPct val="100000"/>
              <a:buFont typeface="Arial"/>
              <a:buChar char="•"/>
              <a:defRPr sz="1600" kern="1200" cap="none">
                <a:solidFill>
                  <a:schemeClr val="tx1"/>
                </a:solidFill>
                <a:effectLst/>
                <a:latin typeface="+mn-lt"/>
                <a:ea typeface="+mn-ea"/>
                <a:cs typeface="+mn-cs"/>
              </a:defRPr>
            </a:lvl2pPr>
            <a:lvl3pPr marL="1200150" indent="-285750" algn="l" defTabSz="457200" rtl="0" eaLnBrk="1" latinLnBrk="0" hangingPunct="1">
              <a:spcBef>
                <a:spcPts val="0"/>
              </a:spcBef>
              <a:spcAft>
                <a:spcPts val="1000"/>
              </a:spcAft>
              <a:buClr>
                <a:schemeClr val="tx1"/>
              </a:buClr>
              <a:buSzPct val="100000"/>
              <a:buFont typeface="Arial"/>
              <a:buChar char="•"/>
              <a:defRPr sz="1400" kern="1200" cap="none">
                <a:solidFill>
                  <a:schemeClr val="tx1"/>
                </a:solidFill>
                <a:effectLst/>
                <a:latin typeface="+mn-lt"/>
                <a:ea typeface="+mn-ea"/>
                <a:cs typeface="+mn-cs"/>
              </a:defRPr>
            </a:lvl3pPr>
            <a:lvl4pPr marL="15430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4pPr>
            <a:lvl5pPr marL="20002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5pPr>
            <a:lvl6pPr marL="25146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6pPr>
            <a:lvl7pPr marL="29718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7pPr>
            <a:lvl8pPr marL="34290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8pPr>
            <a:lvl9pPr marL="38862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9pPr>
          </a:lstStyle>
          <a:p>
            <a:r>
              <a:rPr lang="es-ES_tradnl" sz="2400" dirty="0" smtClean="0">
                <a:ln w="18415" cmpd="sng">
                  <a:solidFill>
                    <a:srgbClr val="FFFFFF"/>
                  </a:solidFill>
                  <a:prstDash val="solid"/>
                </a:ln>
                <a:solidFill>
                  <a:srgbClr val="FFFFFF"/>
                </a:solidFill>
                <a:effectLst>
                  <a:outerShdw blurRad="63500" dir="3600000" algn="tl" rotWithShape="0">
                    <a:srgbClr val="000000">
                      <a:alpha val="70000"/>
                    </a:srgbClr>
                  </a:outerShdw>
                  <a:reflection blurRad="6350" stA="60000" endA="900" endPos="58000" dir="5400000" sy="-100000" algn="bl" rotWithShape="0"/>
                </a:effectLst>
                <a:latin typeface="+mj-lt"/>
              </a:rPr>
              <a:t>COSTOS Y BENEFICIOS</a:t>
            </a:r>
            <a:endParaRPr lang="es-ES_tradnl" sz="2400" dirty="0">
              <a:ln w="18415" cmpd="sng">
                <a:solidFill>
                  <a:srgbClr val="FFFFFF"/>
                </a:solidFill>
                <a:prstDash val="solid"/>
              </a:ln>
              <a:solidFill>
                <a:srgbClr val="FFFFFF"/>
              </a:solidFill>
              <a:effectLst>
                <a:outerShdw blurRad="63500" dir="3600000" algn="tl" rotWithShape="0">
                  <a:srgbClr val="000000">
                    <a:alpha val="70000"/>
                  </a:srgbClr>
                </a:outerShdw>
                <a:reflection blurRad="6350" stA="60000" endA="900" endPos="58000" dir="5400000" sy="-100000" algn="bl" rotWithShape="0"/>
              </a:effectLst>
              <a:latin typeface="+mj-lt"/>
            </a:endParaRPr>
          </a:p>
        </p:txBody>
      </p:sp>
    </p:spTree>
    <p:extLst>
      <p:ext uri="{BB962C8B-B14F-4D97-AF65-F5344CB8AC3E}">
        <p14:creationId xmlns:p14="http://schemas.microsoft.com/office/powerpoint/2010/main" val="8076081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circle(in)">
                                      <p:cBhvr>
                                        <p:cTn id="12"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2131454" y="287517"/>
            <a:ext cx="8229600" cy="1143000"/>
          </a:xfrm>
        </p:spPr>
        <p:txBody>
          <a:bodyPr>
            <a:noAutofit/>
          </a:bodyPr>
          <a:lstStyle/>
          <a:p>
            <a:pPr algn="ctr"/>
            <a:r>
              <a:rPr lang="es-ES_tradnl" sz="8800" b="1" dirty="0" smtClean="0">
                <a:solidFill>
                  <a:srgbClr val="FFFF00"/>
                </a:solidFill>
              </a:rPr>
              <a:t>La colusión.</a:t>
            </a:r>
            <a:endParaRPr lang="es-ES_tradnl" sz="8800" b="1" dirty="0">
              <a:solidFill>
                <a:srgbClr val="FFFF00"/>
              </a:solidFill>
            </a:endParaRPr>
          </a:p>
        </p:txBody>
      </p:sp>
      <p:sp>
        <p:nvSpPr>
          <p:cNvPr id="5" name="Content Placeholder 4"/>
          <p:cNvSpPr>
            <a:spLocks noGrp="1"/>
          </p:cNvSpPr>
          <p:nvPr>
            <p:ph idx="1"/>
          </p:nvPr>
        </p:nvSpPr>
        <p:spPr>
          <a:xfrm>
            <a:off x="2607972" y="1535806"/>
            <a:ext cx="8229600" cy="4525963"/>
          </a:xfrm>
        </p:spPr>
        <p:txBody>
          <a:bodyPr>
            <a:normAutofit/>
          </a:bodyPr>
          <a:lstStyle/>
          <a:p>
            <a:r>
              <a:rPr lang="es-ES_tradnl" sz="3600" dirty="0" smtClean="0"/>
              <a:t>Por desgracia es posible evadir la mayoría de los controles internos.</a:t>
            </a:r>
          </a:p>
          <a:p>
            <a:r>
              <a:rPr lang="es-ES_tradnl" sz="3600" dirty="0" smtClean="0"/>
              <a:t>Cuando dos o mas personas que trabajan en forma conjunta llegan a traspasar los controles internos es ahí donde se da la colusión.</a:t>
            </a:r>
          </a:p>
          <a:p>
            <a:pPr>
              <a:buNone/>
            </a:pPr>
            <a:endParaRPr lang="es-ES_tradnl" sz="3600" dirty="0"/>
          </a:p>
        </p:txBody>
      </p:sp>
      <p:pic>
        <p:nvPicPr>
          <p:cNvPr id="6" name="Picture 5" descr="colusion.jpg"/>
          <p:cNvPicPr>
            <a:picLocks noChangeAspect="1"/>
          </p:cNvPicPr>
          <p:nvPr/>
        </p:nvPicPr>
        <p:blipFill>
          <a:blip r:embed="rId2" cstate="print"/>
          <a:stretch>
            <a:fillRect/>
          </a:stretch>
        </p:blipFill>
        <p:spPr>
          <a:xfrm>
            <a:off x="5270209" y="5005499"/>
            <a:ext cx="2905125" cy="1571625"/>
          </a:xfrm>
          <a:prstGeom prst="rect">
            <a:avLst/>
          </a:prstGeom>
        </p:spPr>
      </p:pic>
    </p:spTree>
    <p:extLst>
      <p:ext uri="{BB962C8B-B14F-4D97-AF65-F5344CB8AC3E}">
        <p14:creationId xmlns:p14="http://schemas.microsoft.com/office/powerpoint/2010/main" val="17460728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txBox="1">
            <a:spLocks/>
          </p:cNvSpPr>
          <p:nvPr/>
        </p:nvSpPr>
        <p:spPr>
          <a:xfrm>
            <a:off x="2478996" y="0"/>
            <a:ext cx="7772400" cy="2016223"/>
          </a:xfrm>
          <a:prstGeom prst="rect">
            <a:avLst/>
          </a:prstGeom>
          <a:effectLst/>
        </p:spPr>
        <p:txBody>
          <a:bodyPr vert="horz" lIns="91440" tIns="45720" rIns="91440" bIns="45720" rtlCol="0" anchor="ctr">
            <a:normAutofit/>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SV" sz="4800" b="1" dirty="0" smtClean="0">
                <a:solidFill>
                  <a:srgbClr val="FFFF00"/>
                </a:solidFill>
              </a:rPr>
              <a:t>La cuenta Bancaria como instrumento de control.</a:t>
            </a:r>
            <a:endParaRPr lang="es-SV" sz="4800" b="1" dirty="0">
              <a:solidFill>
                <a:srgbClr val="FFFF00"/>
              </a:solidFill>
            </a:endParaRPr>
          </a:p>
        </p:txBody>
      </p:sp>
      <p:sp>
        <p:nvSpPr>
          <p:cNvPr id="6" name="3 Subtítulo"/>
          <p:cNvSpPr txBox="1">
            <a:spLocks/>
          </p:cNvSpPr>
          <p:nvPr/>
        </p:nvSpPr>
        <p:spPr>
          <a:xfrm>
            <a:off x="1907704" y="2924944"/>
            <a:ext cx="6400800" cy="2952328"/>
          </a:xfrm>
          <a:prstGeom prst="rect">
            <a:avLst/>
          </a:prstGeom>
        </p:spPr>
        <p:txBody>
          <a:bodyPr vert="horz" lIns="91440" tIns="45720" rIns="91440" bIns="45720" rtlCol="0" anchor="ctr">
            <a:noAutofit/>
          </a:bodyPr>
          <a:lstStyle>
            <a:lvl1pPr marL="285750" indent="-285750" algn="l" defTabSz="457200" rtl="0" eaLnBrk="1" latinLnBrk="0" hangingPunct="1">
              <a:spcBef>
                <a:spcPts val="0"/>
              </a:spcBef>
              <a:spcAft>
                <a:spcPts val="1000"/>
              </a:spcAft>
              <a:buClr>
                <a:schemeClr val="tx1"/>
              </a:buClr>
              <a:buSzPct val="100000"/>
              <a:buFont typeface="Arial"/>
              <a:buChar char="•"/>
              <a:defRPr sz="1800" kern="1200" cap="none">
                <a:solidFill>
                  <a:schemeClr val="tx1"/>
                </a:solidFill>
                <a:effectLst/>
                <a:latin typeface="+mn-lt"/>
                <a:ea typeface="+mn-ea"/>
                <a:cs typeface="+mn-cs"/>
              </a:defRPr>
            </a:lvl1pPr>
            <a:lvl2pPr marL="742950" indent="-285750" algn="l" defTabSz="457200" rtl="0" eaLnBrk="1" latinLnBrk="0" hangingPunct="1">
              <a:spcBef>
                <a:spcPts val="0"/>
              </a:spcBef>
              <a:spcAft>
                <a:spcPts val="1000"/>
              </a:spcAft>
              <a:buClr>
                <a:schemeClr val="tx1"/>
              </a:buClr>
              <a:buSzPct val="100000"/>
              <a:buFont typeface="Arial"/>
              <a:buChar char="•"/>
              <a:defRPr sz="1600" kern="1200" cap="none">
                <a:solidFill>
                  <a:schemeClr val="tx1"/>
                </a:solidFill>
                <a:effectLst/>
                <a:latin typeface="+mn-lt"/>
                <a:ea typeface="+mn-ea"/>
                <a:cs typeface="+mn-cs"/>
              </a:defRPr>
            </a:lvl2pPr>
            <a:lvl3pPr marL="1200150" indent="-285750" algn="l" defTabSz="457200" rtl="0" eaLnBrk="1" latinLnBrk="0" hangingPunct="1">
              <a:spcBef>
                <a:spcPts val="0"/>
              </a:spcBef>
              <a:spcAft>
                <a:spcPts val="1000"/>
              </a:spcAft>
              <a:buClr>
                <a:schemeClr val="tx1"/>
              </a:buClr>
              <a:buSzPct val="100000"/>
              <a:buFont typeface="Arial"/>
              <a:buChar char="•"/>
              <a:defRPr sz="1400" kern="1200" cap="none">
                <a:solidFill>
                  <a:schemeClr val="tx1"/>
                </a:solidFill>
                <a:effectLst/>
                <a:latin typeface="+mn-lt"/>
                <a:ea typeface="+mn-ea"/>
                <a:cs typeface="+mn-cs"/>
              </a:defRPr>
            </a:lvl3pPr>
            <a:lvl4pPr marL="15430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4pPr>
            <a:lvl5pPr marL="20002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5pPr>
            <a:lvl6pPr marL="25146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6pPr>
            <a:lvl7pPr marL="29718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7pPr>
            <a:lvl8pPr marL="34290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8pPr>
            <a:lvl9pPr marL="38862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9pPr>
          </a:lstStyle>
          <a:p>
            <a:r>
              <a:rPr lang="es-SV" sz="3600" b="1" dirty="0" smtClean="0">
                <a:effectLst>
                  <a:outerShdw blurRad="38100" dist="38100" dir="2700000" algn="tl">
                    <a:srgbClr val="000000">
                      <a:alpha val="43137"/>
                    </a:srgbClr>
                  </a:outerShdw>
                </a:effectLst>
                <a:latin typeface="Arial Black" panose="020B0A04020102020204" pitchFamily="34" charset="0"/>
              </a:rPr>
              <a:t>Poner el efectivo en una Cuenta Bancaria ayuda controlar el dinero porque los bancos tienen practicas establecidas para la salvaguarda del dinero.</a:t>
            </a:r>
            <a:endParaRPr lang="es-SV" sz="3600" b="1" dirty="0">
              <a:effectLst>
                <a:outerShdw blurRad="38100" dist="38100" dir="2700000" algn="tl">
                  <a:srgbClr val="000000">
                    <a:alpha val="43137"/>
                  </a:srgbClr>
                </a:outerShdw>
              </a:effectLst>
              <a:latin typeface="Arial Black" panose="020B0A04020102020204" pitchFamily="34" charset="0"/>
            </a:endParaRPr>
          </a:p>
        </p:txBody>
      </p:sp>
    </p:spTree>
    <p:extLst>
      <p:ext uri="{BB962C8B-B14F-4D97-AF65-F5344CB8AC3E}">
        <p14:creationId xmlns:p14="http://schemas.microsoft.com/office/powerpoint/2010/main" val="32745482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circle(in)">
                                      <p:cBhvr>
                                        <p:cTn id="12"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1 Rectángulo"/>
          <p:cNvSpPr/>
          <p:nvPr/>
        </p:nvSpPr>
        <p:spPr>
          <a:xfrm>
            <a:off x="1331640" y="234300"/>
            <a:ext cx="6336704" cy="1466508"/>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SV" sz="3200" dirty="0" smtClean="0">
                <a:solidFill>
                  <a:schemeClr val="bg1">
                    <a:lumMod val="95000"/>
                    <a:lumOff val="5000"/>
                  </a:schemeClr>
                </a:solidFill>
                <a:latin typeface="Arial Black" panose="020B0A04020102020204" pitchFamily="34" charset="0"/>
              </a:rPr>
              <a:t>Documentos usados para controlar una cuenta bancaria, son:</a:t>
            </a:r>
            <a:endParaRPr lang="es-SV" sz="3200" dirty="0">
              <a:solidFill>
                <a:schemeClr val="bg1">
                  <a:lumMod val="95000"/>
                  <a:lumOff val="5000"/>
                </a:schemeClr>
              </a:solidFill>
              <a:latin typeface="Arial Black" panose="020B0A04020102020204" pitchFamily="34" charset="0"/>
            </a:endParaRPr>
          </a:p>
        </p:txBody>
      </p:sp>
      <p:sp>
        <p:nvSpPr>
          <p:cNvPr id="16" name="2 Flecha abajo"/>
          <p:cNvSpPr/>
          <p:nvPr/>
        </p:nvSpPr>
        <p:spPr>
          <a:xfrm>
            <a:off x="1236477" y="1715296"/>
            <a:ext cx="484632" cy="596267"/>
          </a:xfrm>
          <a:prstGeom prst="downArrow">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es-SV"/>
          </a:p>
        </p:txBody>
      </p:sp>
      <p:sp>
        <p:nvSpPr>
          <p:cNvPr id="17" name="4 Elipse"/>
          <p:cNvSpPr/>
          <p:nvPr/>
        </p:nvSpPr>
        <p:spPr>
          <a:xfrm>
            <a:off x="3873485" y="2276998"/>
            <a:ext cx="2473563" cy="914400"/>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SV" sz="2000" dirty="0" smtClean="0">
                <a:solidFill>
                  <a:schemeClr val="bg1">
                    <a:lumMod val="95000"/>
                    <a:lumOff val="5000"/>
                  </a:schemeClr>
                </a:solidFill>
              </a:rPr>
              <a:t>Comprobante de deposito.</a:t>
            </a:r>
            <a:endParaRPr lang="es-SV" sz="2000" dirty="0">
              <a:solidFill>
                <a:schemeClr val="bg1">
                  <a:lumMod val="95000"/>
                  <a:lumOff val="5000"/>
                </a:schemeClr>
              </a:solidFill>
            </a:endParaRPr>
          </a:p>
        </p:txBody>
      </p:sp>
      <p:sp>
        <p:nvSpPr>
          <p:cNvPr id="18" name="5 Elipse"/>
          <p:cNvSpPr/>
          <p:nvPr/>
        </p:nvSpPr>
        <p:spPr>
          <a:xfrm>
            <a:off x="2150020" y="2287036"/>
            <a:ext cx="1723465" cy="894323"/>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SV" sz="2000" dirty="0" smtClean="0">
                <a:solidFill>
                  <a:schemeClr val="bg1">
                    <a:lumMod val="95000"/>
                    <a:lumOff val="5000"/>
                  </a:schemeClr>
                </a:solidFill>
              </a:rPr>
              <a:t>Cheque.</a:t>
            </a:r>
            <a:endParaRPr lang="es-SV" sz="2000" dirty="0">
              <a:solidFill>
                <a:schemeClr val="bg1">
                  <a:lumMod val="95000"/>
                  <a:lumOff val="5000"/>
                </a:schemeClr>
              </a:solidFill>
            </a:endParaRPr>
          </a:p>
        </p:txBody>
      </p:sp>
      <p:sp>
        <p:nvSpPr>
          <p:cNvPr id="19" name="7 Flecha abajo"/>
          <p:cNvSpPr/>
          <p:nvPr/>
        </p:nvSpPr>
        <p:spPr>
          <a:xfrm>
            <a:off x="2668774" y="1734428"/>
            <a:ext cx="484632" cy="524511"/>
          </a:xfrm>
          <a:prstGeom prst="downArrow">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es-SV"/>
          </a:p>
        </p:txBody>
      </p:sp>
      <p:sp>
        <p:nvSpPr>
          <p:cNvPr id="20" name="8 Flecha abajo"/>
          <p:cNvSpPr/>
          <p:nvPr/>
        </p:nvSpPr>
        <p:spPr>
          <a:xfrm>
            <a:off x="4666956" y="1732373"/>
            <a:ext cx="484632" cy="524511"/>
          </a:xfrm>
          <a:prstGeom prst="downArrow">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es-SV"/>
          </a:p>
        </p:txBody>
      </p:sp>
      <p:sp>
        <p:nvSpPr>
          <p:cNvPr id="21" name="9 Flecha abajo"/>
          <p:cNvSpPr/>
          <p:nvPr/>
        </p:nvSpPr>
        <p:spPr>
          <a:xfrm>
            <a:off x="7183712" y="1748236"/>
            <a:ext cx="484632" cy="524511"/>
          </a:xfrm>
          <a:prstGeom prst="downArrow">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es-SV"/>
          </a:p>
        </p:txBody>
      </p:sp>
      <p:cxnSp>
        <p:nvCxnSpPr>
          <p:cNvPr id="22" name="11 Conector recto de flecha"/>
          <p:cNvCxnSpPr/>
          <p:nvPr/>
        </p:nvCxnSpPr>
        <p:spPr>
          <a:xfrm>
            <a:off x="3011751" y="3191398"/>
            <a:ext cx="0" cy="1130424"/>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23" name="14 Rectángulo"/>
          <p:cNvSpPr/>
          <p:nvPr/>
        </p:nvSpPr>
        <p:spPr>
          <a:xfrm>
            <a:off x="2232808" y="4321822"/>
            <a:ext cx="1557885" cy="9144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SV" sz="2000" dirty="0" smtClean="0">
                <a:solidFill>
                  <a:schemeClr val="bg1">
                    <a:lumMod val="95000"/>
                    <a:lumOff val="5000"/>
                  </a:schemeClr>
                </a:solidFill>
              </a:rPr>
              <a:t>Intervienen 3 partes:</a:t>
            </a:r>
            <a:endParaRPr lang="es-SV" sz="2000" dirty="0">
              <a:solidFill>
                <a:schemeClr val="bg1">
                  <a:lumMod val="95000"/>
                  <a:lumOff val="5000"/>
                </a:schemeClr>
              </a:solidFill>
            </a:endParaRPr>
          </a:p>
        </p:txBody>
      </p:sp>
      <p:sp>
        <p:nvSpPr>
          <p:cNvPr id="24" name="15 Flecha derecha"/>
          <p:cNvSpPr/>
          <p:nvPr/>
        </p:nvSpPr>
        <p:spPr>
          <a:xfrm>
            <a:off x="3848529" y="4552659"/>
            <a:ext cx="978408" cy="484632"/>
          </a:xfrm>
          <a:prstGeom prst="rightArrow">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es-SV"/>
          </a:p>
        </p:txBody>
      </p:sp>
      <p:sp>
        <p:nvSpPr>
          <p:cNvPr id="25" name="16 Rectángulo redondeado"/>
          <p:cNvSpPr/>
          <p:nvPr/>
        </p:nvSpPr>
        <p:spPr>
          <a:xfrm>
            <a:off x="5119751" y="3407422"/>
            <a:ext cx="1156716" cy="914400"/>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SV" sz="2000" dirty="0" smtClean="0">
                <a:solidFill>
                  <a:schemeClr val="bg1">
                    <a:lumMod val="95000"/>
                    <a:lumOff val="5000"/>
                  </a:schemeClr>
                </a:solidFill>
              </a:rPr>
              <a:t>Emisor.</a:t>
            </a:r>
            <a:endParaRPr lang="es-SV" sz="2000" dirty="0">
              <a:solidFill>
                <a:schemeClr val="bg1">
                  <a:lumMod val="95000"/>
                  <a:lumOff val="5000"/>
                </a:schemeClr>
              </a:solidFill>
            </a:endParaRPr>
          </a:p>
        </p:txBody>
      </p:sp>
      <p:sp>
        <p:nvSpPr>
          <p:cNvPr id="26" name="17 Rectángulo redondeado"/>
          <p:cNvSpPr/>
          <p:nvPr/>
        </p:nvSpPr>
        <p:spPr>
          <a:xfrm>
            <a:off x="4889032" y="4340081"/>
            <a:ext cx="1765990" cy="914400"/>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SV" sz="2000" dirty="0" smtClean="0">
                <a:solidFill>
                  <a:schemeClr val="bg1">
                    <a:lumMod val="95000"/>
                    <a:lumOff val="5000"/>
                  </a:schemeClr>
                </a:solidFill>
              </a:rPr>
              <a:t>Beneficiario.</a:t>
            </a:r>
            <a:endParaRPr lang="es-SV" sz="2000" dirty="0">
              <a:solidFill>
                <a:schemeClr val="bg1">
                  <a:lumMod val="95000"/>
                  <a:lumOff val="5000"/>
                </a:schemeClr>
              </a:solidFill>
            </a:endParaRPr>
          </a:p>
        </p:txBody>
      </p:sp>
      <p:sp>
        <p:nvSpPr>
          <p:cNvPr id="27" name="18 Rectángulo redondeado"/>
          <p:cNvSpPr/>
          <p:nvPr/>
        </p:nvSpPr>
        <p:spPr>
          <a:xfrm>
            <a:off x="4979408" y="5279204"/>
            <a:ext cx="1586916" cy="914400"/>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SV" sz="2000" dirty="0" smtClean="0">
                <a:solidFill>
                  <a:schemeClr val="bg1">
                    <a:lumMod val="95000"/>
                    <a:lumOff val="5000"/>
                  </a:schemeClr>
                </a:solidFill>
              </a:rPr>
              <a:t>El Banco.</a:t>
            </a:r>
            <a:endParaRPr lang="es-SV" sz="2000" dirty="0">
              <a:solidFill>
                <a:schemeClr val="bg1">
                  <a:lumMod val="95000"/>
                  <a:lumOff val="5000"/>
                </a:schemeClr>
              </a:solidFill>
            </a:endParaRPr>
          </a:p>
        </p:txBody>
      </p:sp>
      <p:sp>
        <p:nvSpPr>
          <p:cNvPr id="2" name="1 Elipse"/>
          <p:cNvSpPr/>
          <p:nvPr/>
        </p:nvSpPr>
        <p:spPr>
          <a:xfrm>
            <a:off x="6347048" y="2287036"/>
            <a:ext cx="2177078" cy="1085279"/>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SV" dirty="0" smtClean="0"/>
              <a:t>Estado de cuenta bancario.</a:t>
            </a:r>
            <a:endParaRPr lang="es-SV" dirty="0"/>
          </a:p>
        </p:txBody>
      </p:sp>
      <p:sp>
        <p:nvSpPr>
          <p:cNvPr id="3" name="2 Elipse"/>
          <p:cNvSpPr/>
          <p:nvPr/>
        </p:nvSpPr>
        <p:spPr>
          <a:xfrm>
            <a:off x="298946" y="2318974"/>
            <a:ext cx="1851074" cy="868958"/>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SV" dirty="0" smtClean="0">
                <a:solidFill>
                  <a:schemeClr val="bg1"/>
                </a:solidFill>
              </a:rPr>
              <a:t>Registro de firmas.</a:t>
            </a:r>
            <a:endParaRPr lang="es-SV" dirty="0">
              <a:solidFill>
                <a:schemeClr val="bg1"/>
              </a:solidFill>
            </a:endParaRPr>
          </a:p>
        </p:txBody>
      </p:sp>
    </p:spTree>
    <p:extLst>
      <p:ext uri="{BB962C8B-B14F-4D97-AF65-F5344CB8AC3E}">
        <p14:creationId xmlns:p14="http://schemas.microsoft.com/office/powerpoint/2010/main" val="16684405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circle(in)">
                                      <p:cBhvr>
                                        <p:cTn id="7" dur="2000"/>
                                        <p:tgtEl>
                                          <p:spTgt spid="15"/>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circle(in)">
                                      <p:cBhvr>
                                        <p:cTn id="10" dur="2000"/>
                                        <p:tgtEl>
                                          <p:spTgt spid="16"/>
                                        </p:tgtEl>
                                      </p:cBhvr>
                                    </p:animEffect>
                                  </p:childTnLst>
                                </p:cTn>
                              </p:par>
                              <p:par>
                                <p:cTn id="11" presetID="6" presetClass="entr" presetSubtype="16"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circle(in)">
                                      <p:cBhvr>
                                        <p:cTn id="13" dur="2000"/>
                                        <p:tgtEl>
                                          <p:spTgt spid="17"/>
                                        </p:tgtEl>
                                      </p:cBhvr>
                                    </p:animEffect>
                                  </p:childTnLst>
                                </p:cTn>
                              </p:par>
                              <p:par>
                                <p:cTn id="14" presetID="6" presetClass="entr" presetSubtype="16" fill="hold" grpId="0" nodeType="with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circle(in)">
                                      <p:cBhvr>
                                        <p:cTn id="16" dur="2000"/>
                                        <p:tgtEl>
                                          <p:spTgt spid="18"/>
                                        </p:tgtEl>
                                      </p:cBhvr>
                                    </p:animEffect>
                                  </p:childTnLst>
                                </p:cTn>
                              </p:par>
                              <p:par>
                                <p:cTn id="17" presetID="6" presetClass="entr" presetSubtype="16"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circle(in)">
                                      <p:cBhvr>
                                        <p:cTn id="19" dur="2000"/>
                                        <p:tgtEl>
                                          <p:spTgt spid="19"/>
                                        </p:tgtEl>
                                      </p:cBhvr>
                                    </p:animEffect>
                                  </p:childTnLst>
                                </p:cTn>
                              </p:par>
                              <p:par>
                                <p:cTn id="20" presetID="6" presetClass="entr" presetSubtype="16" fill="hold" grpId="0" nodeType="with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circle(in)">
                                      <p:cBhvr>
                                        <p:cTn id="22" dur="2000"/>
                                        <p:tgtEl>
                                          <p:spTgt spid="20"/>
                                        </p:tgtEl>
                                      </p:cBhvr>
                                    </p:animEffect>
                                  </p:childTnLst>
                                </p:cTn>
                              </p:par>
                              <p:par>
                                <p:cTn id="23" presetID="6" presetClass="entr" presetSubtype="16" fill="hold" grpId="0" nodeType="with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circle(in)">
                                      <p:cBhvr>
                                        <p:cTn id="25" dur="2000"/>
                                        <p:tgtEl>
                                          <p:spTgt spid="21"/>
                                        </p:tgtEl>
                                      </p:cBhvr>
                                    </p:animEffect>
                                  </p:childTnLst>
                                </p:cTn>
                              </p:par>
                              <p:par>
                                <p:cTn id="26" presetID="6" presetClass="entr" presetSubtype="16" fill="hold" nodeType="with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circle(in)">
                                      <p:cBhvr>
                                        <p:cTn id="28" dur="2000"/>
                                        <p:tgtEl>
                                          <p:spTgt spid="22"/>
                                        </p:tgtEl>
                                      </p:cBhvr>
                                    </p:animEffect>
                                  </p:childTnLst>
                                </p:cTn>
                              </p:par>
                              <p:par>
                                <p:cTn id="29" presetID="6" presetClass="entr" presetSubtype="16" fill="hold" grpId="0" nodeType="with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circle(in)">
                                      <p:cBhvr>
                                        <p:cTn id="31" dur="2000"/>
                                        <p:tgtEl>
                                          <p:spTgt spid="23"/>
                                        </p:tgtEl>
                                      </p:cBhvr>
                                    </p:animEffect>
                                  </p:childTnLst>
                                </p:cTn>
                              </p:par>
                              <p:par>
                                <p:cTn id="32" presetID="6" presetClass="entr" presetSubtype="16" fill="hold" grpId="0" nodeType="with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circle(in)">
                                      <p:cBhvr>
                                        <p:cTn id="34" dur="2000"/>
                                        <p:tgtEl>
                                          <p:spTgt spid="24"/>
                                        </p:tgtEl>
                                      </p:cBhvr>
                                    </p:animEffect>
                                  </p:childTnLst>
                                </p:cTn>
                              </p:par>
                              <p:par>
                                <p:cTn id="35" presetID="6" presetClass="entr" presetSubtype="16" fill="hold" grpId="0" nodeType="with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circle(in)">
                                      <p:cBhvr>
                                        <p:cTn id="37" dur="2000"/>
                                        <p:tgtEl>
                                          <p:spTgt spid="25"/>
                                        </p:tgtEl>
                                      </p:cBhvr>
                                    </p:animEffect>
                                  </p:childTnLst>
                                </p:cTn>
                              </p:par>
                              <p:par>
                                <p:cTn id="38" presetID="6" presetClass="entr" presetSubtype="16" fill="hold" grpId="0" nodeType="withEffect">
                                  <p:stCondLst>
                                    <p:cond delay="0"/>
                                  </p:stCondLst>
                                  <p:childTnLst>
                                    <p:set>
                                      <p:cBhvr>
                                        <p:cTn id="39" dur="1" fill="hold">
                                          <p:stCondLst>
                                            <p:cond delay="0"/>
                                          </p:stCondLst>
                                        </p:cTn>
                                        <p:tgtEl>
                                          <p:spTgt spid="26"/>
                                        </p:tgtEl>
                                        <p:attrNameLst>
                                          <p:attrName>style.visibility</p:attrName>
                                        </p:attrNameLst>
                                      </p:cBhvr>
                                      <p:to>
                                        <p:strVal val="visible"/>
                                      </p:to>
                                    </p:set>
                                    <p:animEffect transition="in" filter="circle(in)">
                                      <p:cBhvr>
                                        <p:cTn id="40" dur="2000"/>
                                        <p:tgtEl>
                                          <p:spTgt spid="26"/>
                                        </p:tgtEl>
                                      </p:cBhvr>
                                    </p:animEffect>
                                  </p:childTnLst>
                                </p:cTn>
                              </p:par>
                              <p:par>
                                <p:cTn id="41" presetID="6" presetClass="entr" presetSubtype="16" fill="hold" grpId="0" nodeType="with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circle(in)">
                                      <p:cBhvr>
                                        <p:cTn id="43" dur="20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P spid="19" grpId="0" animBg="1"/>
      <p:bldP spid="20" grpId="0" animBg="1"/>
      <p:bldP spid="21" grpId="0" animBg="1"/>
      <p:bldP spid="23" grpId="0" animBg="1"/>
      <p:bldP spid="24" grpId="0" animBg="1"/>
      <p:bldP spid="25" grpId="0" animBg="1"/>
      <p:bldP spid="26" grpId="0" animBg="1"/>
      <p:bldP spid="2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2517819" y="339032"/>
            <a:ext cx="7467600" cy="1143000"/>
          </a:xfrm>
        </p:spPr>
        <p:style>
          <a:lnRef idx="1">
            <a:schemeClr val="dk1"/>
          </a:lnRef>
          <a:fillRef idx="2">
            <a:schemeClr val="dk1"/>
          </a:fillRef>
          <a:effectRef idx="1">
            <a:schemeClr val="dk1"/>
          </a:effectRef>
          <a:fontRef idx="minor">
            <a:schemeClr val="dk1"/>
          </a:fontRef>
        </p:style>
        <p:txBody>
          <a:bodyPr>
            <a:normAutofit fontScale="90000"/>
          </a:bodyPr>
          <a:lstStyle/>
          <a:p>
            <a:pPr algn="ctr"/>
            <a:r>
              <a:rPr lang="es-SV" sz="4800" dirty="0" smtClean="0">
                <a:latin typeface="Arial Black" panose="020B0A04020102020204" pitchFamily="34" charset="0"/>
              </a:rPr>
              <a:t>Registro de Firmas.</a:t>
            </a:r>
            <a:endParaRPr lang="es-SV" sz="4800" dirty="0">
              <a:latin typeface="Arial Black" panose="020B0A04020102020204" pitchFamily="34" charset="0"/>
            </a:endParaRPr>
          </a:p>
        </p:txBody>
      </p:sp>
      <p:pic>
        <p:nvPicPr>
          <p:cNvPr id="3" name="2 Marcador de contenido"/>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263257" y="1655401"/>
            <a:ext cx="5498778" cy="4816930"/>
          </a:xfrm>
        </p:spPr>
      </p:pic>
    </p:spTree>
    <p:extLst>
      <p:ext uri="{BB962C8B-B14F-4D97-AF65-F5344CB8AC3E}">
        <p14:creationId xmlns:p14="http://schemas.microsoft.com/office/powerpoint/2010/main" val="297658756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3239037" y="132970"/>
            <a:ext cx="7467600" cy="1143000"/>
          </a:xfrm>
        </p:spPr>
        <p:style>
          <a:lnRef idx="1">
            <a:schemeClr val="dk1"/>
          </a:lnRef>
          <a:fillRef idx="2">
            <a:schemeClr val="dk1"/>
          </a:fillRef>
          <a:effectRef idx="1">
            <a:schemeClr val="dk1"/>
          </a:effectRef>
          <a:fontRef idx="minor">
            <a:schemeClr val="dk1"/>
          </a:fontRef>
        </p:style>
        <p:txBody>
          <a:bodyPr>
            <a:normAutofit fontScale="90000"/>
          </a:bodyPr>
          <a:lstStyle/>
          <a:p>
            <a:pPr algn="ctr"/>
            <a:r>
              <a:rPr lang="es-SV" sz="4000" dirty="0" smtClean="0">
                <a:latin typeface="Arial Black" panose="020B0A04020102020204" pitchFamily="34" charset="0"/>
              </a:rPr>
              <a:t>Comprobante de depósito.</a:t>
            </a:r>
            <a:endParaRPr lang="es-SV" sz="4000" dirty="0">
              <a:latin typeface="Arial Black" panose="020B0A04020102020204" pitchFamily="34" charset="0"/>
            </a:endParaRPr>
          </a:p>
        </p:txBody>
      </p:sp>
      <p:pic>
        <p:nvPicPr>
          <p:cNvPr id="5" name="3 Marcador de contenido"/>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358324" y="1683581"/>
            <a:ext cx="9239509" cy="4576710"/>
          </a:xfrm>
        </p:spPr>
      </p:pic>
    </p:spTree>
    <p:extLst>
      <p:ext uri="{BB962C8B-B14F-4D97-AF65-F5344CB8AC3E}">
        <p14:creationId xmlns:p14="http://schemas.microsoft.com/office/powerpoint/2010/main" val="411063821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2466304" y="132970"/>
            <a:ext cx="7467600" cy="1143000"/>
          </a:xfrm>
        </p:spPr>
        <p:style>
          <a:lnRef idx="1">
            <a:schemeClr val="dk1"/>
          </a:lnRef>
          <a:fillRef idx="2">
            <a:schemeClr val="dk1"/>
          </a:fillRef>
          <a:effectRef idx="1">
            <a:schemeClr val="dk1"/>
          </a:effectRef>
          <a:fontRef idx="minor">
            <a:schemeClr val="dk1"/>
          </a:fontRef>
        </p:style>
        <p:txBody>
          <a:bodyPr>
            <a:normAutofit/>
          </a:bodyPr>
          <a:lstStyle/>
          <a:p>
            <a:pPr algn="ctr"/>
            <a:r>
              <a:rPr lang="es-SV" sz="4800" dirty="0" smtClean="0">
                <a:latin typeface="Arial Black" panose="020B0A04020102020204" pitchFamily="34" charset="0"/>
              </a:rPr>
              <a:t>Cheque.</a:t>
            </a:r>
            <a:endParaRPr lang="es-SV" sz="4800" dirty="0">
              <a:latin typeface="Arial Black" panose="020B0A04020102020204" pitchFamily="34" charset="0"/>
            </a:endParaRPr>
          </a:p>
        </p:txBody>
      </p:sp>
      <p:pic>
        <p:nvPicPr>
          <p:cNvPr id="3" name="2 Marcador de contenido"/>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38490" y="1918325"/>
            <a:ext cx="9433367" cy="4168940"/>
          </a:xfrm>
        </p:spPr>
      </p:pic>
    </p:spTree>
    <p:extLst>
      <p:ext uri="{BB962C8B-B14F-4D97-AF65-F5344CB8AC3E}">
        <p14:creationId xmlns:p14="http://schemas.microsoft.com/office/powerpoint/2010/main" val="92313401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2543578" y="142390"/>
            <a:ext cx="7467600" cy="1152128"/>
          </a:xfrm>
        </p:spPr>
        <p:style>
          <a:lnRef idx="1">
            <a:schemeClr val="dk1"/>
          </a:lnRef>
          <a:fillRef idx="2">
            <a:schemeClr val="dk1"/>
          </a:fillRef>
          <a:effectRef idx="1">
            <a:schemeClr val="dk1"/>
          </a:effectRef>
          <a:fontRef idx="minor">
            <a:schemeClr val="dk1"/>
          </a:fontRef>
        </p:style>
        <p:txBody>
          <a:bodyPr>
            <a:noAutofit/>
          </a:bodyPr>
          <a:lstStyle/>
          <a:p>
            <a:pPr algn="ctr"/>
            <a:r>
              <a:rPr lang="es-SV" sz="4000" dirty="0" smtClean="0">
                <a:solidFill>
                  <a:schemeClr val="bg1"/>
                </a:solidFill>
                <a:latin typeface="Arial Black" panose="020B0A04020102020204" pitchFamily="34" charset="0"/>
              </a:rPr>
              <a:t>Estado de Cuenta Bancaria.</a:t>
            </a:r>
            <a:endParaRPr lang="es-SV" sz="4000" dirty="0">
              <a:solidFill>
                <a:schemeClr val="bg1"/>
              </a:solidFill>
              <a:latin typeface="Arial Black" panose="020B0A04020102020204" pitchFamily="34" charset="0"/>
            </a:endParaRPr>
          </a:p>
        </p:txBody>
      </p:sp>
      <p:pic>
        <p:nvPicPr>
          <p:cNvPr id="5" name="3 Marcador de contenido"/>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856998" y="1459026"/>
            <a:ext cx="6840760" cy="5112568"/>
          </a:xfrm>
        </p:spPr>
      </p:pic>
    </p:spTree>
    <p:extLst>
      <p:ext uri="{BB962C8B-B14F-4D97-AF65-F5344CB8AC3E}">
        <p14:creationId xmlns:p14="http://schemas.microsoft.com/office/powerpoint/2010/main" val="41948459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lecha abajo 10"/>
          <p:cNvSpPr/>
          <p:nvPr/>
        </p:nvSpPr>
        <p:spPr>
          <a:xfrm>
            <a:off x="6140667" y="1810063"/>
            <a:ext cx="536028" cy="665123"/>
          </a:xfrm>
          <a:prstGeom prst="downArrow">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 name="Rectángulo redondeado 11"/>
          <p:cNvSpPr/>
          <p:nvPr/>
        </p:nvSpPr>
        <p:spPr>
          <a:xfrm>
            <a:off x="3510454" y="2526361"/>
            <a:ext cx="5796454" cy="1497724"/>
          </a:xfrm>
          <a:prstGeom prst="round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3" name="Rectángulo 12"/>
          <p:cNvSpPr/>
          <p:nvPr/>
        </p:nvSpPr>
        <p:spPr>
          <a:xfrm>
            <a:off x="3941376" y="2695903"/>
            <a:ext cx="5013437" cy="1446550"/>
          </a:xfrm>
          <a:prstGeom prst="rect">
            <a:avLst/>
          </a:prstGeom>
          <a:noFill/>
        </p:spPr>
        <p:txBody>
          <a:bodyPr wrap="square" lIns="91440" tIns="45720" rIns="91440" bIns="45720">
            <a:spAutoFit/>
          </a:bodyPr>
          <a:lstStyle/>
          <a:p>
            <a:pPr algn="ctr"/>
            <a:r>
              <a:rPr lang="es-ES" sz="4400" b="0" cap="none" spc="0" dirty="0" smtClean="0">
                <a:ln w="0"/>
                <a:solidFill>
                  <a:schemeClr val="bg1"/>
                </a:solidFill>
                <a:effectLst>
                  <a:outerShdw blurRad="38100" dist="19050" dir="2700000" algn="tl" rotWithShape="0">
                    <a:schemeClr val="dk1">
                      <a:alpha val="40000"/>
                    </a:schemeClr>
                  </a:outerShdw>
                </a:effectLst>
              </a:rPr>
              <a:t>Según NIIF PYMES 7.2</a:t>
            </a:r>
            <a:endParaRPr lang="es-ES" sz="4400" b="0" cap="none" spc="0" dirty="0">
              <a:ln w="0"/>
              <a:solidFill>
                <a:schemeClr val="bg1"/>
              </a:solidFill>
              <a:effectLst>
                <a:outerShdw blurRad="38100" dist="19050" dir="2700000" algn="tl" rotWithShape="0">
                  <a:schemeClr val="dk1">
                    <a:alpha val="40000"/>
                  </a:schemeClr>
                </a:outerShdw>
              </a:effectLst>
            </a:endParaRPr>
          </a:p>
        </p:txBody>
      </p:sp>
      <p:sp>
        <p:nvSpPr>
          <p:cNvPr id="14" name="Flecha abajo 13"/>
          <p:cNvSpPr/>
          <p:nvPr/>
        </p:nvSpPr>
        <p:spPr>
          <a:xfrm>
            <a:off x="6140668" y="4024086"/>
            <a:ext cx="536028" cy="716297"/>
          </a:xfrm>
          <a:prstGeom prst="downArrow">
            <a:avLst/>
          </a:prstGeom>
          <a:solidFill>
            <a:schemeClr val="tx1">
              <a:lumMod val="65000"/>
              <a:lumOff val="3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5" name="Rectángulo redondeado 14"/>
          <p:cNvSpPr/>
          <p:nvPr/>
        </p:nvSpPr>
        <p:spPr>
          <a:xfrm>
            <a:off x="3510454" y="4740383"/>
            <a:ext cx="5796454" cy="1597355"/>
          </a:xfrm>
          <a:prstGeom prst="round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6" name="Rectángulo 15"/>
          <p:cNvSpPr/>
          <p:nvPr/>
        </p:nvSpPr>
        <p:spPr>
          <a:xfrm>
            <a:off x="3166646" y="4858751"/>
            <a:ext cx="6497615" cy="1446550"/>
          </a:xfrm>
          <a:prstGeom prst="rect">
            <a:avLst/>
          </a:prstGeom>
          <a:noFill/>
        </p:spPr>
        <p:txBody>
          <a:bodyPr wrap="square" lIns="91440" tIns="45720" rIns="91440" bIns="45720">
            <a:spAutoFit/>
          </a:bodyPr>
          <a:lstStyle/>
          <a:p>
            <a:pPr algn="ctr"/>
            <a:r>
              <a:rPr lang="es-ES" sz="4400" b="0" cap="none" spc="0" dirty="0" smtClean="0">
                <a:ln w="0"/>
                <a:solidFill>
                  <a:schemeClr val="bg1"/>
                </a:solidFill>
                <a:effectLst>
                  <a:outerShdw blurRad="38100" dist="19050" dir="2700000" algn="tl" rotWithShape="0">
                    <a:schemeClr val="dk1">
                      <a:alpha val="40000"/>
                    </a:schemeClr>
                  </a:outerShdw>
                </a:effectLst>
              </a:rPr>
              <a:t>Según NIC completa </a:t>
            </a:r>
          </a:p>
          <a:p>
            <a:pPr algn="ctr"/>
            <a:r>
              <a:rPr lang="es-ES" sz="4400" b="0" cap="none" spc="0" dirty="0" smtClean="0">
                <a:ln w="0"/>
                <a:solidFill>
                  <a:schemeClr val="bg1"/>
                </a:solidFill>
                <a:effectLst>
                  <a:outerShdw blurRad="38100" dist="19050" dir="2700000" algn="tl" rotWithShape="0">
                    <a:schemeClr val="dk1">
                      <a:alpha val="40000"/>
                    </a:schemeClr>
                  </a:outerShdw>
                </a:effectLst>
              </a:rPr>
              <a:t>7.7</a:t>
            </a:r>
            <a:endParaRPr lang="es-ES" sz="4400" b="0" cap="none" spc="0" dirty="0">
              <a:ln w="0"/>
              <a:solidFill>
                <a:schemeClr val="bg1"/>
              </a:solidFill>
              <a:effectLst>
                <a:outerShdw blurRad="38100" dist="19050" dir="2700000" algn="tl" rotWithShape="0">
                  <a:schemeClr val="dk1">
                    <a:alpha val="40000"/>
                  </a:schemeClr>
                </a:outerShdw>
              </a:effectLst>
            </a:endParaRPr>
          </a:p>
        </p:txBody>
      </p:sp>
      <p:sp>
        <p:nvSpPr>
          <p:cNvPr id="17" name="Rectángulo redondeado 16"/>
          <p:cNvSpPr/>
          <p:nvPr/>
        </p:nvSpPr>
        <p:spPr>
          <a:xfrm>
            <a:off x="3510454" y="310146"/>
            <a:ext cx="5796454" cy="1497724"/>
          </a:xfrm>
          <a:prstGeom prst="round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8" name="Rectángulo 17"/>
          <p:cNvSpPr/>
          <p:nvPr/>
        </p:nvSpPr>
        <p:spPr>
          <a:xfrm>
            <a:off x="3648510" y="310146"/>
            <a:ext cx="5658398" cy="1446550"/>
          </a:xfrm>
          <a:prstGeom prst="rect">
            <a:avLst/>
          </a:prstGeom>
          <a:noFill/>
        </p:spPr>
        <p:txBody>
          <a:bodyPr wrap="square" lIns="91440" tIns="45720" rIns="91440" bIns="45720">
            <a:spAutoFit/>
          </a:bodyPr>
          <a:lstStyle/>
          <a:p>
            <a:pPr algn="ctr"/>
            <a:r>
              <a:rPr lang="es-ES" sz="4400" b="0" cap="none" spc="0" dirty="0" smtClean="0">
                <a:ln w="0"/>
                <a:solidFill>
                  <a:schemeClr val="bg1"/>
                </a:solidFill>
                <a:effectLst>
                  <a:outerShdw blurRad="38100" dist="19050" dir="2700000" algn="tl" rotWithShape="0">
                    <a:schemeClr val="dk1">
                      <a:alpha val="40000"/>
                    </a:schemeClr>
                  </a:outerShdw>
                </a:effectLst>
              </a:rPr>
              <a:t>Efectivo y Equivalentes </a:t>
            </a:r>
          </a:p>
          <a:p>
            <a:pPr algn="ctr"/>
            <a:r>
              <a:rPr lang="es-ES" sz="4400" b="0" cap="none" spc="0" dirty="0" smtClean="0">
                <a:ln w="0"/>
                <a:solidFill>
                  <a:schemeClr val="bg1"/>
                </a:solidFill>
                <a:effectLst>
                  <a:outerShdw blurRad="38100" dist="19050" dir="2700000" algn="tl" rotWithShape="0">
                    <a:schemeClr val="dk1">
                      <a:alpha val="40000"/>
                    </a:schemeClr>
                  </a:outerShdw>
                </a:effectLst>
              </a:rPr>
              <a:t>de Efectivo</a:t>
            </a:r>
            <a:endParaRPr lang="es-ES" sz="4400" b="0" cap="none" spc="0" dirty="0">
              <a:ln w="0"/>
              <a:solidFill>
                <a:schemeClr val="bg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5640640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500"/>
                                        <p:tgtEl>
                                          <p:spTgt spid="13"/>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5" grpId="0" animBg="1"/>
      <p:bldP spid="16" grpId="0"/>
      <p:bldP spid="1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427497" y="398103"/>
            <a:ext cx="3191466" cy="1446550"/>
          </a:xfrm>
          <a:prstGeom prst="rect">
            <a:avLst/>
          </a:prstGeom>
        </p:spPr>
        <p:txBody>
          <a:bodyPr wrap="square">
            <a:spAutoFit/>
          </a:bodyPr>
          <a:lstStyle/>
          <a:p>
            <a:pPr algn="ctr"/>
            <a:r>
              <a:rPr lang="es-ES" sz="8800" b="1" dirty="0">
                <a:ln w="12700">
                  <a:solidFill>
                    <a:schemeClr val="accent1"/>
                  </a:solidFill>
                  <a:prstDash val="solid"/>
                </a:ln>
                <a:effectLst>
                  <a:outerShdw dist="38100" dir="2640000" algn="bl" rotWithShape="0">
                    <a:schemeClr val="accent1"/>
                  </a:outerShdw>
                </a:effectLst>
              </a:rPr>
              <a:t>COSO</a:t>
            </a:r>
            <a:endParaRPr lang="es-ES" sz="8800" b="1" dirty="0">
              <a:ln w="12700">
                <a:solidFill>
                  <a:schemeClr val="accent1"/>
                </a:solidFill>
                <a:prstDash val="solid"/>
              </a:ln>
              <a:effectLst>
                <a:outerShdw dist="38100" dir="2640000" algn="bl" rotWithShape="0">
                  <a:schemeClr val="accent1"/>
                </a:outerShdw>
              </a:effectLst>
              <a:latin typeface="Aharoni" panose="02010803020104030203" pitchFamily="2" charset="-79"/>
              <a:cs typeface="Aharoni" panose="02010803020104030203" pitchFamily="2" charset="-79"/>
            </a:endParaRPr>
          </a:p>
        </p:txBody>
      </p:sp>
      <p:sp>
        <p:nvSpPr>
          <p:cNvPr id="5" name="Rectángulo 4"/>
          <p:cNvSpPr/>
          <p:nvPr/>
        </p:nvSpPr>
        <p:spPr>
          <a:xfrm>
            <a:off x="3696657" y="551793"/>
            <a:ext cx="5400046" cy="954107"/>
          </a:xfrm>
          <a:prstGeom prst="rect">
            <a:avLst/>
          </a:prstGeom>
        </p:spPr>
        <p:txBody>
          <a:bodyPr wrap="square">
            <a:spAutoFit/>
          </a:bodyPr>
          <a:lstStyle/>
          <a:p>
            <a:r>
              <a:rPr lang="es-ES" sz="2800" dirty="0" smtClean="0">
                <a:latin typeface="Aharoni" panose="02010803020104030203" pitchFamily="2" charset="-79"/>
                <a:cs typeface="Aharoni" panose="02010803020104030203" pitchFamily="2" charset="-79"/>
              </a:rPr>
              <a:t>(COMMITTEE OF SPONSORING ORGANIZATIONS)</a:t>
            </a:r>
            <a:endParaRPr lang="es-ES" sz="2800" dirty="0">
              <a:latin typeface="Aharoni" panose="02010803020104030203" pitchFamily="2" charset="-79"/>
              <a:cs typeface="Aharoni" panose="02010803020104030203" pitchFamily="2" charset="-79"/>
            </a:endParaRPr>
          </a:p>
        </p:txBody>
      </p:sp>
      <p:sp>
        <p:nvSpPr>
          <p:cNvPr id="6" name="Rectángulo 5"/>
          <p:cNvSpPr/>
          <p:nvPr/>
        </p:nvSpPr>
        <p:spPr>
          <a:xfrm>
            <a:off x="429523" y="2168750"/>
            <a:ext cx="11303877" cy="3970318"/>
          </a:xfrm>
          <a:prstGeom prst="rect">
            <a:avLst/>
          </a:prstGeom>
          <a:noFill/>
        </p:spPr>
        <p:txBody>
          <a:bodyPr wrap="square" lIns="91440" tIns="45720" rIns="91440" bIns="45720">
            <a:spAutoFit/>
          </a:bodyPr>
          <a:lstStyle/>
          <a:p>
            <a:r>
              <a:rPr lang="en-US" sz="3600" dirty="0" smtClean="0"/>
              <a:t>· American Accounting Association (AAA)</a:t>
            </a:r>
          </a:p>
          <a:p>
            <a:r>
              <a:rPr lang="en-US" sz="3600" dirty="0" smtClean="0"/>
              <a:t>· American Institute of Certified Public Accountants (AICPA)</a:t>
            </a:r>
          </a:p>
          <a:p>
            <a:r>
              <a:rPr lang="en-US" sz="3600" dirty="0" smtClean="0"/>
              <a:t>· Financial Executive Institute (FEI)</a:t>
            </a:r>
          </a:p>
          <a:p>
            <a:r>
              <a:rPr lang="en-US" sz="3600" dirty="0" smtClean="0"/>
              <a:t>· Institute of Internal Auditors (IIA)</a:t>
            </a:r>
          </a:p>
          <a:p>
            <a:r>
              <a:rPr lang="en-US" sz="3600" dirty="0" smtClean="0"/>
              <a:t>· Institute of Management Accountants (IMA)</a:t>
            </a:r>
          </a:p>
          <a:p>
            <a:r>
              <a:rPr lang="en-US" sz="3600" dirty="0"/>
              <a:t/>
            </a:r>
            <a:br>
              <a:rPr lang="en-US" sz="3600" dirty="0"/>
            </a:br>
            <a:endParaRPr lang="en-US" sz="3600" dirty="0"/>
          </a:p>
        </p:txBody>
      </p:sp>
    </p:spTree>
    <p:extLst>
      <p:ext uri="{BB962C8B-B14F-4D97-AF65-F5344CB8AC3E}">
        <p14:creationId xmlns:p14="http://schemas.microsoft.com/office/powerpoint/2010/main" val="27428910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 Título"/>
          <p:cNvSpPr txBox="1">
            <a:spLocks/>
          </p:cNvSpPr>
          <p:nvPr/>
        </p:nvSpPr>
        <p:spPr>
          <a:xfrm>
            <a:off x="7745685" y="147033"/>
            <a:ext cx="5105400" cy="2868168"/>
          </a:xfrm>
          <a:prstGeom prst="rect">
            <a:avLst/>
          </a:prstGeom>
          <a:effectLst/>
        </p:spPr>
        <p:txBody>
          <a:bodyPr vert="horz" lIns="91440" tIns="45720" rIns="91440" bIns="45720" rtlCol="0" anchor="ctr">
            <a:normAutofit/>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AR" dirty="0" smtClean="0"/>
              <a:t/>
            </a:r>
            <a:br>
              <a:rPr lang="es-AR" dirty="0" smtClean="0"/>
            </a:br>
            <a:r>
              <a:rPr lang="es-SV" dirty="0" smtClean="0"/>
              <a:t> </a:t>
            </a:r>
            <a:r>
              <a:rPr lang="es-SV" dirty="0" smtClean="0">
                <a:latin typeface="Lucida Handwriting" pitchFamily="66" charset="0"/>
              </a:rPr>
              <a:t>CONTROL INTERNO </a:t>
            </a:r>
            <a:r>
              <a:rPr lang="es-AR" dirty="0" smtClean="0"/>
              <a:t/>
            </a:r>
            <a:br>
              <a:rPr lang="es-AR" dirty="0" smtClean="0"/>
            </a:br>
            <a:endParaRPr lang="es-AR" dirty="0"/>
          </a:p>
        </p:txBody>
      </p:sp>
      <p:sp>
        <p:nvSpPr>
          <p:cNvPr id="6" name="2 Subtítulo"/>
          <p:cNvSpPr txBox="1">
            <a:spLocks/>
          </p:cNvSpPr>
          <p:nvPr/>
        </p:nvSpPr>
        <p:spPr>
          <a:xfrm>
            <a:off x="3354442" y="3539864"/>
            <a:ext cx="5114778" cy="1101248"/>
          </a:xfrm>
          <a:prstGeom prst="rect">
            <a:avLst/>
          </a:prstGeom>
        </p:spPr>
        <p:txBody>
          <a:bodyPr vert="horz" lIns="91440" tIns="45720" rIns="91440" bIns="45720" rtlCol="0" anchor="ctr">
            <a:noAutofit/>
          </a:bodyPr>
          <a:lstStyle>
            <a:lvl1pPr marL="285750" indent="-285750" algn="l" defTabSz="457200" rtl="0" eaLnBrk="1" latinLnBrk="0" hangingPunct="1">
              <a:spcBef>
                <a:spcPts val="0"/>
              </a:spcBef>
              <a:spcAft>
                <a:spcPts val="1000"/>
              </a:spcAft>
              <a:buClr>
                <a:schemeClr val="tx1"/>
              </a:buClr>
              <a:buSzPct val="100000"/>
              <a:buFont typeface="Arial"/>
              <a:buChar char="•"/>
              <a:defRPr sz="1800" kern="1200" cap="none">
                <a:solidFill>
                  <a:schemeClr val="tx1"/>
                </a:solidFill>
                <a:effectLst/>
                <a:latin typeface="+mn-lt"/>
                <a:ea typeface="+mn-ea"/>
                <a:cs typeface="+mn-cs"/>
              </a:defRPr>
            </a:lvl1pPr>
            <a:lvl2pPr marL="742950" indent="-285750" algn="l" defTabSz="457200" rtl="0" eaLnBrk="1" latinLnBrk="0" hangingPunct="1">
              <a:spcBef>
                <a:spcPts val="0"/>
              </a:spcBef>
              <a:spcAft>
                <a:spcPts val="1000"/>
              </a:spcAft>
              <a:buClr>
                <a:schemeClr val="tx1"/>
              </a:buClr>
              <a:buSzPct val="100000"/>
              <a:buFont typeface="Arial"/>
              <a:buChar char="•"/>
              <a:defRPr sz="1600" kern="1200" cap="none">
                <a:solidFill>
                  <a:schemeClr val="tx1"/>
                </a:solidFill>
                <a:effectLst/>
                <a:latin typeface="+mn-lt"/>
                <a:ea typeface="+mn-ea"/>
                <a:cs typeface="+mn-cs"/>
              </a:defRPr>
            </a:lvl2pPr>
            <a:lvl3pPr marL="1200150" indent="-285750" algn="l" defTabSz="457200" rtl="0" eaLnBrk="1" latinLnBrk="0" hangingPunct="1">
              <a:spcBef>
                <a:spcPts val="0"/>
              </a:spcBef>
              <a:spcAft>
                <a:spcPts val="1000"/>
              </a:spcAft>
              <a:buClr>
                <a:schemeClr val="tx1"/>
              </a:buClr>
              <a:buSzPct val="100000"/>
              <a:buFont typeface="Arial"/>
              <a:buChar char="•"/>
              <a:defRPr sz="1400" kern="1200" cap="none">
                <a:solidFill>
                  <a:schemeClr val="tx1"/>
                </a:solidFill>
                <a:effectLst/>
                <a:latin typeface="+mn-lt"/>
                <a:ea typeface="+mn-ea"/>
                <a:cs typeface="+mn-cs"/>
              </a:defRPr>
            </a:lvl3pPr>
            <a:lvl4pPr marL="15430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4pPr>
            <a:lvl5pPr marL="20002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5pPr>
            <a:lvl6pPr marL="25146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6pPr>
            <a:lvl7pPr marL="29718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7pPr>
            <a:lvl8pPr marL="34290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8pPr>
            <a:lvl9pPr marL="38862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9pPr>
          </a:lstStyle>
          <a:p>
            <a:r>
              <a:rPr lang="es-AR" sz="2400" dirty="0" smtClean="0">
                <a:latin typeface="Comic Sans MS" pitchFamily="66" charset="0"/>
              </a:rPr>
              <a:t>El Control Interno comprende el plan de la organización y todos los métodos coordinados y medidas correlativas diseñadas para</a:t>
            </a:r>
            <a:r>
              <a:rPr lang="es-AR" dirty="0" smtClean="0">
                <a:solidFill>
                  <a:schemeClr val="bg1"/>
                </a:solidFill>
                <a:latin typeface="Comic Sans MS" pitchFamily="66" charset="0"/>
              </a:rPr>
              <a:t>:</a:t>
            </a:r>
            <a:br>
              <a:rPr lang="es-AR" dirty="0" smtClean="0">
                <a:solidFill>
                  <a:schemeClr val="bg1"/>
                </a:solidFill>
                <a:latin typeface="Comic Sans MS" pitchFamily="66" charset="0"/>
              </a:rPr>
            </a:br>
            <a:endParaRPr lang="es-AR" dirty="0" smtClean="0">
              <a:solidFill>
                <a:schemeClr val="bg1"/>
              </a:solidFill>
              <a:latin typeface="Comic Sans MS" pitchFamily="66" charset="0"/>
            </a:endParaRPr>
          </a:p>
          <a:p>
            <a:pPr algn="just"/>
            <a:endParaRPr lang="es-AR" dirty="0">
              <a:solidFill>
                <a:schemeClr val="bg1"/>
              </a:solidFill>
              <a:latin typeface="Comic Sans MS" pitchFamily="66" charset="0"/>
            </a:endParaRPr>
          </a:p>
        </p:txBody>
      </p:sp>
    </p:spTree>
    <p:extLst>
      <p:ext uri="{BB962C8B-B14F-4D97-AF65-F5344CB8AC3E}">
        <p14:creationId xmlns:p14="http://schemas.microsoft.com/office/powerpoint/2010/main" val="27206938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checkerboard(across)">
                                      <p:cBhvr>
                                        <p:cTn id="12"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4 Marcador de contenido"/>
          <p:cNvSpPr>
            <a:spLocks noGrp="1"/>
          </p:cNvSpPr>
          <p:nvPr>
            <p:ph sz="quarter" idx="4294967295"/>
          </p:nvPr>
        </p:nvSpPr>
        <p:spPr>
          <a:xfrm>
            <a:off x="1911246" y="-459377"/>
            <a:ext cx="3520440" cy="4114800"/>
          </a:xfrm>
          <a:prstGeom prst="rect">
            <a:avLst/>
          </a:prstGeom>
        </p:spPr>
        <p:txBody>
          <a:bodyPr/>
          <a:lstStyle/>
          <a:p>
            <a:pPr>
              <a:buNone/>
            </a:pPr>
            <a:r>
              <a:rPr lang="es-AR" sz="2400" dirty="0" smtClean="0">
                <a:latin typeface="Comic Sans MS" pitchFamily="66" charset="0"/>
              </a:rPr>
              <a:t>1- Salvaguardar los activos </a:t>
            </a:r>
          </a:p>
          <a:p>
            <a:endParaRPr lang="es-AR" dirty="0"/>
          </a:p>
        </p:txBody>
      </p:sp>
      <p:pic>
        <p:nvPicPr>
          <p:cNvPr id="5" name="Picture 2" descr="http://zonaempresas.com/wp-content/uploads/2013/05/motivar-empleados.jpg"/>
          <p:cNvPicPr>
            <a:picLocks noChangeAspect="1" noChangeArrowheads="1"/>
          </p:cNvPicPr>
          <p:nvPr/>
        </p:nvPicPr>
        <p:blipFill>
          <a:blip r:embed="rId2"/>
          <a:srcRect/>
          <a:stretch>
            <a:fillRect/>
          </a:stretch>
        </p:blipFill>
        <p:spPr bwMode="auto">
          <a:xfrm rot="20889763">
            <a:off x="1347957" y="3973033"/>
            <a:ext cx="3326299" cy="2215510"/>
          </a:xfrm>
          <a:prstGeom prst="rect">
            <a:avLst/>
          </a:prstGeom>
          <a:noFill/>
        </p:spPr>
      </p:pic>
      <p:pic>
        <p:nvPicPr>
          <p:cNvPr id="6" name="6 Marcador de contenido" descr="aae.jpg"/>
          <p:cNvPicPr>
            <a:picLocks noGrp="1" noChangeAspect="1"/>
          </p:cNvPicPr>
          <p:nvPr>
            <p:ph sz="quarter" idx="4294967295"/>
          </p:nvPr>
        </p:nvPicPr>
        <p:blipFill>
          <a:blip r:embed="rId3"/>
          <a:stretch>
            <a:fillRect/>
          </a:stretch>
        </p:blipFill>
        <p:spPr>
          <a:xfrm rot="707171">
            <a:off x="8263610" y="579732"/>
            <a:ext cx="2787918" cy="2707342"/>
          </a:xfrm>
          <a:prstGeom prst="rect">
            <a:avLst/>
          </a:prstGeom>
          <a:noFill/>
          <a:ln>
            <a:noFill/>
          </a:ln>
        </p:spPr>
      </p:pic>
      <p:sp>
        <p:nvSpPr>
          <p:cNvPr id="8" name="2 Marcador de texto"/>
          <p:cNvSpPr txBox="1">
            <a:spLocks/>
          </p:cNvSpPr>
          <p:nvPr/>
        </p:nvSpPr>
        <p:spPr>
          <a:xfrm>
            <a:off x="8172249" y="4852186"/>
            <a:ext cx="3520440" cy="457200"/>
          </a:xfrm>
          <a:prstGeom prst="rect">
            <a:avLst/>
          </a:prstGeom>
          <a:noFill/>
          <a:effectLst>
            <a:outerShdw blurRad="44450" dist="27940" dir="5400000" algn="ctr">
              <a:srgbClr val="000000">
                <a:alpha val="32000"/>
              </a:srgbClr>
            </a:outerShdw>
          </a:effectLst>
          <a:scene3d>
            <a:camera prst="orthographicFront">
              <a:rot lat="0" lon="0" rev="0"/>
            </a:camera>
            <a:lightRig rig="balanced" dir="tl">
              <a:rot lat="0" lon="0" rev="8700000"/>
            </a:lightRig>
          </a:scene3d>
          <a:sp3d>
            <a:bevelT w="190500" h="38100"/>
          </a:sp3d>
        </p:spPr>
        <p:style>
          <a:lnRef idx="0">
            <a:scrgbClr r="0" g="0" b="0"/>
          </a:lnRef>
          <a:fillRef idx="1001">
            <a:schemeClr val="lt1"/>
          </a:fillRef>
          <a:effectRef idx="0">
            <a:scrgbClr r="0" g="0" b="0"/>
          </a:effectRef>
          <a:fontRef idx="major"/>
        </p:style>
        <p:txBody>
          <a:bodyPr vert="horz" lIns="91440" tIns="45720" rIns="91440" bIns="45720" rtlCol="0" anchor="ctr">
            <a:noAutofit/>
          </a:bodyPr>
          <a:lstStyle>
            <a:lvl1pPr marL="285750" indent="-285750" algn="l" defTabSz="457200" rtl="0" eaLnBrk="1" latinLnBrk="0" hangingPunct="1">
              <a:spcBef>
                <a:spcPts val="0"/>
              </a:spcBef>
              <a:spcAft>
                <a:spcPts val="1000"/>
              </a:spcAft>
              <a:buClr>
                <a:schemeClr val="tx1"/>
              </a:buClr>
              <a:buSzPct val="100000"/>
              <a:buFont typeface="Arial"/>
              <a:buChar char="•"/>
              <a:defRPr sz="1800" kern="1200" cap="none">
                <a:solidFill>
                  <a:schemeClr val="tx1"/>
                </a:solidFill>
                <a:effectLst/>
                <a:latin typeface="+mj-lt"/>
                <a:ea typeface="+mj-ea"/>
                <a:cs typeface="+mj-cs"/>
              </a:defRPr>
            </a:lvl1pPr>
            <a:lvl2pPr marL="742950" indent="-285750" algn="l" defTabSz="457200" rtl="0" eaLnBrk="1" latinLnBrk="0" hangingPunct="1">
              <a:spcBef>
                <a:spcPts val="0"/>
              </a:spcBef>
              <a:spcAft>
                <a:spcPts val="1000"/>
              </a:spcAft>
              <a:buClr>
                <a:schemeClr val="tx1"/>
              </a:buClr>
              <a:buSzPct val="100000"/>
              <a:buFont typeface="Arial"/>
              <a:buChar char="•"/>
              <a:defRPr sz="1600" kern="1200" cap="none">
                <a:solidFill>
                  <a:schemeClr val="tx1"/>
                </a:solidFill>
                <a:effectLst/>
                <a:latin typeface="+mj-lt"/>
                <a:ea typeface="+mj-ea"/>
                <a:cs typeface="+mj-cs"/>
              </a:defRPr>
            </a:lvl2pPr>
            <a:lvl3pPr marL="1200150" indent="-285750" algn="l" defTabSz="457200" rtl="0" eaLnBrk="1" latinLnBrk="0" hangingPunct="1">
              <a:spcBef>
                <a:spcPts val="0"/>
              </a:spcBef>
              <a:spcAft>
                <a:spcPts val="1000"/>
              </a:spcAft>
              <a:buClr>
                <a:schemeClr val="tx1"/>
              </a:buClr>
              <a:buSzPct val="100000"/>
              <a:buFont typeface="Arial"/>
              <a:buChar char="•"/>
              <a:defRPr sz="1400" kern="1200" cap="none">
                <a:solidFill>
                  <a:schemeClr val="tx1"/>
                </a:solidFill>
                <a:effectLst/>
                <a:latin typeface="+mj-lt"/>
                <a:ea typeface="+mj-ea"/>
                <a:cs typeface="+mj-cs"/>
              </a:defRPr>
            </a:lvl3pPr>
            <a:lvl4pPr marL="15430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j-lt"/>
                <a:ea typeface="+mj-ea"/>
                <a:cs typeface="+mj-cs"/>
              </a:defRPr>
            </a:lvl4pPr>
            <a:lvl5pPr marL="20002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j-lt"/>
                <a:ea typeface="+mj-ea"/>
                <a:cs typeface="+mj-cs"/>
              </a:defRPr>
            </a:lvl5pPr>
            <a:lvl6pPr marL="25146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j-lt"/>
                <a:ea typeface="+mj-ea"/>
                <a:cs typeface="+mj-cs"/>
              </a:defRPr>
            </a:lvl6pPr>
            <a:lvl7pPr marL="29718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j-lt"/>
                <a:ea typeface="+mj-ea"/>
                <a:cs typeface="+mj-cs"/>
              </a:defRPr>
            </a:lvl7pPr>
            <a:lvl8pPr marL="34290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j-lt"/>
                <a:ea typeface="+mj-ea"/>
                <a:cs typeface="+mj-cs"/>
              </a:defRPr>
            </a:lvl8pPr>
            <a:lvl9pPr marL="38862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j-lt"/>
                <a:ea typeface="+mj-ea"/>
                <a:cs typeface="+mj-cs"/>
              </a:defRPr>
            </a:lvl9pPr>
          </a:lstStyle>
          <a:p>
            <a:r>
              <a:rPr lang="es-AR" sz="2400" dirty="0" smtClean="0">
                <a:latin typeface="Comic Sans MS" panose="030F0702030302020204" pitchFamily="66" charset="0"/>
              </a:rPr>
              <a:t>2- Motivar a los empleados </a:t>
            </a:r>
            <a:endParaRPr lang="es-AR" sz="2400" dirty="0">
              <a:latin typeface="Comic Sans MS" pitchFamily="66" charset="0"/>
            </a:endParaRPr>
          </a:p>
        </p:txBody>
      </p:sp>
    </p:spTree>
    <p:extLst>
      <p:ext uri="{BB962C8B-B14F-4D97-AF65-F5344CB8AC3E}">
        <p14:creationId xmlns:p14="http://schemas.microsoft.com/office/powerpoint/2010/main" val="3453892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checkerboard(across)">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4 Marcador de contenido"/>
          <p:cNvSpPr>
            <a:spLocks noGrp="1"/>
          </p:cNvSpPr>
          <p:nvPr>
            <p:ph sz="quarter" idx="4294967295"/>
          </p:nvPr>
        </p:nvSpPr>
        <p:spPr>
          <a:xfrm>
            <a:off x="878301" y="223193"/>
            <a:ext cx="3549044" cy="2594957"/>
          </a:xfrm>
          <a:prstGeom prst="rect">
            <a:avLst/>
          </a:prstGeom>
        </p:spPr>
        <p:txBody>
          <a:bodyPr/>
          <a:lstStyle/>
          <a:p>
            <a:pPr>
              <a:buNone/>
            </a:pPr>
            <a:endParaRPr lang="es-AR" dirty="0" smtClean="0"/>
          </a:p>
          <a:p>
            <a:pPr>
              <a:buNone/>
            </a:pPr>
            <a:endParaRPr lang="es-AR" dirty="0" smtClean="0"/>
          </a:p>
          <a:p>
            <a:pPr>
              <a:buNone/>
            </a:pPr>
            <a:r>
              <a:rPr lang="es-AR" sz="2400" dirty="0" smtClean="0">
                <a:effectLst>
                  <a:outerShdw blurRad="38100" dist="38100" dir="2700000" algn="tl">
                    <a:srgbClr val="000000">
                      <a:alpha val="43137"/>
                    </a:srgbClr>
                  </a:outerShdw>
                </a:effectLst>
              </a:rPr>
              <a:t>3- Promover la eficiencia operativa </a:t>
            </a:r>
            <a:endParaRPr lang="es-AR" sz="2400" dirty="0">
              <a:effectLst>
                <a:outerShdw blurRad="38100" dist="38100" dir="2700000" algn="tl">
                  <a:srgbClr val="000000">
                    <a:alpha val="43137"/>
                  </a:srgbClr>
                </a:outerShdw>
              </a:effectLst>
            </a:endParaRPr>
          </a:p>
        </p:txBody>
      </p:sp>
      <p:pic>
        <p:nvPicPr>
          <p:cNvPr id="5" name="7 Imagen" descr="36.png"/>
          <p:cNvPicPr>
            <a:picLocks noChangeAspect="1"/>
          </p:cNvPicPr>
          <p:nvPr/>
        </p:nvPicPr>
        <p:blipFill>
          <a:blip r:embed="rId2"/>
          <a:stretch>
            <a:fillRect/>
          </a:stretch>
        </p:blipFill>
        <p:spPr>
          <a:xfrm rot="1334780">
            <a:off x="2807423" y="3637031"/>
            <a:ext cx="2481942" cy="2857500"/>
          </a:xfrm>
          <a:prstGeom prst="rect">
            <a:avLst/>
          </a:prstGeom>
        </p:spPr>
      </p:pic>
      <p:pic>
        <p:nvPicPr>
          <p:cNvPr id="6" name="6 Imagen" descr="256.jpg"/>
          <p:cNvPicPr>
            <a:picLocks noChangeAspect="1"/>
          </p:cNvPicPr>
          <p:nvPr/>
        </p:nvPicPr>
        <p:blipFill>
          <a:blip r:embed="rId3"/>
          <a:stretch>
            <a:fillRect/>
          </a:stretch>
        </p:blipFill>
        <p:spPr>
          <a:xfrm rot="903682">
            <a:off x="7475294" y="889789"/>
            <a:ext cx="3964995" cy="1982498"/>
          </a:xfrm>
          <a:prstGeom prst="rect">
            <a:avLst/>
          </a:prstGeom>
        </p:spPr>
      </p:pic>
      <p:sp>
        <p:nvSpPr>
          <p:cNvPr id="7" name="5 Marcador de contenido"/>
          <p:cNvSpPr>
            <a:spLocks noGrp="1"/>
          </p:cNvSpPr>
          <p:nvPr>
            <p:ph sz="quarter" idx="4294967295"/>
          </p:nvPr>
        </p:nvSpPr>
        <p:spPr>
          <a:xfrm>
            <a:off x="8002452" y="1602840"/>
            <a:ext cx="3627314" cy="5255160"/>
          </a:xfrm>
          <a:prstGeom prst="rect">
            <a:avLst/>
          </a:prstGeom>
        </p:spPr>
        <p:txBody>
          <a:bodyPr/>
          <a:lstStyle/>
          <a:p>
            <a:pPr>
              <a:buNone/>
            </a:pPr>
            <a:endParaRPr lang="es-AR" dirty="0" smtClean="0"/>
          </a:p>
          <a:p>
            <a:pPr>
              <a:buNone/>
            </a:pPr>
            <a:endParaRPr lang="es-AR" dirty="0" smtClean="0"/>
          </a:p>
          <a:p>
            <a:pPr>
              <a:buNone/>
            </a:pPr>
            <a:endParaRPr lang="es-AR" dirty="0" smtClean="0"/>
          </a:p>
          <a:p>
            <a:pPr>
              <a:buNone/>
            </a:pPr>
            <a:endParaRPr lang="es-AR" dirty="0" smtClean="0"/>
          </a:p>
          <a:p>
            <a:endParaRPr lang="es-AR" dirty="0" smtClean="0"/>
          </a:p>
          <a:p>
            <a:endParaRPr lang="es-AR" dirty="0" smtClean="0"/>
          </a:p>
          <a:p>
            <a:pPr>
              <a:buNone/>
            </a:pPr>
            <a:endParaRPr lang="es-AR" dirty="0" smtClean="0"/>
          </a:p>
          <a:p>
            <a:pPr>
              <a:buNone/>
            </a:pPr>
            <a:endParaRPr lang="es-AR" sz="1800" dirty="0" smtClean="0"/>
          </a:p>
          <a:p>
            <a:r>
              <a:rPr lang="es-AR" sz="2400" dirty="0" smtClean="0"/>
              <a:t>4- Asegurar registros contables</a:t>
            </a:r>
            <a:r>
              <a:rPr lang="es-AR" dirty="0" smtClean="0"/>
              <a:t>.</a:t>
            </a:r>
            <a:endParaRPr lang="es-AR" dirty="0"/>
          </a:p>
        </p:txBody>
      </p:sp>
    </p:spTree>
    <p:extLst>
      <p:ext uri="{BB962C8B-B14F-4D97-AF65-F5344CB8AC3E}">
        <p14:creationId xmlns:p14="http://schemas.microsoft.com/office/powerpoint/2010/main" val="1496108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Llamada de nube 3"/>
          <p:cNvSpPr/>
          <p:nvPr/>
        </p:nvSpPr>
        <p:spPr>
          <a:xfrm>
            <a:off x="1813034" y="299545"/>
            <a:ext cx="8339959" cy="2002221"/>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3600" b="1" dirty="0">
                <a:ln w="0"/>
                <a:solidFill>
                  <a:schemeClr val="tx1"/>
                </a:solidFill>
                <a:effectLst>
                  <a:outerShdw blurRad="38100" dist="19050" dir="2700000" algn="tl" rotWithShape="0">
                    <a:schemeClr val="dk1">
                      <a:alpha val="40000"/>
                    </a:schemeClr>
                  </a:outerShdw>
                </a:effectLst>
              </a:rPr>
              <a:t>Ley </a:t>
            </a:r>
            <a:r>
              <a:rPr lang="es-ES" sz="3600" b="1" dirty="0" err="1">
                <a:ln w="0"/>
                <a:solidFill>
                  <a:schemeClr val="tx1"/>
                </a:solidFill>
                <a:effectLst>
                  <a:outerShdw blurRad="38100" dist="19050" dir="2700000" algn="tl" rotWithShape="0">
                    <a:schemeClr val="dk1">
                      <a:alpha val="40000"/>
                    </a:schemeClr>
                  </a:outerShdw>
                </a:effectLst>
              </a:rPr>
              <a:t>Sarbanes-Oxley</a:t>
            </a:r>
            <a:r>
              <a:rPr lang="es-ES" sz="3600" b="1" dirty="0">
                <a:ln w="0"/>
                <a:solidFill>
                  <a:schemeClr val="tx1"/>
                </a:solidFill>
                <a:effectLst>
                  <a:outerShdw blurRad="38100" dist="19050" dir="2700000" algn="tl" rotWithShape="0">
                    <a:schemeClr val="dk1">
                      <a:alpha val="40000"/>
                    </a:schemeClr>
                  </a:outerShdw>
                </a:effectLst>
              </a:rPr>
              <a:t> (SOX)</a:t>
            </a:r>
          </a:p>
        </p:txBody>
      </p:sp>
      <p:sp>
        <p:nvSpPr>
          <p:cNvPr id="5" name="Rectángulo 4"/>
          <p:cNvSpPr/>
          <p:nvPr/>
        </p:nvSpPr>
        <p:spPr>
          <a:xfrm>
            <a:off x="2017986" y="2711669"/>
            <a:ext cx="9616966" cy="2554545"/>
          </a:xfrm>
          <a:prstGeom prst="rect">
            <a:avLst/>
          </a:prstGeom>
        </p:spPr>
        <p:txBody>
          <a:bodyPr wrap="square">
            <a:spAutoFit/>
          </a:bodyPr>
          <a:lstStyle/>
          <a:p>
            <a:r>
              <a:rPr lang="es-ES" dirty="0" smtClean="0"/>
              <a:t>-</a:t>
            </a:r>
            <a:r>
              <a:rPr lang="es-ES" sz="3200" dirty="0" smtClean="0"/>
              <a:t>ORIGEN</a:t>
            </a:r>
          </a:p>
          <a:p>
            <a:r>
              <a:rPr lang="es-ES" sz="3200" dirty="0" smtClean="0"/>
              <a:t>-INFORME DE CONTROL INTERNO</a:t>
            </a:r>
          </a:p>
          <a:p>
            <a:r>
              <a:rPr lang="es-ES" sz="3200" dirty="0" smtClean="0"/>
              <a:t>-PUBLIC COMPANY ACCOUNTING    OVERSIGHT BOARD</a:t>
            </a:r>
          </a:p>
          <a:p>
            <a:r>
              <a:rPr lang="es-ES" sz="3200" dirty="0" smtClean="0"/>
              <a:t>-RESTRICCION A LAS FIRMAS CONTABLES</a:t>
            </a:r>
          </a:p>
          <a:p>
            <a:r>
              <a:rPr lang="es-ES" sz="3200" dirty="0" smtClean="0"/>
              <a:t>-SANCIONES</a:t>
            </a:r>
            <a:endParaRPr lang="es-ES" sz="3200" dirty="0"/>
          </a:p>
        </p:txBody>
      </p:sp>
    </p:spTree>
    <p:extLst>
      <p:ext uri="{BB962C8B-B14F-4D97-AF65-F5344CB8AC3E}">
        <p14:creationId xmlns:p14="http://schemas.microsoft.com/office/powerpoint/2010/main" val="4807177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4404575" y="321972"/>
            <a:ext cx="2704563" cy="759853"/>
          </a:xfrm>
          <a:prstGeom prst="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s-SV" dirty="0" smtClean="0"/>
              <a:t>CONTROL INTERNO</a:t>
            </a:r>
            <a:endParaRPr lang="es-SV" dirty="0"/>
          </a:p>
        </p:txBody>
      </p:sp>
      <p:cxnSp>
        <p:nvCxnSpPr>
          <p:cNvPr id="6" name="Conector recto 5"/>
          <p:cNvCxnSpPr>
            <a:stCxn id="4" idx="2"/>
          </p:cNvCxnSpPr>
          <p:nvPr/>
        </p:nvCxnSpPr>
        <p:spPr>
          <a:xfrm flipH="1">
            <a:off x="5756856" y="1081825"/>
            <a:ext cx="1" cy="399245"/>
          </a:xfrm>
          <a:prstGeom prst="line">
            <a:avLst/>
          </a:prstGeom>
        </p:spPr>
        <p:style>
          <a:lnRef idx="1">
            <a:schemeClr val="accent1"/>
          </a:lnRef>
          <a:fillRef idx="0">
            <a:schemeClr val="accent1"/>
          </a:fillRef>
          <a:effectRef idx="0">
            <a:schemeClr val="accent1"/>
          </a:effectRef>
          <a:fontRef idx="minor">
            <a:schemeClr val="tx1"/>
          </a:fontRef>
        </p:style>
      </p:cxnSp>
      <p:sp>
        <p:nvSpPr>
          <p:cNvPr id="7" name="Rectángulo 6"/>
          <p:cNvSpPr/>
          <p:nvPr/>
        </p:nvSpPr>
        <p:spPr>
          <a:xfrm>
            <a:off x="4404574" y="1461751"/>
            <a:ext cx="2704563" cy="759853"/>
          </a:xfrm>
          <a:prstGeom prst="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s-SV" dirty="0" smtClean="0"/>
              <a:t>COMPONENTES</a:t>
            </a:r>
            <a:endParaRPr lang="es-SV" dirty="0"/>
          </a:p>
        </p:txBody>
      </p:sp>
      <p:sp>
        <p:nvSpPr>
          <p:cNvPr id="8" name="Rectángulo 7"/>
          <p:cNvSpPr/>
          <p:nvPr/>
        </p:nvSpPr>
        <p:spPr>
          <a:xfrm>
            <a:off x="6098145" y="3506677"/>
            <a:ext cx="2704563" cy="759853"/>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s-SV" dirty="0" smtClean="0"/>
              <a:t>PRODECIMIENTOS DE CONTROL</a:t>
            </a:r>
            <a:endParaRPr lang="es-SV" dirty="0"/>
          </a:p>
        </p:txBody>
      </p:sp>
      <p:sp>
        <p:nvSpPr>
          <p:cNvPr id="9" name="Rectángulo 8"/>
          <p:cNvSpPr/>
          <p:nvPr/>
        </p:nvSpPr>
        <p:spPr>
          <a:xfrm>
            <a:off x="8970133" y="3506677"/>
            <a:ext cx="2704563" cy="759853"/>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s-SV" dirty="0" smtClean="0"/>
              <a:t>AMBIENTE DE CONTROL</a:t>
            </a:r>
            <a:endParaRPr lang="es-SV" dirty="0"/>
          </a:p>
        </p:txBody>
      </p:sp>
      <p:sp>
        <p:nvSpPr>
          <p:cNvPr id="10" name="Rectángulo 9"/>
          <p:cNvSpPr/>
          <p:nvPr/>
        </p:nvSpPr>
        <p:spPr>
          <a:xfrm>
            <a:off x="354169" y="3506678"/>
            <a:ext cx="2704563" cy="759853"/>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s-SV" dirty="0" smtClean="0"/>
              <a:t>SUPERVISION DE CONTROLES</a:t>
            </a:r>
            <a:endParaRPr lang="es-SV" dirty="0"/>
          </a:p>
        </p:txBody>
      </p:sp>
      <p:sp>
        <p:nvSpPr>
          <p:cNvPr id="11" name="Rectángulo 10"/>
          <p:cNvSpPr/>
          <p:nvPr/>
        </p:nvSpPr>
        <p:spPr>
          <a:xfrm>
            <a:off x="3226157" y="3506678"/>
            <a:ext cx="2704563" cy="759853"/>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s-SV" dirty="0" smtClean="0"/>
              <a:t>SISTEMA DE INFORMACION</a:t>
            </a:r>
            <a:endParaRPr lang="es-SV" dirty="0"/>
          </a:p>
        </p:txBody>
      </p:sp>
      <p:cxnSp>
        <p:nvCxnSpPr>
          <p:cNvPr id="12" name="Conector recto 11"/>
          <p:cNvCxnSpPr/>
          <p:nvPr/>
        </p:nvCxnSpPr>
        <p:spPr>
          <a:xfrm flipH="1">
            <a:off x="5756855" y="2231263"/>
            <a:ext cx="2" cy="640726"/>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Conector recto 16"/>
          <p:cNvCxnSpPr/>
          <p:nvPr/>
        </p:nvCxnSpPr>
        <p:spPr>
          <a:xfrm flipH="1" flipV="1">
            <a:off x="1863146" y="2881648"/>
            <a:ext cx="9978975" cy="38906"/>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Conector recto 17"/>
          <p:cNvCxnSpPr/>
          <p:nvPr/>
        </p:nvCxnSpPr>
        <p:spPr>
          <a:xfrm flipH="1">
            <a:off x="7282994" y="2920554"/>
            <a:ext cx="2" cy="640726"/>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Conector recto 18"/>
          <p:cNvCxnSpPr/>
          <p:nvPr/>
        </p:nvCxnSpPr>
        <p:spPr>
          <a:xfrm flipH="1">
            <a:off x="4578435" y="2891442"/>
            <a:ext cx="2" cy="640726"/>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Conector recto 19"/>
          <p:cNvCxnSpPr/>
          <p:nvPr/>
        </p:nvCxnSpPr>
        <p:spPr>
          <a:xfrm flipH="1">
            <a:off x="1873876" y="2881648"/>
            <a:ext cx="2" cy="640726"/>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Conector recto 23"/>
          <p:cNvCxnSpPr/>
          <p:nvPr/>
        </p:nvCxnSpPr>
        <p:spPr>
          <a:xfrm flipH="1">
            <a:off x="10225825" y="2920554"/>
            <a:ext cx="2" cy="640726"/>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Conector recto 24"/>
          <p:cNvCxnSpPr/>
          <p:nvPr/>
        </p:nvCxnSpPr>
        <p:spPr>
          <a:xfrm>
            <a:off x="11874315" y="2920554"/>
            <a:ext cx="51517" cy="1934781"/>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Conector recto 27"/>
          <p:cNvCxnSpPr/>
          <p:nvPr/>
        </p:nvCxnSpPr>
        <p:spPr>
          <a:xfrm flipH="1">
            <a:off x="5930720" y="4855335"/>
            <a:ext cx="599511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Conector recto 30"/>
          <p:cNvCxnSpPr/>
          <p:nvPr/>
        </p:nvCxnSpPr>
        <p:spPr>
          <a:xfrm flipH="1">
            <a:off x="5914620" y="4852655"/>
            <a:ext cx="2" cy="640726"/>
          </a:xfrm>
          <a:prstGeom prst="line">
            <a:avLst/>
          </a:prstGeom>
        </p:spPr>
        <p:style>
          <a:lnRef idx="1">
            <a:schemeClr val="accent1"/>
          </a:lnRef>
          <a:fillRef idx="0">
            <a:schemeClr val="accent1"/>
          </a:fillRef>
          <a:effectRef idx="0">
            <a:schemeClr val="accent1"/>
          </a:effectRef>
          <a:fontRef idx="minor">
            <a:schemeClr val="tx1"/>
          </a:fontRef>
        </p:style>
      </p:cxnSp>
      <p:sp>
        <p:nvSpPr>
          <p:cNvPr id="32" name="Rectángulo 31"/>
          <p:cNvSpPr/>
          <p:nvPr/>
        </p:nvSpPr>
        <p:spPr>
          <a:xfrm>
            <a:off x="4578438" y="5493381"/>
            <a:ext cx="2704563" cy="759853"/>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s-SV" dirty="0" smtClean="0"/>
              <a:t>EVALUACION DE RIESGO</a:t>
            </a:r>
            <a:endParaRPr lang="es-SV" dirty="0"/>
          </a:p>
        </p:txBody>
      </p:sp>
    </p:spTree>
    <p:extLst>
      <p:ext uri="{BB962C8B-B14F-4D97-AF65-F5344CB8AC3E}">
        <p14:creationId xmlns:p14="http://schemas.microsoft.com/office/powerpoint/2010/main" val="31165960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anim calcmode="lin" valueType="num">
                                      <p:cBhvr>
                                        <p:cTn id="8" dur="2000" fill="hold"/>
                                        <p:tgtEl>
                                          <p:spTgt spid="4"/>
                                        </p:tgtEl>
                                        <p:attrNameLst>
                                          <p:attrName>ppt_w</p:attrName>
                                        </p:attrNameLst>
                                      </p:cBhvr>
                                      <p:tavLst>
                                        <p:tav tm="0" fmla="#ppt_w*sin(2.5*pi*$)">
                                          <p:val>
                                            <p:fltVal val="0"/>
                                          </p:val>
                                        </p:tav>
                                        <p:tav tm="100000">
                                          <p:val>
                                            <p:fltVal val="1"/>
                                          </p:val>
                                        </p:tav>
                                      </p:tavLst>
                                    </p:anim>
                                    <p:anim calcmode="lin" valueType="num">
                                      <p:cBhvr>
                                        <p:cTn id="9" dur="2000" fill="hold"/>
                                        <p:tgtEl>
                                          <p:spTgt spid="4"/>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500"/>
                                        <p:tgtEl>
                                          <p:spTgt spid="7"/>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500"/>
                                        <p:tgtEl>
                                          <p:spTgt spid="11"/>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barn(inVertical)">
                                      <p:cBhvr>
                                        <p:cTn id="29" dur="500"/>
                                        <p:tgtEl>
                                          <p:spTgt spid="8"/>
                                        </p:tgtEl>
                                      </p:cBhvr>
                                    </p:animEffect>
                                  </p:childTnLst>
                                </p:cTn>
                              </p:par>
                            </p:childTnLst>
                          </p:cTn>
                        </p:par>
                      </p:childTnLst>
                    </p:cTn>
                  </p:par>
                  <p:par>
                    <p:cTn id="30" fill="hold">
                      <p:stCondLst>
                        <p:cond delay="indefinite"/>
                      </p:stCondLst>
                      <p:childTnLst>
                        <p:par>
                          <p:cTn id="31" fill="hold">
                            <p:stCondLst>
                              <p:cond delay="0"/>
                            </p:stCondLst>
                            <p:childTnLst>
                              <p:par>
                                <p:cTn id="32" presetID="16" presetClass="entr" presetSubtype="21" fill="hold" grpId="0" nodeType="click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barn(inVertical)">
                                      <p:cBhvr>
                                        <p:cTn id="34" dur="500"/>
                                        <p:tgtEl>
                                          <p:spTgt spid="9"/>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4" fill="hold" grpId="0" nodeType="clickEffect">
                                  <p:stCondLst>
                                    <p:cond delay="0"/>
                                  </p:stCondLst>
                                  <p:childTnLst>
                                    <p:set>
                                      <p:cBhvr>
                                        <p:cTn id="38" dur="1" fill="hold">
                                          <p:stCondLst>
                                            <p:cond delay="0"/>
                                          </p:stCondLst>
                                        </p:cTn>
                                        <p:tgtEl>
                                          <p:spTgt spid="32"/>
                                        </p:tgtEl>
                                        <p:attrNameLst>
                                          <p:attrName>style.visibility</p:attrName>
                                        </p:attrNameLst>
                                      </p:cBhvr>
                                      <p:to>
                                        <p:strVal val="visible"/>
                                      </p:to>
                                    </p:set>
                                    <p:animEffect transition="in" filter="wipe(down)">
                                      <p:cBhvr>
                                        <p:cTn id="39"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8" grpId="0" animBg="1"/>
      <p:bldP spid="9" grpId="0" animBg="1"/>
      <p:bldP spid="10" grpId="0" animBg="1"/>
      <p:bldP spid="11" grpId="0" animBg="1"/>
      <p:bldP spid="32"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elestial">
  <a:themeElements>
    <a:clrScheme name="Celestial">
      <a:dk1>
        <a:sysClr val="windowText" lastClr="000000"/>
      </a:dk1>
      <a:lt1>
        <a:sysClr val="window" lastClr="FFFFFF"/>
      </a:lt1>
      <a:dk2>
        <a:srgbClr val="18276C"/>
      </a:dk2>
      <a:lt2>
        <a:srgbClr val="EBEBEB"/>
      </a:lt2>
      <a:accent1>
        <a:srgbClr val="AC3EC1"/>
      </a:accent1>
      <a:accent2>
        <a:srgbClr val="477BD1"/>
      </a:accent2>
      <a:accent3>
        <a:srgbClr val="46B298"/>
      </a:accent3>
      <a:accent4>
        <a:srgbClr val="90BA4C"/>
      </a:accent4>
      <a:accent5>
        <a:srgbClr val="DD9D31"/>
      </a:accent5>
      <a:accent6>
        <a:srgbClr val="E25247"/>
      </a:accent6>
      <a:hlink>
        <a:srgbClr val="C573D2"/>
      </a:hlink>
      <a:folHlink>
        <a:srgbClr val="CCAEE8"/>
      </a:folHlink>
    </a:clrScheme>
    <a:fontScheme name="Celestial">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elestial">
      <a:fillStyleLst>
        <a:solidFill>
          <a:schemeClr val="phClr"/>
        </a:solidFill>
        <a:gradFill rotWithShape="1">
          <a:gsLst>
            <a:gs pos="0">
              <a:schemeClr val="phClr">
                <a:tint val="70000"/>
                <a:lumMod val="110000"/>
              </a:schemeClr>
            </a:gs>
            <a:gs pos="100000">
              <a:schemeClr val="phClr">
                <a:tint val="82000"/>
                <a:alpha val="74000"/>
              </a:schemeClr>
            </a:gs>
          </a:gsLst>
          <a:lin ang="5400000" scaled="0"/>
        </a:gradFill>
        <a:gradFill rotWithShape="1">
          <a:gsLst>
            <a:gs pos="0">
              <a:schemeClr val="phClr">
                <a:tint val="98000"/>
                <a:lumMod val="100000"/>
              </a:schemeClr>
            </a:gs>
            <a:gs pos="100000">
              <a:schemeClr val="phClr">
                <a:shade val="88000"/>
                <a:lumMod val="88000"/>
              </a:schemeClr>
            </a:gs>
          </a:gsLst>
          <a:lin ang="5400000" scaled="1"/>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65000"/>
              </a:srgbClr>
            </a:outerShdw>
          </a:effectLst>
          <a:scene3d>
            <a:camera prst="orthographicFront">
              <a:rot lat="0" lon="0" rev="0"/>
            </a:camera>
            <a:lightRig rig="threePt" dir="tl">
              <a:rot lat="0" lon="0" rev="1200000"/>
            </a:lightRig>
          </a:scene3d>
          <a:sp3d>
            <a:bevelT w="38100" h="12700"/>
          </a:sp3d>
        </a:effectStyle>
      </a:effectStyleLst>
      <a:bgFillStyleLst>
        <a:solidFill>
          <a:schemeClr val="phClr"/>
        </a:solidFill>
        <a:gradFill rotWithShape="1">
          <a:gsLst>
            <a:gs pos="0">
              <a:schemeClr val="phClr">
                <a:tint val="90000"/>
                <a:shade val="96000"/>
                <a:hueMod val="100000"/>
                <a:satMod val="180000"/>
                <a:lumMod val="110000"/>
              </a:schemeClr>
            </a:gs>
            <a:gs pos="100000">
              <a:schemeClr val="phClr">
                <a:shade val="96000"/>
                <a:satMod val="160000"/>
                <a:lumMod val="100000"/>
              </a:schemeClr>
            </a:gs>
          </a:gsLst>
          <a:lin ang="4740000" scaled="1"/>
        </a:gradFill>
        <a:blipFill>
          <a:blip xmlns:r="http://schemas.openxmlformats.org/officeDocument/2006/relationships" r:embed="rId1"/>
          <a:stretch/>
        </a:blipFill>
      </a:bgFillStyleLst>
    </a:fmtScheme>
  </a:themeElements>
  <a:objectDefaults/>
  <a:extraClrSchemeLst/>
  <a:extLst>
    <a:ext uri="{05A4C25C-085E-4340-85A3-A5531E510DB2}">
      <thm15:themeFamily xmlns="" xmlns:thm15="http://schemas.microsoft.com/office/thememl/2012/main" name="Celestial" id="{C4BB2A3D-0E93-4C5F-B0D2-9D3FCE089CC5}" vid="{42E5908D-19A2-46FD-89FA-638B126129EF}"/>
    </a:ext>
  </a:extLst>
</a:theme>
</file>

<file path=docProps/app.xml><?xml version="1.0" encoding="utf-8"?>
<Properties xmlns="http://schemas.openxmlformats.org/officeDocument/2006/extended-properties" xmlns:vt="http://schemas.openxmlformats.org/officeDocument/2006/docPropsVTypes">
  <Template>TC103457452[[fn=Celestial]]</Template>
  <TotalTime>192</TotalTime>
  <Words>563</Words>
  <Application>Microsoft Office PowerPoint</Application>
  <PresentationFormat>Personalizado</PresentationFormat>
  <Paragraphs>100</Paragraphs>
  <Slides>27</Slides>
  <Notes>0</Notes>
  <HiddenSlides>0</HiddenSlides>
  <MMClips>0</MMClips>
  <ScaleCrop>false</ScaleCrop>
  <HeadingPairs>
    <vt:vector size="4" baseType="variant">
      <vt:variant>
        <vt:lpstr>Tema</vt:lpstr>
      </vt:variant>
      <vt:variant>
        <vt:i4>1</vt:i4>
      </vt:variant>
      <vt:variant>
        <vt:lpstr>Títulos de diapositiva</vt:lpstr>
      </vt:variant>
      <vt:variant>
        <vt:i4>27</vt:i4>
      </vt:variant>
    </vt:vector>
  </HeadingPairs>
  <TitlesOfParts>
    <vt:vector size="28" baseType="lpstr">
      <vt:lpstr>Celestial</vt:lpstr>
      <vt:lpstr>UNIVERSIDAD DE EL SALVADOR  LIC. Javier miranda  Integrantes:  David salomón sorto García                          sg14021  marla gricelidad  Aguilar Liévano          al14011     juan francisco romero Hernandez                     rh14034    Amy Melissa rosa palacios             rp14061    alma domenica rivera Chávez       rc14020  diego Rodrigo Ibarra García                     ig14004                 los inter marketing   “efectivo y equivalente”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PROCEDIMIENTOS DEL CONTROL INTERNO</vt:lpstr>
      <vt:lpstr>PROCEDIMIENTOS DEL CONTROL INTERNO</vt:lpstr>
      <vt:lpstr>Presentación de PowerPoint</vt:lpstr>
      <vt:lpstr>Presentación de PowerPoint</vt:lpstr>
      <vt:lpstr>Presentación de PowerPoint</vt:lpstr>
      <vt:lpstr>Presentación de PowerPoint</vt:lpstr>
      <vt:lpstr>Presentación de PowerPoint</vt:lpstr>
      <vt:lpstr>Virus de computadoras y troyanos.</vt:lpstr>
      <vt:lpstr>Presentación de PowerPoint</vt:lpstr>
      <vt:lpstr>Presentación de PowerPoint</vt:lpstr>
      <vt:lpstr>Presentación de PowerPoint</vt:lpstr>
      <vt:lpstr>La colusión.</vt:lpstr>
      <vt:lpstr>Presentación de PowerPoint</vt:lpstr>
      <vt:lpstr>Presentación de PowerPoint</vt:lpstr>
      <vt:lpstr>Registro de Firmas.</vt:lpstr>
      <vt:lpstr>Comprobante de depósito.</vt:lpstr>
      <vt:lpstr>Cheque.</vt:lpstr>
      <vt:lpstr>Estado de Cuenta Bancaria.</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DE EL SALVADOR  LIC. Javier miranda Integrantes:</dc:title>
  <dc:creator>Juan Francisco Romero Hernandez</dc:creator>
  <cp:lastModifiedBy>Carlos A. Ibarra</cp:lastModifiedBy>
  <cp:revision>20</cp:revision>
  <dcterms:created xsi:type="dcterms:W3CDTF">2014-08-31T16:10:35Z</dcterms:created>
  <dcterms:modified xsi:type="dcterms:W3CDTF">2014-09-03T05:20:18Z</dcterms:modified>
</cp:coreProperties>
</file>