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313863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07" autoAdjust="0"/>
  </p:normalViewPr>
  <p:slideViewPr>
    <p:cSldViewPr>
      <p:cViewPr varScale="1">
        <p:scale>
          <a:sx n="70" d="100"/>
          <a:sy n="70" d="100"/>
        </p:scale>
        <p:origin x="-5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SV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B495A2-ECEC-4F3E-B7F4-8EC1824714BD}" type="datetimeFigureOut">
              <a:rPr lang="es-SV" smtClean="0"/>
              <a:pPr/>
              <a:t>03/09/2014</a:t>
            </a:fld>
            <a:endParaRPr lang="es-SV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698500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SV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424085"/>
            <a:ext cx="5486400" cy="4191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SV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11C227-B8A1-418F-84F0-4372B020D47B}" type="slidenum">
              <a:rPr lang="es-SV" smtClean="0"/>
              <a:pPr/>
              <a:t>‹Nº›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71840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SV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1C227-B8A1-418F-84F0-4372B020D47B}" type="slidenum">
              <a:rPr lang="es-SV" smtClean="0"/>
              <a:pPr/>
              <a:t>1</a:t>
            </a:fld>
            <a:endParaRPr lang="es-SV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C1A93B-4C78-4B20-911D-CB1F395B374E}" type="datetimeFigureOut">
              <a:rPr lang="es-SV" smtClean="0"/>
              <a:pPr/>
              <a:t>03/09/2014</a:t>
            </a:fld>
            <a:endParaRPr lang="es-SV" dirty="0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920B4C-6EE4-45AA-A3AC-F9D4D83687B9}" type="slidenum">
              <a:rPr lang="es-SV" smtClean="0"/>
              <a:pPr/>
              <a:t>‹Nº›</a:t>
            </a:fld>
            <a:endParaRPr lang="es-SV" dirty="0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C1A93B-4C78-4B20-911D-CB1F395B374E}" type="datetimeFigureOut">
              <a:rPr lang="es-SV" smtClean="0"/>
              <a:pPr/>
              <a:t>03/09/2014</a:t>
            </a:fld>
            <a:endParaRPr lang="es-SV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920B4C-6EE4-45AA-A3AC-F9D4D83687B9}" type="slidenum">
              <a:rPr lang="es-SV" smtClean="0"/>
              <a:pPr/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C1A93B-4C78-4B20-911D-CB1F395B374E}" type="datetimeFigureOut">
              <a:rPr lang="es-SV" smtClean="0"/>
              <a:pPr/>
              <a:t>03/09/2014</a:t>
            </a:fld>
            <a:endParaRPr lang="es-SV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920B4C-6EE4-45AA-A3AC-F9D4D83687B9}" type="slidenum">
              <a:rPr lang="es-SV" smtClean="0"/>
              <a:pPr/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C1A93B-4C78-4B20-911D-CB1F395B374E}" type="datetimeFigureOut">
              <a:rPr lang="es-SV" smtClean="0"/>
              <a:pPr/>
              <a:t>03/09/2014</a:t>
            </a:fld>
            <a:endParaRPr lang="es-SV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920B4C-6EE4-45AA-A3AC-F9D4D83687B9}" type="slidenum">
              <a:rPr lang="es-SV" smtClean="0"/>
              <a:pPr/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C1A93B-4C78-4B20-911D-CB1F395B374E}" type="datetimeFigureOut">
              <a:rPr lang="es-SV" smtClean="0"/>
              <a:pPr/>
              <a:t>03/09/2014</a:t>
            </a:fld>
            <a:endParaRPr lang="es-SV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920B4C-6EE4-45AA-A3AC-F9D4D83687B9}" type="slidenum">
              <a:rPr lang="es-SV" smtClean="0"/>
              <a:pPr/>
              <a:t>‹Nº›</a:t>
            </a:fld>
            <a:endParaRPr lang="es-SV" dirty="0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C1A93B-4C78-4B20-911D-CB1F395B374E}" type="datetimeFigureOut">
              <a:rPr lang="es-SV" smtClean="0"/>
              <a:pPr/>
              <a:t>03/09/2014</a:t>
            </a:fld>
            <a:endParaRPr lang="es-SV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920B4C-6EE4-45AA-A3AC-F9D4D83687B9}" type="slidenum">
              <a:rPr lang="es-SV" smtClean="0"/>
              <a:pPr/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C1A93B-4C78-4B20-911D-CB1F395B374E}" type="datetimeFigureOut">
              <a:rPr lang="es-SV" smtClean="0"/>
              <a:pPr/>
              <a:t>03/09/2014</a:t>
            </a:fld>
            <a:endParaRPr lang="es-SV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920B4C-6EE4-45AA-A3AC-F9D4D83687B9}" type="slidenum">
              <a:rPr lang="es-SV" smtClean="0"/>
              <a:pPr/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C1A93B-4C78-4B20-911D-CB1F395B374E}" type="datetimeFigureOut">
              <a:rPr lang="es-SV" smtClean="0"/>
              <a:pPr/>
              <a:t>03/09/2014</a:t>
            </a:fld>
            <a:endParaRPr lang="es-SV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920B4C-6EE4-45AA-A3AC-F9D4D83687B9}" type="slidenum">
              <a:rPr lang="es-SV" smtClean="0"/>
              <a:pPr/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C1A93B-4C78-4B20-911D-CB1F395B374E}" type="datetimeFigureOut">
              <a:rPr lang="es-SV" smtClean="0"/>
              <a:pPr/>
              <a:t>03/09/2014</a:t>
            </a:fld>
            <a:endParaRPr lang="es-SV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920B4C-6EE4-45AA-A3AC-F9D4D83687B9}" type="slidenum">
              <a:rPr lang="es-SV" smtClean="0"/>
              <a:pPr/>
              <a:t>‹Nº›</a:t>
            </a:fld>
            <a:endParaRPr lang="es-SV" dirty="0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C1A93B-4C78-4B20-911D-CB1F395B374E}" type="datetimeFigureOut">
              <a:rPr lang="es-SV" smtClean="0"/>
              <a:pPr/>
              <a:t>03/09/2014</a:t>
            </a:fld>
            <a:endParaRPr lang="es-SV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920B4C-6EE4-45AA-A3AC-F9D4D83687B9}" type="slidenum">
              <a:rPr lang="es-SV" smtClean="0"/>
              <a:pPr/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C1A93B-4C78-4B20-911D-CB1F395B374E}" type="datetimeFigureOut">
              <a:rPr lang="es-SV" smtClean="0"/>
              <a:pPr/>
              <a:t>03/09/2014</a:t>
            </a:fld>
            <a:endParaRPr lang="es-SV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920B4C-6EE4-45AA-A3AC-F9D4D83687B9}" type="slidenum">
              <a:rPr lang="es-SV" smtClean="0"/>
              <a:pPr/>
              <a:t>‹Nº›</a:t>
            </a:fld>
            <a:endParaRPr lang="es-SV" dirty="0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1C1A93B-4C78-4B20-911D-CB1F395B374E}" type="datetimeFigureOut">
              <a:rPr lang="es-SV" smtClean="0"/>
              <a:pPr/>
              <a:t>03/09/2014</a:t>
            </a:fld>
            <a:endParaRPr lang="es-SV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SV" dirty="0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C920B4C-6EE4-45AA-A3AC-F9D4D83687B9}" type="slidenum">
              <a:rPr lang="es-SV" smtClean="0"/>
              <a:pPr/>
              <a:t>‹Nº›</a:t>
            </a:fld>
            <a:endParaRPr lang="es-SV" dirty="0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" y="0"/>
            <a:ext cx="92118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2066822" y="15568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SV" b="1" dirty="0"/>
              <a:t>Universidad de El Salvador</a:t>
            </a:r>
            <a:endParaRPr lang="es-SV" dirty="0"/>
          </a:p>
          <a:p>
            <a:r>
              <a:rPr lang="es-SV" b="1" dirty="0"/>
              <a:t>Facultad de Ciencias Económicas</a:t>
            </a:r>
            <a:endParaRPr lang="es-SV" dirty="0"/>
          </a:p>
          <a:p>
            <a:r>
              <a:rPr lang="es-SV" b="1" dirty="0"/>
              <a:t>Escuela de Contaduría Pública</a:t>
            </a:r>
            <a:endParaRPr lang="es-SV" dirty="0"/>
          </a:p>
        </p:txBody>
      </p:sp>
      <p:pic>
        <p:nvPicPr>
          <p:cNvPr id="9" name="8 Imagen" descr="Minerva UES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63989"/>
            <a:ext cx="138557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8" name="Group 4"/>
          <p:cNvGrpSpPr>
            <a:grpSpLocks noChangeAspect="1"/>
          </p:cNvGrpSpPr>
          <p:nvPr/>
        </p:nvGrpSpPr>
        <p:grpSpPr bwMode="auto">
          <a:xfrm>
            <a:off x="2095500" y="1341438"/>
            <a:ext cx="6423027" cy="5424487"/>
            <a:chOff x="1320" y="845"/>
            <a:chExt cx="4046" cy="3417"/>
          </a:xfrm>
        </p:grpSpPr>
        <p:sp>
          <p:nvSpPr>
            <p:cNvPr id="1027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20" y="845"/>
              <a:ext cx="3919" cy="3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SV"/>
            </a:p>
          </p:txBody>
        </p:sp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1320" y="845"/>
              <a:ext cx="678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Cátedra: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1917" y="846"/>
              <a:ext cx="132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1988" y="846"/>
              <a:ext cx="96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2261" y="846"/>
              <a:ext cx="96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2575" y="846"/>
              <a:ext cx="1820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SV" sz="2100" dirty="0" smtClean="0">
                  <a:solidFill>
                    <a:srgbClr val="000000"/>
                  </a:solidFill>
                  <a:latin typeface="Berlin Sans FB" pitchFamily="34" charset="0"/>
                  <a:cs typeface="Arial" pitchFamily="34" charset="0"/>
                </a:rPr>
                <a:t>Contabilidad Financiera II</a:t>
              </a: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4728" y="846"/>
              <a:ext cx="96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1320" y="1253"/>
              <a:ext cx="928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Catedrático: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2163" y="1254"/>
              <a:ext cx="96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2261" y="1254"/>
              <a:ext cx="96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2575" y="1254"/>
              <a:ext cx="1484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Lic. </a:t>
              </a:r>
              <a:r>
                <a:rPr lang="es-SV" sz="2100" dirty="0" smtClean="0">
                  <a:solidFill>
                    <a:srgbClr val="000000"/>
                  </a:solidFill>
                  <a:latin typeface="Berlin Sans FB" pitchFamily="34" charset="0"/>
                  <a:cs typeface="Arial" pitchFamily="34" charset="0"/>
                </a:rPr>
                <a:t>Javier E. Miranda</a:t>
              </a: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1" name="Rectangle 17"/>
            <p:cNvSpPr>
              <a:spLocks noChangeArrowheads="1"/>
            </p:cNvSpPr>
            <p:nvPr/>
          </p:nvSpPr>
          <p:spPr bwMode="auto">
            <a:xfrm>
              <a:off x="3607" y="1254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2" name="Rectangle 18"/>
            <p:cNvSpPr>
              <a:spLocks noChangeArrowheads="1"/>
            </p:cNvSpPr>
            <p:nvPr/>
          </p:nvSpPr>
          <p:spPr bwMode="auto">
            <a:xfrm>
              <a:off x="3975" y="1254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4" name="Rectangle 20"/>
            <p:cNvSpPr>
              <a:spLocks noChangeArrowheads="1"/>
            </p:cNvSpPr>
            <p:nvPr/>
          </p:nvSpPr>
          <p:spPr bwMode="auto">
            <a:xfrm>
              <a:off x="1320" y="1662"/>
              <a:ext cx="491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Tema: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5" name="Rectangle 21"/>
            <p:cNvSpPr>
              <a:spLocks noChangeArrowheads="1"/>
            </p:cNvSpPr>
            <p:nvPr/>
          </p:nvSpPr>
          <p:spPr bwMode="auto">
            <a:xfrm>
              <a:off x="1733" y="1663"/>
              <a:ext cx="96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6" name="Rectangle 22"/>
            <p:cNvSpPr>
              <a:spLocks noChangeArrowheads="1"/>
            </p:cNvSpPr>
            <p:nvPr/>
          </p:nvSpPr>
          <p:spPr bwMode="auto">
            <a:xfrm>
              <a:off x="1769" y="1663"/>
              <a:ext cx="384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       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7" name="Rectangle 23"/>
            <p:cNvSpPr>
              <a:spLocks noChangeArrowheads="1"/>
            </p:cNvSpPr>
            <p:nvPr/>
          </p:nvSpPr>
          <p:spPr bwMode="auto">
            <a:xfrm>
              <a:off x="2088" y="1663"/>
              <a:ext cx="96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8" name="Rectangle 24"/>
            <p:cNvSpPr>
              <a:spLocks noChangeArrowheads="1"/>
            </p:cNvSpPr>
            <p:nvPr/>
          </p:nvSpPr>
          <p:spPr bwMode="auto">
            <a:xfrm>
              <a:off x="2575" y="1663"/>
              <a:ext cx="115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“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9" name="Rectangle 25"/>
            <p:cNvSpPr>
              <a:spLocks noChangeArrowheads="1"/>
            </p:cNvSpPr>
            <p:nvPr/>
          </p:nvSpPr>
          <p:spPr bwMode="auto">
            <a:xfrm>
              <a:off x="2628" y="1663"/>
              <a:ext cx="822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SV" sz="2100" dirty="0" smtClean="0">
                  <a:solidFill>
                    <a:srgbClr val="000000"/>
                  </a:solidFill>
                  <a:latin typeface="Berlin Sans FB" pitchFamily="34" charset="0"/>
                  <a:cs typeface="Arial" pitchFamily="34" charset="0"/>
                </a:rPr>
                <a:t>Caja Chica</a:t>
              </a:r>
              <a:r>
                <a:rPr kumimoji="0" lang="es-SV" sz="2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”</a:t>
              </a: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0" name="Rectangle 26"/>
            <p:cNvSpPr>
              <a:spLocks noChangeArrowheads="1"/>
            </p:cNvSpPr>
            <p:nvPr/>
          </p:nvSpPr>
          <p:spPr bwMode="auto">
            <a:xfrm>
              <a:off x="2575" y="1864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1" name="Rectangle 27"/>
            <p:cNvSpPr>
              <a:spLocks noChangeArrowheads="1"/>
            </p:cNvSpPr>
            <p:nvPr/>
          </p:nvSpPr>
          <p:spPr bwMode="auto">
            <a:xfrm>
              <a:off x="4728" y="1864"/>
              <a:ext cx="115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”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2" name="Rectangle 28"/>
            <p:cNvSpPr>
              <a:spLocks noChangeArrowheads="1"/>
            </p:cNvSpPr>
            <p:nvPr/>
          </p:nvSpPr>
          <p:spPr bwMode="auto">
            <a:xfrm>
              <a:off x="4782" y="1864"/>
              <a:ext cx="96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3" name="Rectangle 29"/>
            <p:cNvSpPr>
              <a:spLocks noChangeArrowheads="1"/>
            </p:cNvSpPr>
            <p:nvPr/>
          </p:nvSpPr>
          <p:spPr bwMode="auto">
            <a:xfrm>
              <a:off x="1320" y="2046"/>
              <a:ext cx="51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4" name="Rectangle 30"/>
            <p:cNvSpPr>
              <a:spLocks noChangeArrowheads="1"/>
            </p:cNvSpPr>
            <p:nvPr/>
          </p:nvSpPr>
          <p:spPr bwMode="auto">
            <a:xfrm>
              <a:off x="1320" y="2136"/>
              <a:ext cx="51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5" name="Rectangle 31"/>
            <p:cNvSpPr>
              <a:spLocks noChangeArrowheads="1"/>
            </p:cNvSpPr>
            <p:nvPr/>
          </p:nvSpPr>
          <p:spPr bwMode="auto">
            <a:xfrm>
              <a:off x="1320" y="2226"/>
              <a:ext cx="547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Grupo </a:t>
              </a: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6" name="Rectangle 32"/>
            <p:cNvSpPr>
              <a:spLocks noChangeArrowheads="1"/>
            </p:cNvSpPr>
            <p:nvPr/>
          </p:nvSpPr>
          <p:spPr bwMode="auto">
            <a:xfrm>
              <a:off x="2253" y="2227"/>
              <a:ext cx="88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: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7" name="Rectangle 33"/>
            <p:cNvSpPr>
              <a:spLocks noChangeArrowheads="1"/>
            </p:cNvSpPr>
            <p:nvPr/>
          </p:nvSpPr>
          <p:spPr bwMode="auto">
            <a:xfrm>
              <a:off x="2282" y="2227"/>
              <a:ext cx="96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8" name="Rectangle 34"/>
            <p:cNvSpPr>
              <a:spLocks noChangeArrowheads="1"/>
            </p:cNvSpPr>
            <p:nvPr/>
          </p:nvSpPr>
          <p:spPr bwMode="auto">
            <a:xfrm>
              <a:off x="2575" y="2227"/>
              <a:ext cx="96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9" name="Rectangle 35"/>
            <p:cNvSpPr>
              <a:spLocks noChangeArrowheads="1"/>
            </p:cNvSpPr>
            <p:nvPr/>
          </p:nvSpPr>
          <p:spPr bwMode="auto">
            <a:xfrm>
              <a:off x="2889" y="2227"/>
              <a:ext cx="181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SV" sz="2100" dirty="0" smtClean="0">
                  <a:solidFill>
                    <a:srgbClr val="000000"/>
                  </a:solidFill>
                  <a:latin typeface="Berlin Sans FB" pitchFamily="34" charset="0"/>
                  <a:cs typeface="Arial" pitchFamily="34" charset="0"/>
                </a:rPr>
                <a:t>03</a:t>
              </a: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0" name="Rectangle 36"/>
            <p:cNvSpPr>
              <a:spLocks noChangeArrowheads="1"/>
            </p:cNvSpPr>
            <p:nvPr/>
          </p:nvSpPr>
          <p:spPr bwMode="auto">
            <a:xfrm>
              <a:off x="3041" y="2227"/>
              <a:ext cx="96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1" name="Rectangle 37"/>
            <p:cNvSpPr>
              <a:spLocks noChangeArrowheads="1"/>
            </p:cNvSpPr>
            <p:nvPr/>
          </p:nvSpPr>
          <p:spPr bwMode="auto">
            <a:xfrm>
              <a:off x="1320" y="2634"/>
              <a:ext cx="988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Alumnos        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2" name="Rectangle 38"/>
            <p:cNvSpPr>
              <a:spLocks noChangeArrowheads="1"/>
            </p:cNvSpPr>
            <p:nvPr/>
          </p:nvSpPr>
          <p:spPr bwMode="auto">
            <a:xfrm>
              <a:off x="2222" y="2634"/>
              <a:ext cx="105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3" name="Rectangle 39"/>
            <p:cNvSpPr>
              <a:spLocks noChangeArrowheads="1"/>
            </p:cNvSpPr>
            <p:nvPr/>
          </p:nvSpPr>
          <p:spPr bwMode="auto">
            <a:xfrm>
              <a:off x="2261" y="2634"/>
              <a:ext cx="105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4" name="Rectangle 40"/>
            <p:cNvSpPr>
              <a:spLocks noChangeArrowheads="1"/>
            </p:cNvSpPr>
            <p:nvPr/>
          </p:nvSpPr>
          <p:spPr bwMode="auto">
            <a:xfrm>
              <a:off x="2575" y="2634"/>
              <a:ext cx="105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5" name="Rectangle 41"/>
            <p:cNvSpPr>
              <a:spLocks noChangeArrowheads="1"/>
            </p:cNvSpPr>
            <p:nvPr/>
          </p:nvSpPr>
          <p:spPr bwMode="auto">
            <a:xfrm>
              <a:off x="2889" y="2634"/>
              <a:ext cx="933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                      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739" y="2680"/>
              <a:ext cx="74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7" name="Rectangle 43"/>
            <p:cNvSpPr>
              <a:spLocks noChangeArrowheads="1"/>
            </p:cNvSpPr>
            <p:nvPr/>
          </p:nvSpPr>
          <p:spPr bwMode="auto">
            <a:xfrm>
              <a:off x="3764" y="2680"/>
              <a:ext cx="389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Carnet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4083" y="2634"/>
              <a:ext cx="501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          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9" name="Rectangle 45"/>
            <p:cNvSpPr>
              <a:spLocks noChangeArrowheads="1"/>
            </p:cNvSpPr>
            <p:nvPr/>
          </p:nvSpPr>
          <p:spPr bwMode="auto">
            <a:xfrm>
              <a:off x="4331" y="2704"/>
              <a:ext cx="1035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% </a:t>
              </a:r>
              <a:r>
                <a:rPr kumimoji="0" lang="es-SV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de participación </a:t>
              </a: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0" name="Rectangle 46"/>
            <p:cNvSpPr>
              <a:spLocks noChangeArrowheads="1"/>
            </p:cNvSpPr>
            <p:nvPr/>
          </p:nvSpPr>
          <p:spPr bwMode="auto">
            <a:xfrm>
              <a:off x="4740" y="2704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1" name="Rectangle 47"/>
            <p:cNvSpPr>
              <a:spLocks noChangeArrowheads="1"/>
            </p:cNvSpPr>
            <p:nvPr/>
          </p:nvSpPr>
          <p:spPr bwMode="auto">
            <a:xfrm>
              <a:off x="1946" y="2894"/>
              <a:ext cx="105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2" name="Rectangle 48"/>
            <p:cNvSpPr>
              <a:spLocks noChangeArrowheads="1"/>
            </p:cNvSpPr>
            <p:nvPr/>
          </p:nvSpPr>
          <p:spPr bwMode="auto">
            <a:xfrm>
              <a:off x="1948" y="2894"/>
              <a:ext cx="105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3" name="Rectangle 49"/>
            <p:cNvSpPr>
              <a:spLocks noChangeArrowheads="1"/>
            </p:cNvSpPr>
            <p:nvPr/>
          </p:nvSpPr>
          <p:spPr bwMode="auto">
            <a:xfrm>
              <a:off x="1480" y="3250"/>
              <a:ext cx="7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1</a:t>
              </a: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4" name="Rectangle 50"/>
            <p:cNvSpPr>
              <a:spLocks noChangeArrowheads="1"/>
            </p:cNvSpPr>
            <p:nvPr/>
          </p:nvSpPr>
          <p:spPr bwMode="auto">
            <a:xfrm>
              <a:off x="1509" y="3250"/>
              <a:ext cx="88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-</a:t>
              </a: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5" name="Rectangle 51"/>
            <p:cNvSpPr>
              <a:spLocks noChangeArrowheads="1"/>
            </p:cNvSpPr>
            <p:nvPr/>
          </p:nvSpPr>
          <p:spPr bwMode="auto">
            <a:xfrm>
              <a:off x="1551" y="3251"/>
              <a:ext cx="80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6" name="Rectangle 52"/>
            <p:cNvSpPr>
              <a:spLocks noChangeArrowheads="1"/>
            </p:cNvSpPr>
            <p:nvPr/>
          </p:nvSpPr>
          <p:spPr bwMode="auto">
            <a:xfrm>
              <a:off x="1639" y="3250"/>
              <a:ext cx="1770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SV" sz="1500" dirty="0" smtClean="0">
                  <a:solidFill>
                    <a:srgbClr val="000000"/>
                  </a:solidFill>
                  <a:latin typeface="Berlin Sans FB" pitchFamily="34" charset="0"/>
                  <a:cs typeface="Arial" pitchFamily="34" charset="0"/>
                </a:rPr>
                <a:t>MARVIN MOACIR</a:t>
              </a:r>
              <a:r>
                <a:rPr kumimoji="0" lang="es-SV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MEJIA RAMIREZ </a:t>
              </a: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7" name="Rectangle 53"/>
            <p:cNvSpPr>
              <a:spLocks noChangeArrowheads="1"/>
            </p:cNvSpPr>
            <p:nvPr/>
          </p:nvSpPr>
          <p:spPr bwMode="auto">
            <a:xfrm>
              <a:off x="3161" y="3250"/>
              <a:ext cx="689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                     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8" name="Rectangle 54"/>
            <p:cNvSpPr>
              <a:spLocks noChangeArrowheads="1"/>
            </p:cNvSpPr>
            <p:nvPr/>
          </p:nvSpPr>
          <p:spPr bwMode="auto">
            <a:xfrm>
              <a:off x="3955" y="3250"/>
              <a:ext cx="422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MR13108</a:t>
              </a: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4202" y="3250"/>
              <a:ext cx="382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          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4521" y="3250"/>
              <a:ext cx="289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100%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4756" y="3250"/>
              <a:ext cx="73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1480" y="3453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1531" y="3453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1401" y="3444"/>
              <a:ext cx="172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lang="es-SV" sz="15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SV" sz="1500" dirty="0" smtClean="0">
                  <a:solidFill>
                    <a:srgbClr val="000000"/>
                  </a:solidFill>
                  <a:latin typeface="Berlin Sans FB" pitchFamily="34" charset="0"/>
                  <a:cs typeface="Arial" pitchFamily="34" charset="0"/>
                </a:rPr>
                <a:t>2-</a:t>
              </a: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1639" y="3453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3160" y="3453"/>
              <a:ext cx="73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3203" y="3453"/>
              <a:ext cx="73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3517" y="3453"/>
              <a:ext cx="298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       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3952" y="3465"/>
              <a:ext cx="459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r>
                <a:rPr lang="es-SV" sz="1500" dirty="0" smtClean="0">
                  <a:solidFill>
                    <a:srgbClr val="000000"/>
                  </a:solidFill>
                  <a:latin typeface="Berlin Sans FB" pitchFamily="34" charset="0"/>
                  <a:cs typeface="Arial" pitchFamily="34" charset="0"/>
                </a:rPr>
                <a:t>RE10027</a:t>
              </a: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3783" y="3453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4200" y="3453"/>
              <a:ext cx="382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          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4519" y="3453"/>
              <a:ext cx="289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100%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4754" y="3453"/>
              <a:ext cx="73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1480" y="3657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1530" y="3657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1571" y="3658"/>
              <a:ext cx="80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7" name="Rectangle 73"/>
            <p:cNvSpPr>
              <a:spLocks noChangeArrowheads="1"/>
            </p:cNvSpPr>
            <p:nvPr/>
          </p:nvSpPr>
          <p:spPr bwMode="auto">
            <a:xfrm>
              <a:off x="1639" y="3657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8" name="Rectangle 74"/>
            <p:cNvSpPr>
              <a:spLocks noChangeArrowheads="1"/>
            </p:cNvSpPr>
            <p:nvPr/>
          </p:nvSpPr>
          <p:spPr bwMode="auto">
            <a:xfrm>
              <a:off x="4189" y="3657"/>
              <a:ext cx="382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          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9" name="Rectangle 75"/>
            <p:cNvSpPr>
              <a:spLocks noChangeArrowheads="1"/>
            </p:cNvSpPr>
            <p:nvPr/>
          </p:nvSpPr>
          <p:spPr bwMode="auto">
            <a:xfrm>
              <a:off x="4508" y="3657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1" name="Rectangle 77"/>
            <p:cNvSpPr>
              <a:spLocks noChangeArrowheads="1"/>
            </p:cNvSpPr>
            <p:nvPr/>
          </p:nvSpPr>
          <p:spPr bwMode="auto">
            <a:xfrm>
              <a:off x="1480" y="3860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2" name="Rectangle 78"/>
            <p:cNvSpPr>
              <a:spLocks noChangeArrowheads="1"/>
            </p:cNvSpPr>
            <p:nvPr/>
          </p:nvSpPr>
          <p:spPr bwMode="auto">
            <a:xfrm>
              <a:off x="1533" y="3860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3" name="Rectangle 79"/>
            <p:cNvSpPr>
              <a:spLocks noChangeArrowheads="1"/>
            </p:cNvSpPr>
            <p:nvPr/>
          </p:nvSpPr>
          <p:spPr bwMode="auto">
            <a:xfrm>
              <a:off x="1574" y="3861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" pitchFamily="34" charset="0"/>
                <a:cs typeface="Arial" pitchFamily="34" charset="0"/>
              </a:endParaRPr>
            </a:p>
          </p:txBody>
        </p:sp>
        <p:sp>
          <p:nvSpPr>
            <p:cNvPr id="1104" name="Rectangle 80"/>
            <p:cNvSpPr>
              <a:spLocks noChangeArrowheads="1"/>
            </p:cNvSpPr>
            <p:nvPr/>
          </p:nvSpPr>
          <p:spPr bwMode="auto">
            <a:xfrm>
              <a:off x="1639" y="3860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5" name="Rectangle 81"/>
            <p:cNvSpPr>
              <a:spLocks noChangeArrowheads="1"/>
            </p:cNvSpPr>
            <p:nvPr/>
          </p:nvSpPr>
          <p:spPr bwMode="auto">
            <a:xfrm>
              <a:off x="4164" y="3860"/>
              <a:ext cx="303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         </a:t>
              </a: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6" name="Rectangle 82"/>
            <p:cNvSpPr>
              <a:spLocks noChangeArrowheads="1"/>
            </p:cNvSpPr>
            <p:nvPr/>
          </p:nvSpPr>
          <p:spPr bwMode="auto">
            <a:xfrm>
              <a:off x="4536" y="3860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7" name="Rectangle 83"/>
            <p:cNvSpPr>
              <a:spLocks noChangeArrowheads="1"/>
            </p:cNvSpPr>
            <p:nvPr/>
          </p:nvSpPr>
          <p:spPr bwMode="auto">
            <a:xfrm>
              <a:off x="4725" y="3860"/>
              <a:ext cx="73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8" name="Rectangle 84"/>
            <p:cNvSpPr>
              <a:spLocks noChangeArrowheads="1"/>
            </p:cNvSpPr>
            <p:nvPr/>
          </p:nvSpPr>
          <p:spPr bwMode="auto">
            <a:xfrm>
              <a:off x="1480" y="4064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9" name="Rectangle 85"/>
            <p:cNvSpPr>
              <a:spLocks noChangeArrowheads="1"/>
            </p:cNvSpPr>
            <p:nvPr/>
          </p:nvSpPr>
          <p:spPr bwMode="auto">
            <a:xfrm>
              <a:off x="1567" y="4064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0" name="Rectangle 86"/>
            <p:cNvSpPr>
              <a:spLocks noChangeArrowheads="1"/>
            </p:cNvSpPr>
            <p:nvPr/>
          </p:nvSpPr>
          <p:spPr bwMode="auto">
            <a:xfrm>
              <a:off x="1571" y="4065"/>
              <a:ext cx="80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1" name="Rectangle 87"/>
            <p:cNvSpPr>
              <a:spLocks noChangeArrowheads="1"/>
            </p:cNvSpPr>
            <p:nvPr/>
          </p:nvSpPr>
          <p:spPr bwMode="auto">
            <a:xfrm>
              <a:off x="1639" y="4064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2" name="Rectangle 88"/>
            <p:cNvSpPr>
              <a:spLocks noChangeArrowheads="1"/>
            </p:cNvSpPr>
            <p:nvPr/>
          </p:nvSpPr>
          <p:spPr bwMode="auto">
            <a:xfrm>
              <a:off x="2303" y="4064"/>
              <a:ext cx="73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3" name="Rectangle 89"/>
            <p:cNvSpPr>
              <a:spLocks noChangeArrowheads="1"/>
            </p:cNvSpPr>
            <p:nvPr/>
          </p:nvSpPr>
          <p:spPr bwMode="auto">
            <a:xfrm>
              <a:off x="2330" y="4064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4" name="Rectangle 90"/>
            <p:cNvSpPr>
              <a:spLocks noChangeArrowheads="1"/>
            </p:cNvSpPr>
            <p:nvPr/>
          </p:nvSpPr>
          <p:spPr bwMode="auto">
            <a:xfrm>
              <a:off x="3206" y="4064"/>
              <a:ext cx="326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        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5" name="Rectangle 91"/>
            <p:cNvSpPr>
              <a:spLocks noChangeArrowheads="1"/>
            </p:cNvSpPr>
            <p:nvPr/>
          </p:nvSpPr>
          <p:spPr bwMode="auto">
            <a:xfrm>
              <a:off x="3471" y="4064"/>
              <a:ext cx="73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6" name="Rectangle 92"/>
            <p:cNvSpPr>
              <a:spLocks noChangeArrowheads="1"/>
            </p:cNvSpPr>
            <p:nvPr/>
          </p:nvSpPr>
          <p:spPr bwMode="auto">
            <a:xfrm>
              <a:off x="3517" y="4064"/>
              <a:ext cx="102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7" name="Rectangle 93"/>
            <p:cNvSpPr>
              <a:spLocks noChangeArrowheads="1"/>
            </p:cNvSpPr>
            <p:nvPr/>
          </p:nvSpPr>
          <p:spPr bwMode="auto">
            <a:xfrm>
              <a:off x="3570" y="4064"/>
              <a:ext cx="270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      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8" name="Rectangle 94"/>
            <p:cNvSpPr>
              <a:spLocks noChangeArrowheads="1"/>
            </p:cNvSpPr>
            <p:nvPr/>
          </p:nvSpPr>
          <p:spPr bwMode="auto">
            <a:xfrm>
              <a:off x="3783" y="4064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9" name="Rectangle 95"/>
            <p:cNvSpPr>
              <a:spLocks noChangeArrowheads="1"/>
            </p:cNvSpPr>
            <p:nvPr/>
          </p:nvSpPr>
          <p:spPr bwMode="auto">
            <a:xfrm>
              <a:off x="4220" y="4064"/>
              <a:ext cx="354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          </a:t>
              </a: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0" name="Rectangle 96"/>
            <p:cNvSpPr>
              <a:spLocks noChangeArrowheads="1"/>
            </p:cNvSpPr>
            <p:nvPr/>
          </p:nvSpPr>
          <p:spPr bwMode="auto">
            <a:xfrm>
              <a:off x="4512" y="4064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SV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1" name="Rectangle 97"/>
            <p:cNvSpPr>
              <a:spLocks noChangeArrowheads="1"/>
            </p:cNvSpPr>
            <p:nvPr/>
          </p:nvSpPr>
          <p:spPr bwMode="auto">
            <a:xfrm>
              <a:off x="4748" y="4064"/>
              <a:ext cx="73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SV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Berlin Sans FB" pitchFamily="34" charset="0"/>
                  <a:cs typeface="Arial" pitchFamily="34" charset="0"/>
                </a:rPr>
                <a:t> </a:t>
              </a:r>
              <a:endParaRPr kumimoji="0" lang="es-S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1 Rectángulo"/>
          <p:cNvSpPr/>
          <p:nvPr/>
        </p:nvSpPr>
        <p:spPr>
          <a:xfrm>
            <a:off x="2518197" y="5428734"/>
            <a:ext cx="357982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500" dirty="0" smtClean="0">
                <a:latin typeface="Berlin Sans FB" pitchFamily="34" charset="0"/>
              </a:rPr>
              <a:t>CRISTIAN OSMIN RECINOS ENAMORADO</a:t>
            </a:r>
            <a:endParaRPr lang="es-ES" sz="1500" dirty="0">
              <a:latin typeface="Berlin Sans FB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404664"/>
            <a:ext cx="7498080" cy="5843736"/>
          </a:xfrm>
        </p:spPr>
        <p:txBody>
          <a:bodyPr/>
          <a:lstStyle/>
          <a:p>
            <a:r>
              <a:rPr lang="es-ES" dirty="0" smtClean="0"/>
              <a:t>La persona responsable de caja chica, no debe tener acceso a la contabilidad, cobros y caja principal.</a:t>
            </a:r>
          </a:p>
          <a:p>
            <a:r>
              <a:rPr lang="es-ES" dirty="0" smtClean="0"/>
              <a:t>La reposición del fondo se hará mediante cheque a favor de la persona responsable.</a:t>
            </a:r>
          </a:p>
          <a:p>
            <a:r>
              <a:rPr lang="es-ES" dirty="0" smtClean="0"/>
              <a:t>Los fondos deberán ser utilizados solamente para pagos de poco monto.</a:t>
            </a:r>
          </a:p>
          <a:p>
            <a:r>
              <a:rPr lang="es-ES" dirty="0" smtClean="0"/>
              <a:t>Esta prohibido el cambio de cheques a través del fondo de caja chica.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65093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Definición: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just">
              <a:buNone/>
            </a:pPr>
            <a:r>
              <a:rPr lang="es-ES" u="sng" dirty="0" smtClean="0"/>
              <a:t>La caja chica:</a:t>
            </a:r>
            <a:r>
              <a:rPr lang="es-ES" dirty="0" smtClean="0"/>
              <a:t> Es un monto fijo variable para gastos menores, dinero en efectivo que se asigna a un empleado, disponible para desembolsos menores, que generalmente se lleva bajo el sistema de fondo fijo o variable, el manto de los gastos que se realizan con este fondo son tan pequeños que no es conveniente pagarlos con cheque.</a:t>
            </a:r>
          </a:p>
          <a:p>
            <a:pPr marL="82296" indent="0">
              <a:buNone/>
            </a:pPr>
            <a:endParaRPr lang="es-ES" u="sng" dirty="0"/>
          </a:p>
        </p:txBody>
      </p:sp>
    </p:spTree>
    <p:extLst>
      <p:ext uri="{BB962C8B-B14F-4D97-AF65-F5344CB8AC3E}">
        <p14:creationId xmlns:p14="http://schemas.microsoft.com/office/powerpoint/2010/main" val="398231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90872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Ejemplos:</a:t>
            </a: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>Creación del Fondo </a:t>
            </a:r>
            <a:br>
              <a:rPr lang="es-ES" dirty="0" smtClean="0"/>
            </a:br>
            <a:r>
              <a:rPr lang="es-ES" dirty="0"/>
              <a:t> </a:t>
            </a:r>
            <a:r>
              <a:rPr lang="es-ES" dirty="0" smtClean="0"/>
              <a:t>                         de Caja Chica</a:t>
            </a:r>
            <a:endParaRPr lang="es-ES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880598"/>
              </p:ext>
            </p:extLst>
          </p:nvPr>
        </p:nvGraphicFramePr>
        <p:xfrm>
          <a:off x="1475656" y="3114667"/>
          <a:ext cx="6399336" cy="26185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9425"/>
                <a:gridCol w="992857"/>
                <a:gridCol w="2941340"/>
                <a:gridCol w="992857"/>
                <a:gridCol w="992857"/>
              </a:tblGrid>
              <a:tr h="374084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PARTIDA # </a:t>
                      </a:r>
                      <a:r>
                        <a:rPr lang="es-ES" sz="1100" u="none" strike="noStrike" dirty="0" smtClean="0">
                          <a:effectLst/>
                        </a:rPr>
                        <a:t>xx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408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FECHA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CODIGO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CONCEPTO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DEBE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HABER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08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>
                          <a:effectLst/>
                        </a:rPr>
                        <a:t>Efectivo y sus Equivalentes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 smtClean="0">
                          <a:effectLst/>
                        </a:rPr>
                        <a:t>$xxx.xx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08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Caja Chica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08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   Efectivo y sus Equivalentes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 smtClean="0">
                          <a:effectLst/>
                        </a:rPr>
                        <a:t>$xxx.xx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08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   Bancos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>
                          <a:effectLst/>
                        </a:rPr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084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 v/ Apertura de caja chica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>
                          <a:effectLst/>
                        </a:rPr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435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Aumento del Fondo </a:t>
            </a:r>
            <a:br>
              <a:rPr lang="es-ES" dirty="0" smtClean="0"/>
            </a:br>
            <a:r>
              <a:rPr lang="es-ES" dirty="0"/>
              <a:t> </a:t>
            </a:r>
            <a:r>
              <a:rPr lang="es-ES" dirty="0" smtClean="0"/>
              <a:t>                     de Caja Chica.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2712029"/>
              </p:ext>
            </p:extLst>
          </p:nvPr>
        </p:nvGraphicFramePr>
        <p:xfrm>
          <a:off x="1403648" y="2276872"/>
          <a:ext cx="7128793" cy="32403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3884"/>
                <a:gridCol w="1023884"/>
                <a:gridCol w="3033257"/>
                <a:gridCol w="1023884"/>
                <a:gridCol w="1023884"/>
              </a:tblGrid>
              <a:tr h="462909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PARTIDA # </a:t>
                      </a:r>
                      <a:r>
                        <a:rPr lang="es-ES" sz="1100" u="none" strike="noStrike" dirty="0" smtClean="0">
                          <a:effectLst/>
                        </a:rPr>
                        <a:t>xx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6290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FECHA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CODIGO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CONCEPTO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DEBE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HABER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62909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>
                          <a:effectLst/>
                        </a:rPr>
                        <a:t>Efectivo y sus Equivalentes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$xxx.xx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6290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Caja Chica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6290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   Efectivo y sus Equivalentes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$xxx.xx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6290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>
                          <a:effectLst/>
                        </a:rPr>
                        <a:t>   Bancos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62909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>
                          <a:effectLst/>
                        </a:rPr>
                        <a:t> v/ Aumento del fondo de caja chica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>
                          <a:effectLst/>
                        </a:rPr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>
                          <a:effectLst/>
                        </a:rPr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088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Disminución del Fondo</a:t>
            </a:r>
            <a:br>
              <a:rPr lang="es-ES" dirty="0" smtClean="0"/>
            </a:br>
            <a:r>
              <a:rPr lang="es-ES" dirty="0"/>
              <a:t> </a:t>
            </a:r>
            <a:r>
              <a:rPr lang="es-ES" dirty="0" smtClean="0"/>
              <a:t>                          de Caja Chica.</a:t>
            </a:r>
            <a:endParaRPr lang="es-ES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0626086"/>
              </p:ext>
            </p:extLst>
          </p:nvPr>
        </p:nvGraphicFramePr>
        <p:xfrm>
          <a:off x="1475656" y="2276872"/>
          <a:ext cx="7056785" cy="31683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9191"/>
                <a:gridCol w="999191"/>
                <a:gridCol w="3060021"/>
                <a:gridCol w="999191"/>
                <a:gridCol w="999191"/>
              </a:tblGrid>
              <a:tr h="452622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PARTIDA # </a:t>
                      </a:r>
                      <a:r>
                        <a:rPr lang="es-ES" sz="1100" u="none" strike="noStrike" dirty="0" smtClean="0">
                          <a:effectLst/>
                        </a:rPr>
                        <a:t>xx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5262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FECHA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CODIGO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CONCEPTO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DEBE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HABER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52622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Efectivo y sus Equivalentes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$xxx.xx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52622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Bancos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52622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   Efectivo y sus Equivalentes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$xxx.xx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52622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   Caja Chica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52622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>
                          <a:effectLst/>
                        </a:rPr>
                        <a:t> v/ Disminución del fondo de caja chica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>
                          <a:effectLst/>
                        </a:rPr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834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Liquidación del fondo</a:t>
            </a:r>
            <a:br>
              <a:rPr lang="es-ES" dirty="0" smtClean="0"/>
            </a:br>
            <a:r>
              <a:rPr lang="es-ES" dirty="0"/>
              <a:t> </a:t>
            </a:r>
            <a:r>
              <a:rPr lang="es-ES" dirty="0" smtClean="0"/>
              <a:t>                         de caja chica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9684305"/>
              </p:ext>
            </p:extLst>
          </p:nvPr>
        </p:nvGraphicFramePr>
        <p:xfrm>
          <a:off x="1403648" y="2204864"/>
          <a:ext cx="7128790" cy="28803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9386"/>
                <a:gridCol w="1009386"/>
                <a:gridCol w="3091246"/>
                <a:gridCol w="1009386"/>
                <a:gridCol w="1009386"/>
              </a:tblGrid>
              <a:tr h="4114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PARTIDA # </a:t>
                      </a:r>
                      <a:r>
                        <a:rPr lang="es-ES" sz="1100" u="none" strike="noStrike" dirty="0" smtClean="0">
                          <a:effectLst/>
                        </a:rPr>
                        <a:t>xx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1147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FECHA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CODIGO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CONCEPTO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DEBE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HABER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1475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Efectivo y sus Equivalentes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$xxx.xx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14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Bancos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14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   Efectivo y sus Equivalentes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$xxx.xx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14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   Caja Chica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1475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>
                          <a:effectLst/>
                        </a:rPr>
                        <a:t> v/ </a:t>
                      </a:r>
                      <a:r>
                        <a:rPr lang="es-ES" sz="1100" u="none" strike="noStrike" dirty="0" smtClean="0">
                          <a:effectLst/>
                        </a:rPr>
                        <a:t>liquidación</a:t>
                      </a:r>
                      <a:r>
                        <a:rPr lang="es-ES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es-ES" sz="1100" u="none" strike="noStrike" dirty="0" smtClean="0">
                          <a:effectLst/>
                        </a:rPr>
                        <a:t>del </a:t>
                      </a:r>
                      <a:r>
                        <a:rPr lang="es-ES" sz="1100" u="none" strike="noStrike" dirty="0">
                          <a:effectLst/>
                        </a:rPr>
                        <a:t>fondo de caja chica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>
                          <a:effectLst/>
                        </a:rPr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764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Reintegro de Caja Chica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s-ES" dirty="0" smtClean="0"/>
              <a:t>Ejemplo:</a:t>
            </a:r>
          </a:p>
          <a:p>
            <a:pPr marL="82296" indent="0">
              <a:buNone/>
            </a:pPr>
            <a:r>
              <a:rPr lang="es-ES" dirty="0" smtClean="0"/>
              <a:t>El día 08 de septiembre se procede a elaborar el reintegro de la caja chica, los valores no tienen incluido el IVA, y los pagos máximos son de $25</a:t>
            </a: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830994"/>
              </p:ext>
            </p:extLst>
          </p:nvPr>
        </p:nvGraphicFramePr>
        <p:xfrm>
          <a:off x="2699792" y="4221088"/>
          <a:ext cx="4032448" cy="19442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04893"/>
                <a:gridCol w="1327555"/>
              </a:tblGrid>
              <a:tr h="38884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CONCEPTO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VALOR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884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Transporte de ordenanza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$10.00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884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CCF Lubricantes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$6.00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884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CCF </a:t>
                      </a:r>
                      <a:r>
                        <a:rPr lang="es-ES" sz="1100" u="none" strike="noStrike" dirty="0" smtClean="0">
                          <a:effectLst/>
                        </a:rPr>
                        <a:t>reparación </a:t>
                      </a:r>
                      <a:r>
                        <a:rPr lang="es-ES" sz="1100" u="none" strike="noStrike" dirty="0">
                          <a:effectLst/>
                        </a:rPr>
                        <a:t>de llanta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$4.00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884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Total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$20.00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7993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Resolución de el Reintegro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4835814"/>
              </p:ext>
            </p:extLst>
          </p:nvPr>
        </p:nvGraphicFramePr>
        <p:xfrm>
          <a:off x="1619674" y="1628795"/>
          <a:ext cx="6624732" cy="38164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8015"/>
                <a:gridCol w="938015"/>
                <a:gridCol w="2872672"/>
                <a:gridCol w="938015"/>
                <a:gridCol w="938015"/>
              </a:tblGrid>
              <a:tr h="346948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PARTIDA # </a:t>
                      </a:r>
                      <a:r>
                        <a:rPr lang="es-ES" sz="1100" u="none" strike="noStrike" dirty="0" smtClean="0">
                          <a:effectLst/>
                        </a:rPr>
                        <a:t>xx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469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FECHA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CODIGO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CONCEPTO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DEBE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HABER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6948">
                <a:tc rowSpan="8"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rowSpan="8"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sng" strike="noStrike">
                          <a:effectLst/>
                        </a:rPr>
                        <a:t>Gasto de administración </a:t>
                      </a:r>
                      <a:endParaRPr lang="es-ES" sz="1100" b="0" i="0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$16.00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694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Atención a empleados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694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Lubricantes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694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sng" strike="noStrike">
                          <a:effectLst/>
                        </a:rPr>
                        <a:t>Gasto de venta</a:t>
                      </a:r>
                      <a:endParaRPr lang="es-ES" sz="1100" b="0" i="0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$4.00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694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Reparación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694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sng" strike="noStrike">
                          <a:effectLst/>
                        </a:rPr>
                        <a:t>IVA Credito Fiscal</a:t>
                      </a:r>
                      <a:endParaRPr lang="es-ES" sz="1100" b="0" i="0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$1.30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694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      </a:t>
                      </a:r>
                      <a:r>
                        <a:rPr lang="es-ES" sz="1100" u="sng" strike="noStrike">
                          <a:effectLst/>
                        </a:rPr>
                        <a:t>Efectivo y sus Equivalentes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$21.30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694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>
                          <a:effectLst/>
                        </a:rPr>
                        <a:t>      Bancos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6948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v/reintegro del fondo de caja chica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4769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El Control Interno de Caja Chica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Deberá establecerse un limite máximo para los pagos que no necesiten expedición de cheque.</a:t>
            </a:r>
          </a:p>
          <a:p>
            <a:r>
              <a:rPr lang="es-ES" dirty="0" smtClean="0"/>
              <a:t>Esta cuenta solo se moverá cuando se decida aumentar o disminuir el fondo, o para su eliminación</a:t>
            </a:r>
          </a:p>
          <a:p>
            <a:r>
              <a:rPr lang="es-ES" dirty="0" smtClean="0"/>
              <a:t>Se debe nombrar un custodio o responsable de la caja chica</a:t>
            </a:r>
          </a:p>
          <a:p>
            <a:pPr marL="82296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339444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543</TotalTime>
  <Words>530</Words>
  <Application>Microsoft Office PowerPoint</Application>
  <PresentationFormat>Presentación en pantalla (4:3)</PresentationFormat>
  <Paragraphs>236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Solsticio</vt:lpstr>
      <vt:lpstr>Presentación de PowerPoint</vt:lpstr>
      <vt:lpstr>Definición:</vt:lpstr>
      <vt:lpstr>Ejemplos: Creación del Fondo                            de Caja Chica</vt:lpstr>
      <vt:lpstr>Aumento del Fondo                        de Caja Chica.</vt:lpstr>
      <vt:lpstr>Disminución del Fondo                            de Caja Chica.</vt:lpstr>
      <vt:lpstr>Liquidación del fondo                           de caja chica</vt:lpstr>
      <vt:lpstr>Reintegro de Caja Chica</vt:lpstr>
      <vt:lpstr>Resolución de el Reintegro</vt:lpstr>
      <vt:lpstr>El Control Interno de Caja Chica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HISTORIA DE LA REINGENIERIA</dc:title>
  <dc:creator>Cliente</dc:creator>
  <cp:lastModifiedBy>Family</cp:lastModifiedBy>
  <cp:revision>44</cp:revision>
  <dcterms:created xsi:type="dcterms:W3CDTF">2014-05-06T13:23:36Z</dcterms:created>
  <dcterms:modified xsi:type="dcterms:W3CDTF">2014-09-03T16:09:40Z</dcterms:modified>
</cp:coreProperties>
</file>