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6"/>
  </p:notesMasterIdLst>
  <p:sldIdLst>
    <p:sldId id="267" r:id="rId2"/>
    <p:sldId id="269" r:id="rId3"/>
    <p:sldId id="266" r:id="rId4"/>
    <p:sldId id="262" r:id="rId5"/>
    <p:sldId id="257" r:id="rId6"/>
    <p:sldId id="259" r:id="rId7"/>
    <p:sldId id="260" r:id="rId8"/>
    <p:sldId id="261" r:id="rId9"/>
    <p:sldId id="265" r:id="rId10"/>
    <p:sldId id="287" r:id="rId11"/>
    <p:sldId id="288" r:id="rId12"/>
    <p:sldId id="289" r:id="rId13"/>
    <p:sldId id="274" r:id="rId14"/>
    <p:sldId id="277" r:id="rId15"/>
    <p:sldId id="278" r:id="rId16"/>
    <p:sldId id="279" r:id="rId17"/>
    <p:sldId id="280" r:id="rId18"/>
    <p:sldId id="281" r:id="rId19"/>
    <p:sldId id="282" r:id="rId20"/>
    <p:sldId id="285" r:id="rId21"/>
    <p:sldId id="290" r:id="rId22"/>
    <p:sldId id="291" r:id="rId23"/>
    <p:sldId id="283" r:id="rId24"/>
    <p:sldId id="284" r:id="rId2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18CC58D1-4C43-4C4F-90E2-FFF6C98DA182}">
          <p14:sldIdLst>
            <p14:sldId id="267"/>
            <p14:sldId id="269"/>
            <p14:sldId id="266"/>
            <p14:sldId id="262"/>
            <p14:sldId id="257"/>
            <p14:sldId id="259"/>
            <p14:sldId id="260"/>
            <p14:sldId id="261"/>
            <p14:sldId id="265"/>
            <p14:sldId id="287"/>
            <p14:sldId id="288"/>
            <p14:sldId id="289"/>
            <p14:sldId id="274"/>
            <p14:sldId id="277"/>
            <p14:sldId id="278"/>
            <p14:sldId id="279"/>
            <p14:sldId id="280"/>
            <p14:sldId id="281"/>
            <p14:sldId id="282"/>
            <p14:sldId id="285"/>
            <p14:sldId id="290"/>
            <p14:sldId id="291"/>
            <p14:sldId id="283"/>
            <p14:sldId id="284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 autoAdjust="0"/>
    <p:restoredTop sz="94686" autoAdjust="0"/>
  </p:normalViewPr>
  <p:slideViewPr>
    <p:cSldViewPr>
      <p:cViewPr>
        <p:scale>
          <a:sx n="71" d="100"/>
          <a:sy n="71" d="100"/>
        </p:scale>
        <p:origin x="-486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556B70-A0BE-43C6-BFF5-C7B58CE3E903}" type="datetimeFigureOut">
              <a:rPr lang="es-SV" smtClean="0"/>
              <a:t>22/09/2014</a:t>
            </a:fld>
            <a:endParaRPr lang="es-SV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SV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B59FD-7E13-4256-BFC2-4F1D56B4E72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977104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SV" dirty="0" smtClean="0"/>
              <a:t> a la vista y </a:t>
            </a:r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B59FD-7E13-4256-BFC2-4F1D56B4E727}" type="slidenum">
              <a:rPr lang="es-SV" smtClean="0"/>
              <a:t>5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939514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76150BE-D27C-4639-AD38-EB3D47765182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9FB6B05-005C-42E3-B71F-21B1325B8FD8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50BE-D27C-4639-AD38-EB3D47765182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B6B05-005C-42E3-B71F-21B1325B8FD8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50BE-D27C-4639-AD38-EB3D47765182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B6B05-005C-42E3-B71F-21B1325B8FD8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76150BE-D27C-4639-AD38-EB3D47765182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B6B05-005C-42E3-B71F-21B1325B8FD8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76150BE-D27C-4639-AD38-EB3D47765182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9FB6B05-005C-42E3-B71F-21B1325B8FD8}" type="slidenum">
              <a:rPr lang="en-US" smtClean="0"/>
              <a:t>‹Nº›</a:t>
            </a:fld>
            <a:endParaRPr lang="en-U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76150BE-D27C-4639-AD38-EB3D47765182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9FB6B05-005C-42E3-B71F-21B1325B8FD8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76150BE-D27C-4639-AD38-EB3D47765182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9FB6B05-005C-42E3-B71F-21B1325B8FD8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50BE-D27C-4639-AD38-EB3D47765182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B6B05-005C-42E3-B71F-21B1325B8FD8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76150BE-D27C-4639-AD38-EB3D47765182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9FB6B05-005C-42E3-B71F-21B1325B8FD8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76150BE-D27C-4639-AD38-EB3D47765182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9FB6B05-005C-42E3-B71F-21B1325B8FD8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76150BE-D27C-4639-AD38-EB3D47765182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9FB6B05-005C-42E3-B71F-21B1325B8FD8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76150BE-D27C-4639-AD38-EB3D47765182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9FB6B05-005C-42E3-B71F-21B1325B8FD8}" type="slidenum">
              <a:rPr lang="en-US" smtClean="0"/>
              <a:t>‹Nº›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dirty="0" smtClean="0">
                <a:solidFill>
                  <a:srgbClr val="FF0000"/>
                </a:solidFill>
              </a:rPr>
              <a:t>UNIVERSIDAD DE EL SALVADOR</a:t>
            </a:r>
            <a:endParaRPr lang="es-SV" dirty="0">
              <a:solidFill>
                <a:srgbClr val="FF0000"/>
              </a:solidFill>
            </a:endParaRPr>
          </a:p>
        </p:txBody>
      </p:sp>
      <p:pic>
        <p:nvPicPr>
          <p:cNvPr id="4" name="3 Marcador de contenido" descr="http://linux.ues.edu.sv/pipermail/gul/attachments/20050813/9a6cfd10/MinervaImprentaRoja-0001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31840" y="2060848"/>
            <a:ext cx="316835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54600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ES" dirty="0" smtClean="0"/>
              <a:t>SEGÚN LAS NIIF PARA PYMES PARA REALIZAR UN DETERIORO DE VALORES SE DEBE SEGUIR UNA SERIE DE PASOS QUE SON LOS SIGUIENTES:</a:t>
            </a:r>
          </a:p>
          <a:p>
            <a:pPr>
              <a:buFont typeface="Wingdings" pitchFamily="2" charset="2"/>
              <a:buChar char="ü"/>
            </a:pPr>
            <a:r>
              <a:rPr lang="es-ES" dirty="0" smtClean="0"/>
              <a:t>RECONOCIMIENTO.</a:t>
            </a:r>
          </a:p>
          <a:p>
            <a:pPr>
              <a:buFont typeface="Wingdings" pitchFamily="2" charset="2"/>
              <a:buChar char="ü"/>
            </a:pPr>
            <a:r>
              <a:rPr lang="es-ES" dirty="0" smtClean="0"/>
              <a:t>MEDICION.</a:t>
            </a:r>
          </a:p>
          <a:p>
            <a:pPr>
              <a:buFont typeface="Wingdings" pitchFamily="2" charset="2"/>
              <a:buChar char="ü"/>
            </a:pPr>
            <a:r>
              <a:rPr lang="es-ES" dirty="0" smtClean="0"/>
              <a:t>REVERSION.</a:t>
            </a:r>
          </a:p>
          <a:p>
            <a:pPr>
              <a:buFont typeface="Wingdings" pitchFamily="2" charset="2"/>
              <a:buChar char="ü"/>
            </a:pPr>
            <a:r>
              <a:rPr lang="es-ES" dirty="0" smtClean="0"/>
              <a:t>VALOR RAZONABLE.</a:t>
            </a:r>
          </a:p>
          <a:p>
            <a:pPr>
              <a:buFont typeface="Wingdings" pitchFamily="2" charset="2"/>
              <a:buChar char="ü"/>
            </a:pPr>
            <a:r>
              <a:rPr lang="es-ES" dirty="0" smtClean="0"/>
              <a:t>TECNICAS DE VALORACION.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56508427"/>
      </p:ext>
    </p:extLst>
  </p:cSld>
  <p:clrMapOvr>
    <a:masterClrMapping/>
  </p:clrMapOvr>
  <p:transition>
    <p:wedg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2800" dirty="0" smtClean="0"/>
              <a:t>La norma 9 resulta de aplicación a los instrumentos financieros siguientes</a:t>
            </a:r>
            <a:br>
              <a:rPr lang="es-ES" sz="2800" dirty="0" smtClean="0"/>
            </a:br>
            <a:endParaRPr lang="es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ES" sz="2000" dirty="0" smtClean="0"/>
              <a:t>a</a:t>
            </a:r>
            <a:r>
              <a:rPr lang="es-ES" sz="2000" dirty="0"/>
              <a:t>) Activos financieros: </a:t>
            </a:r>
          </a:p>
          <a:p>
            <a:pPr>
              <a:buNone/>
            </a:pPr>
            <a:r>
              <a:rPr lang="es-ES" sz="2000" dirty="0"/>
              <a:t>Efectivo y otros activos líquidos equivalentes,</a:t>
            </a:r>
            <a:br>
              <a:rPr lang="es-ES" sz="2000" dirty="0"/>
            </a:br>
            <a:r>
              <a:rPr lang="es-ES" sz="2000" dirty="0"/>
              <a:t>Créditos por operaciones comerciales: clientes y deudores varios;</a:t>
            </a:r>
            <a:br>
              <a:rPr lang="es-ES" sz="2000" dirty="0"/>
            </a:br>
            <a:r>
              <a:rPr lang="es-ES" sz="2000" dirty="0"/>
              <a:t>Créditos a </a:t>
            </a:r>
            <a:r>
              <a:rPr lang="es-ES" sz="2000" dirty="0" smtClean="0"/>
              <a:t>terceros.</a:t>
            </a:r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r>
              <a:rPr lang="es-ES" sz="2000" dirty="0"/>
              <a:t>b) Pasivos financieros:</a:t>
            </a:r>
          </a:p>
          <a:p>
            <a:pPr>
              <a:buNone/>
            </a:pPr>
            <a:r>
              <a:rPr lang="es-ES" sz="2000" dirty="0"/>
              <a:t>Débitos por operaciones comerciales: proveedores y acreedores varios;</a:t>
            </a:r>
            <a:br>
              <a:rPr lang="es-ES" sz="2000" dirty="0"/>
            </a:br>
            <a:r>
              <a:rPr lang="es-ES" sz="2000" dirty="0"/>
              <a:t>Deudas con entidades de </a:t>
            </a:r>
            <a:r>
              <a:rPr lang="es-ES" sz="2000" dirty="0" smtClean="0"/>
              <a:t>crédito</a:t>
            </a:r>
          </a:p>
          <a:p>
            <a:pPr>
              <a:buNone/>
            </a:pPr>
            <a:r>
              <a:rPr lang="es-ES" dirty="0"/>
              <a:t/>
            </a:r>
            <a:br>
              <a:rPr lang="es-ES" dirty="0"/>
            </a:br>
            <a:r>
              <a:rPr lang="es-ES" sz="2000" dirty="0"/>
              <a:t>c) Instrumentos de patrimonio propio:</a:t>
            </a:r>
          </a:p>
          <a:p>
            <a:pPr>
              <a:buNone/>
            </a:pPr>
            <a:r>
              <a:rPr lang="es-ES" sz="2000" dirty="0"/>
              <a:t>Todos los instrumentos financieros que se incluyen dentro de los fondos propios, tal como las acciones ordinarias emitidas.</a:t>
            </a:r>
          </a:p>
          <a:p>
            <a:pPr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67136335"/>
      </p:ext>
    </p:extLst>
  </p:cSld>
  <p:clrMapOvr>
    <a:masterClrMapping/>
  </p:clrMapOvr>
  <p:transition>
    <p:wedg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VALORACIONES.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s-ES" sz="4800" dirty="0" smtClean="0"/>
              <a:t>VALORACION INICIAL.</a:t>
            </a:r>
          </a:p>
          <a:p>
            <a:pPr>
              <a:buFont typeface="Wingdings" pitchFamily="2" charset="2"/>
              <a:buChar char="v"/>
            </a:pPr>
            <a:r>
              <a:rPr lang="es-ES" sz="4400" dirty="0" smtClean="0"/>
              <a:t>VALORACION POSTERIOR.</a:t>
            </a:r>
          </a:p>
          <a:p>
            <a:pPr>
              <a:buFont typeface="Wingdings" pitchFamily="2" charset="2"/>
              <a:buChar char="v"/>
            </a:pPr>
            <a:r>
              <a:rPr lang="es-ES" sz="4400" dirty="0" smtClean="0"/>
              <a:t>DETERIORO DEL VALOR.</a:t>
            </a:r>
            <a:endParaRPr lang="es-ES" sz="4400" dirty="0"/>
          </a:p>
        </p:txBody>
      </p:sp>
    </p:spTree>
    <p:extLst>
      <p:ext uri="{BB962C8B-B14F-4D97-AF65-F5344CB8AC3E}">
        <p14:creationId xmlns:p14="http://schemas.microsoft.com/office/powerpoint/2010/main" val="648287715"/>
      </p:ext>
    </p:extLst>
  </p:cSld>
  <p:clrMapOvr>
    <a:masterClrMapping/>
  </p:clrMapOvr>
  <p:transition>
    <p:wedg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s-SV" b="1" dirty="0" smtClean="0">
                <a:effectLst/>
              </a:rPr>
              <a:t/>
            </a:r>
            <a:br>
              <a:rPr lang="es-SV" b="1" dirty="0" smtClean="0">
                <a:effectLst/>
              </a:rPr>
            </a:br>
            <a:r>
              <a:rPr lang="es-SV" b="1" dirty="0" smtClean="0">
                <a:effectLst/>
              </a:rPr>
              <a:t>Baja </a:t>
            </a:r>
            <a:r>
              <a:rPr lang="es-SV" b="1" dirty="0">
                <a:effectLst/>
              </a:rPr>
              <a:t>en cuentas de un </a:t>
            </a:r>
            <a:r>
              <a:rPr lang="es-SV" b="1" dirty="0" smtClean="0">
                <a:effectLst/>
              </a:rPr>
              <a:t>pasivo </a:t>
            </a:r>
            <a:r>
              <a:rPr lang="es-SV" b="1" dirty="0">
                <a:effectLst/>
              </a:rPr>
              <a:t>financiero</a:t>
            </a:r>
            <a:r>
              <a:rPr lang="es-SV" dirty="0">
                <a:effectLst/>
              </a:rPr>
              <a:t/>
            </a:r>
            <a:br>
              <a:rPr lang="es-SV" dirty="0">
                <a:effectLst/>
              </a:rPr>
            </a:b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lvl="0" indent="0">
              <a:buNone/>
            </a:pPr>
            <a:endParaRPr lang="es-SV" sz="4000" dirty="0"/>
          </a:p>
          <a:p>
            <a:pPr lvl="0"/>
            <a:r>
              <a:rPr lang="es-SV" sz="4000" dirty="0" smtClean="0"/>
              <a:t>11.36 </a:t>
            </a:r>
            <a:r>
              <a:rPr lang="es-SV" sz="4000" dirty="0"/>
              <a:t>una entidad solo </a:t>
            </a:r>
            <a:r>
              <a:rPr lang="es-SV" sz="4000" dirty="0" smtClean="0"/>
              <a:t>dara </a:t>
            </a:r>
            <a:r>
              <a:rPr lang="es-SV" sz="4000" dirty="0"/>
              <a:t>de baja en cuentas de pasivo financiero cuando se haya extinguido</a:t>
            </a:r>
          </a:p>
          <a:p>
            <a:pPr marL="64008" indent="0" algn="just">
              <a:buNone/>
            </a:pPr>
            <a:endParaRPr lang="es-SV" sz="2800" dirty="0"/>
          </a:p>
        </p:txBody>
      </p:sp>
    </p:spTree>
    <p:extLst>
      <p:ext uri="{BB962C8B-B14F-4D97-AF65-F5344CB8AC3E}">
        <p14:creationId xmlns:p14="http://schemas.microsoft.com/office/powerpoint/2010/main" val="71092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b="1" dirty="0">
                <a:effectLst/>
              </a:rPr>
              <a:t>Garantia</a:t>
            </a:r>
            <a:r>
              <a:rPr lang="es-SV" dirty="0">
                <a:effectLst/>
              </a:rPr>
              <a:t/>
            </a:r>
            <a:br>
              <a:rPr lang="es-SV" dirty="0">
                <a:effectLst/>
              </a:rPr>
            </a:b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SV" dirty="0"/>
              <a:t>Cuando una entidad haya pignorado activos financieros como garantia por pasivos contingentes, se revelara lo siguiente: el importe de los libros de los activos financieros pignorados como garantia, los plazos y condiciones relacionados con su pignoracion</a:t>
            </a:r>
          </a:p>
          <a:p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4146164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SV" sz="3100" b="1" dirty="0" smtClean="0">
                <a:effectLst/>
              </a:rPr>
              <a:t/>
            </a:r>
            <a:br>
              <a:rPr lang="es-SV" sz="3100" b="1" dirty="0" smtClean="0">
                <a:effectLst/>
              </a:rPr>
            </a:br>
            <a:r>
              <a:rPr lang="es-SV" sz="3100" b="1" dirty="0" smtClean="0">
                <a:effectLst/>
              </a:rPr>
              <a:t>Incumplimientos </a:t>
            </a:r>
            <a:r>
              <a:rPr lang="es-SV" sz="3100" b="1" dirty="0">
                <a:effectLst/>
              </a:rPr>
              <a:t>y otras infracciones de prestamos por pagar</a:t>
            </a:r>
            <a:r>
              <a:rPr lang="es-SV" dirty="0">
                <a:effectLst/>
              </a:rPr>
              <a:t/>
            </a:r>
            <a:br>
              <a:rPr lang="es-SV" dirty="0">
                <a:effectLst/>
              </a:rPr>
            </a:b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SV" dirty="0"/>
              <a:t>11.47 </a:t>
            </a:r>
            <a:r>
              <a:rPr lang="es-SV" dirty="0" smtClean="0"/>
              <a:t>los </a:t>
            </a:r>
            <a:r>
              <a:rPr lang="es-SV" dirty="0"/>
              <a:t>prestamos por pagar reconocidos sobre la fecha en que se informa  para los que haya una </a:t>
            </a:r>
            <a:r>
              <a:rPr lang="es-SV" dirty="0" smtClean="0"/>
              <a:t>infraccion de los plazos o incumplimiento del principal,intereses,.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02095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SV" sz="3100" b="1" dirty="0" smtClean="0">
                <a:effectLst/>
              </a:rPr>
              <a:t/>
            </a:r>
            <a:br>
              <a:rPr lang="es-SV" sz="3100" b="1" dirty="0" smtClean="0">
                <a:effectLst/>
              </a:rPr>
            </a:br>
            <a:r>
              <a:rPr lang="es-SV" sz="3100" dirty="0">
                <a:latin typeface="Arial" pitchFamily="34" charset="0"/>
                <a:cs typeface="Arial" pitchFamily="34" charset="0"/>
              </a:rPr>
              <a:t>ALCANCE DE LA SECCINES 11 Y12</a:t>
            </a:r>
            <a:endParaRPr lang="es-SV" sz="31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SV" dirty="0">
                <a:solidFill>
                  <a:schemeClr val="accent1"/>
                </a:solidFill>
              </a:rPr>
              <a:t>LA SECCION 11: </a:t>
            </a:r>
            <a:r>
              <a:rPr lang="es-SV" dirty="0"/>
              <a:t>es basada en los instrumentos financieros básicos</a:t>
            </a:r>
          </a:p>
          <a:p>
            <a:endParaRPr lang="es-SV" dirty="0"/>
          </a:p>
          <a:p>
            <a:r>
              <a:rPr lang="es-SV" dirty="0"/>
              <a:t> </a:t>
            </a:r>
            <a:r>
              <a:rPr lang="es-SV" dirty="0">
                <a:solidFill>
                  <a:schemeClr val="accent1"/>
                </a:solidFill>
              </a:rPr>
              <a:t>LA SECCION 12: </a:t>
            </a:r>
            <a:r>
              <a:rPr lang="es-SV" dirty="0"/>
              <a:t>es aplicada en otros temas relacionados con los instrumentos financieros </a:t>
            </a:r>
          </a:p>
          <a:p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99646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/>
              <a:t>Elección de la política contable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SV" dirty="0"/>
              <a:t>una entidad deberá aplicar :</a:t>
            </a:r>
          </a:p>
          <a:p>
            <a:r>
              <a:rPr lang="es-SV" dirty="0"/>
              <a:t>a) las disposiciones de ambas secciones 11 y 12</a:t>
            </a:r>
            <a:r>
              <a:rPr lang="es-SV" dirty="0" smtClean="0"/>
              <a:t>.</a:t>
            </a:r>
            <a:endParaRPr lang="es-SV" dirty="0"/>
          </a:p>
          <a:p>
            <a:r>
              <a:rPr lang="es-SV" dirty="0"/>
              <a:t>b) las disposiciones sobre reconocimiento y medición de la NIC 39 </a:t>
            </a:r>
            <a:r>
              <a:rPr lang="es-SV" i="1" dirty="0"/>
              <a:t>instrumentos financieros : reconocimiento y medición </a:t>
            </a:r>
            <a:r>
              <a:rPr lang="es-SV" dirty="0"/>
              <a:t>y los requerimientos de información a </a:t>
            </a:r>
            <a:r>
              <a:rPr lang="es-SV" dirty="0" smtClean="0"/>
              <a:t>revelar </a:t>
            </a:r>
            <a:r>
              <a:rPr lang="es-SV" dirty="0"/>
              <a:t>de las sesiones 11 y 12. </a:t>
            </a:r>
          </a:p>
          <a:p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2584133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/>
              <a:t>ALCANCES DE LA SECCION 12	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s-SV" dirty="0"/>
              <a:t>la sección 12 es aplicada a todos </a:t>
            </a:r>
            <a:r>
              <a:rPr lang="es-SV" dirty="0" smtClean="0"/>
              <a:t>los instrumentos </a:t>
            </a:r>
            <a:r>
              <a:rPr lang="es-SV" dirty="0"/>
              <a:t>financieros excepto:</a:t>
            </a:r>
          </a:p>
          <a:p>
            <a:pPr>
              <a:buNone/>
            </a:pPr>
            <a:r>
              <a:rPr lang="es-SV" dirty="0"/>
              <a:t>a) Los tratados en la sección 11</a:t>
            </a:r>
          </a:p>
          <a:p>
            <a:pPr>
              <a:buNone/>
            </a:pPr>
            <a:r>
              <a:rPr lang="es-SV" dirty="0"/>
              <a:t>b) Las participaciones en subsidiarias </a:t>
            </a:r>
          </a:p>
          <a:p>
            <a:pPr>
              <a:buNone/>
            </a:pPr>
            <a:r>
              <a:rPr lang="es-SV" dirty="0"/>
              <a:t>c) Lo derechos y obligaciones  de los empleadores de planes a beneficios de los empleados.</a:t>
            </a:r>
          </a:p>
          <a:p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516706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SV" dirty="0"/>
              <a:t>RECONOCIMIENTO INICIAL DE ACTIVOS  FINANCIEROS Y PASIVOS </a:t>
            </a:r>
            <a:r>
              <a:rPr lang="es-SV" dirty="0" smtClean="0"/>
              <a:t>FINANCIEROS.</a:t>
            </a:r>
            <a:endParaRPr lang="es-SV" dirty="0"/>
          </a:p>
          <a:p>
            <a:r>
              <a:rPr lang="es-SV" dirty="0"/>
              <a:t>MEDICIÓN INICIAL .</a:t>
            </a:r>
          </a:p>
          <a:p>
            <a:r>
              <a:rPr lang="es-SV" dirty="0"/>
              <a:t>MEDICION POSTERIOR.</a:t>
            </a:r>
          </a:p>
          <a:p>
            <a:r>
              <a:rPr lang="es-SV" dirty="0"/>
              <a:t>VALOR RASONABLE.</a:t>
            </a:r>
          </a:p>
          <a:p>
            <a:pPr marL="64008" indent="0">
              <a:buNone/>
            </a:pP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80471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644600"/>
          </a:xfrm>
        </p:spPr>
        <p:txBody>
          <a:bodyPr/>
          <a:lstStyle/>
          <a:p>
            <a:pPr algn="just"/>
            <a:r>
              <a:rPr lang="es-SV" dirty="0" smtClean="0"/>
              <a:t>Instrumentos Financieros (Niif Seccion 11 y 12)</a:t>
            </a:r>
            <a:endParaRPr lang="es-SV" dirty="0"/>
          </a:p>
        </p:txBody>
      </p:sp>
      <p:pic>
        <p:nvPicPr>
          <p:cNvPr id="1026" name="Picture 2" descr="C:\Users\Silver\Desktop\instrumentos-financiero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80928"/>
            <a:ext cx="6480720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1727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b="1" dirty="0" smtClean="0"/>
              <a:t>CONTABILIDAD DE COBERTURAS</a:t>
            </a:r>
            <a:endParaRPr lang="es-SV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SV" sz="3200" dirty="0"/>
              <a:t>permite que se reconozcan </a:t>
            </a:r>
            <a:r>
              <a:rPr lang="es-SV" sz="3200" dirty="0" smtClean="0"/>
              <a:t>en resultados </a:t>
            </a:r>
            <a:r>
              <a:rPr lang="es-SV" sz="3200" dirty="0"/>
              <a:t>al mismo tiempo la ganancia o pérdida en el instrumento de </a:t>
            </a:r>
            <a:r>
              <a:rPr lang="es-SV" sz="3200" dirty="0" smtClean="0"/>
              <a:t>cobertura y </a:t>
            </a:r>
            <a:r>
              <a:rPr lang="es-SV" sz="3200" dirty="0"/>
              <a:t>en la partida cubierta.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s-SV" dirty="0"/>
              <a:t>La cobertura contable es un procedimiento que permite minimizar el impacto contable de determinados riesgos en el patrimonio y en la situación financiera de una Sociedad.</a:t>
            </a:r>
          </a:p>
          <a:p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33116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/>
              <a:t>Conceptos Claves</a:t>
            </a:r>
            <a:br>
              <a:rPr lang="es-SV" dirty="0"/>
            </a:b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s-SV" dirty="0"/>
              <a:t>¿Qué se puede cubrir en una cobertura contable?</a:t>
            </a:r>
          </a:p>
          <a:p>
            <a:r>
              <a:rPr lang="es-SV" dirty="0"/>
              <a:t> </a:t>
            </a:r>
          </a:p>
          <a:p>
            <a:r>
              <a:rPr lang="es-SV" dirty="0"/>
              <a:t> Una transacción que (a) expone a la empresa a un riesgo de cambio en el valor razonable o en los flujos de efectivo futuros y que (b) para los propósitos de cobertura contable, ha sido designado explícitamente como “objeto de cobertura”.</a:t>
            </a:r>
          </a:p>
          <a:p>
            <a:r>
              <a:rPr lang="es-SV" dirty="0"/>
              <a:t> </a:t>
            </a:r>
          </a:p>
          <a:p>
            <a:r>
              <a:rPr lang="es-SV" dirty="0"/>
              <a:t>¿Con qué se puede cubrir contablemente?</a:t>
            </a:r>
          </a:p>
          <a:p>
            <a:r>
              <a:rPr lang="es-SV" dirty="0"/>
              <a:t> </a:t>
            </a:r>
          </a:p>
          <a:p>
            <a:r>
              <a:rPr lang="es-SV" dirty="0"/>
              <a:t>Con un derivado o bien otro  activo o pasivo financiero, que ha sido designado con el objeto de cubrir los riesgos relacionados con la partida cubierta, y del que se espera que los cambios en el valor razonable o en los  flujos de efectivo generados cubran las diferencias en el valor razonable o los flujos de efectivo, respectivamente, que procedan de la partida que se considera cubierta por el mismo</a:t>
            </a:r>
          </a:p>
          <a:p>
            <a:r>
              <a:rPr lang="es-SV" dirty="0"/>
              <a:t> </a:t>
            </a:r>
          </a:p>
          <a:p>
            <a:r>
              <a:rPr lang="es-SV" dirty="0"/>
              <a:t>¿Cuándo se puede cubrir?</a:t>
            </a:r>
          </a:p>
          <a:p>
            <a:r>
              <a:rPr lang="es-SV" dirty="0"/>
              <a:t> </a:t>
            </a:r>
          </a:p>
          <a:p>
            <a:r>
              <a:rPr lang="es-SV" dirty="0"/>
              <a:t>Cuando se cumplen todos los requisitos exigidos para la cobertura contable, entre ellos, que la cobertura sea altamente eficaz</a:t>
            </a:r>
          </a:p>
          <a:p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9483076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SV" dirty="0"/>
              <a:t>PASO A PASO DE LA COBERTURA CONTABLE</a:t>
            </a:r>
            <a:br>
              <a:rPr lang="es-SV" dirty="0"/>
            </a:br>
            <a:endParaRPr lang="es-SV" dirty="0"/>
          </a:p>
        </p:txBody>
      </p:sp>
      <p:sp>
        <p:nvSpPr>
          <p:cNvPr id="4" name="3 Rectángulo"/>
          <p:cNvSpPr/>
          <p:nvPr/>
        </p:nvSpPr>
        <p:spPr>
          <a:xfrm>
            <a:off x="755576" y="2780928"/>
            <a:ext cx="172819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dirty="0"/>
              <a:t>Documentar</a:t>
            </a:r>
          </a:p>
          <a:p>
            <a:pPr algn="ctr"/>
            <a:r>
              <a:rPr lang="es-SV" dirty="0"/>
              <a:t>Política de</a:t>
            </a:r>
          </a:p>
          <a:p>
            <a:pPr algn="ctr"/>
            <a:r>
              <a:rPr lang="es-SV" dirty="0"/>
              <a:t>cobertura</a:t>
            </a:r>
          </a:p>
        </p:txBody>
      </p:sp>
      <p:sp>
        <p:nvSpPr>
          <p:cNvPr id="5" name="4 Cheurón"/>
          <p:cNvSpPr/>
          <p:nvPr/>
        </p:nvSpPr>
        <p:spPr>
          <a:xfrm>
            <a:off x="2699792" y="2780928"/>
            <a:ext cx="2232248" cy="86409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dirty="0">
                <a:solidFill>
                  <a:schemeClr val="tx1"/>
                </a:solidFill>
              </a:rPr>
              <a:t>Identificar</a:t>
            </a:r>
          </a:p>
          <a:p>
            <a:pPr algn="ctr"/>
            <a:r>
              <a:rPr lang="es-SV" dirty="0">
                <a:solidFill>
                  <a:schemeClr val="tx1"/>
                </a:solidFill>
              </a:rPr>
              <a:t>riesgos</a:t>
            </a:r>
          </a:p>
        </p:txBody>
      </p:sp>
      <p:sp>
        <p:nvSpPr>
          <p:cNvPr id="6" name="5 Pentágono"/>
          <p:cNvSpPr/>
          <p:nvPr/>
        </p:nvSpPr>
        <p:spPr>
          <a:xfrm>
            <a:off x="5076056" y="2780928"/>
            <a:ext cx="1728192" cy="93610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dirty="0"/>
              <a:t>Diseñar</a:t>
            </a:r>
          </a:p>
          <a:p>
            <a:pPr algn="ctr"/>
            <a:r>
              <a:rPr lang="es-SV" dirty="0"/>
              <a:t>estrategias</a:t>
            </a:r>
          </a:p>
        </p:txBody>
      </p:sp>
      <p:sp>
        <p:nvSpPr>
          <p:cNvPr id="7" name="6 Flecha abajo"/>
          <p:cNvSpPr/>
          <p:nvPr/>
        </p:nvSpPr>
        <p:spPr>
          <a:xfrm>
            <a:off x="6948264" y="2636912"/>
            <a:ext cx="2016224" cy="17281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dirty="0"/>
              <a:t>Documentar</a:t>
            </a:r>
          </a:p>
          <a:p>
            <a:pPr algn="ctr"/>
            <a:r>
              <a:rPr lang="es-SV" dirty="0"/>
              <a:t>coberturas</a:t>
            </a:r>
          </a:p>
        </p:txBody>
      </p:sp>
      <p:sp>
        <p:nvSpPr>
          <p:cNvPr id="8" name="7 Llamada de flecha a la izquierda"/>
          <p:cNvSpPr/>
          <p:nvPr/>
        </p:nvSpPr>
        <p:spPr>
          <a:xfrm>
            <a:off x="5940152" y="4869160"/>
            <a:ext cx="2232248" cy="1512168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dirty="0"/>
              <a:t>Contratar</a:t>
            </a:r>
          </a:p>
          <a:p>
            <a:pPr algn="ctr"/>
            <a:r>
              <a:rPr lang="es-SV" dirty="0"/>
              <a:t>coberturas</a:t>
            </a:r>
          </a:p>
        </p:txBody>
      </p:sp>
      <p:sp>
        <p:nvSpPr>
          <p:cNvPr id="9" name="8 Elipse"/>
          <p:cNvSpPr/>
          <p:nvPr/>
        </p:nvSpPr>
        <p:spPr>
          <a:xfrm>
            <a:off x="2652936" y="4873533"/>
            <a:ext cx="2304256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dirty="0"/>
              <a:t>Analizar  (Efectividad)</a:t>
            </a:r>
          </a:p>
        </p:txBody>
      </p:sp>
    </p:spTree>
    <p:extLst>
      <p:ext uri="{BB962C8B-B14F-4D97-AF65-F5344CB8AC3E}">
        <p14:creationId xmlns:p14="http://schemas.microsoft.com/office/powerpoint/2010/main" val="13436350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 algn="ctr">
              <a:buNone/>
            </a:pPr>
            <a:r>
              <a:rPr lang="es-SV" dirty="0" smtClean="0"/>
              <a:t>GRACIAS POR SU ATENCION</a:t>
            </a:r>
            <a:endParaRPr lang="es-SV" dirty="0"/>
          </a:p>
        </p:txBody>
      </p:sp>
      <p:pic>
        <p:nvPicPr>
          <p:cNvPr id="2050" name="Picture 2" descr="C:\Users\Silver\Desktop\gracias-por-la-atencion-prestada-bogota-colombia+1152_13403205576-tpfil02aw-8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740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94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ilver\Desktop\33257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8280920" cy="58765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131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INSTRUMENTO FINANCIERO</a:t>
            </a:r>
            <a:br>
              <a:rPr lang="es-ES" dirty="0"/>
            </a:br>
            <a:r>
              <a:rPr lang="es-ES" dirty="0"/>
              <a:t>(Introduccion a la seccion 11)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 algn="just">
              <a:buNone/>
            </a:pPr>
            <a:r>
              <a:rPr lang="es-ES" dirty="0"/>
              <a:t>Es un contrato que da lugar a un activo financiero de una entidad y a un pasivo financiero o a un patrimonio de </a:t>
            </a:r>
            <a:r>
              <a:rPr lang="es-ES" dirty="0" smtClean="0"/>
              <a:t>otra.</a:t>
            </a:r>
            <a:endParaRPr lang="es-ES" dirty="0"/>
          </a:p>
          <a:p>
            <a:pPr marL="64008" indent="0">
              <a:buNone/>
            </a:pPr>
            <a:endParaRPr lang="es-SV" dirty="0"/>
          </a:p>
        </p:txBody>
      </p:sp>
      <p:cxnSp>
        <p:nvCxnSpPr>
          <p:cNvPr id="5" name="4 Conector recto de flecha"/>
          <p:cNvCxnSpPr/>
          <p:nvPr/>
        </p:nvCxnSpPr>
        <p:spPr>
          <a:xfrm flipH="1">
            <a:off x="1659155" y="3315561"/>
            <a:ext cx="576064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5760132" y="3366120"/>
            <a:ext cx="64807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Elipse"/>
          <p:cNvSpPr/>
          <p:nvPr/>
        </p:nvSpPr>
        <p:spPr>
          <a:xfrm>
            <a:off x="251520" y="4377192"/>
            <a:ext cx="2448272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dirty="0" smtClean="0"/>
              <a:t>Activo financiero</a:t>
            </a:r>
            <a:endParaRPr lang="es-SV" dirty="0"/>
          </a:p>
        </p:txBody>
      </p:sp>
      <p:sp>
        <p:nvSpPr>
          <p:cNvPr id="9" name="8 Elipse"/>
          <p:cNvSpPr/>
          <p:nvPr/>
        </p:nvSpPr>
        <p:spPr>
          <a:xfrm>
            <a:off x="5220072" y="4230216"/>
            <a:ext cx="2376264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dirty="0" smtClean="0"/>
              <a:t>Pasivo Financiero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202206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CARACTERISTICAS DE LOS ACTIVOS FINANCIEROS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r>
              <a:rPr lang="es-ES" dirty="0" smtClean="0"/>
              <a:t>Liquidez</a:t>
            </a:r>
          </a:p>
          <a:p>
            <a:endParaRPr lang="es-ES" dirty="0" smtClean="0"/>
          </a:p>
          <a:p>
            <a:r>
              <a:rPr lang="es-ES" dirty="0" smtClean="0"/>
              <a:t>Riesgo </a:t>
            </a:r>
          </a:p>
          <a:p>
            <a:endParaRPr lang="es-ES" dirty="0" smtClean="0"/>
          </a:p>
          <a:p>
            <a:r>
              <a:rPr lang="es-ES" dirty="0" smtClean="0"/>
              <a:t>Rentabilidad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9410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dirty="0" smtClean="0"/>
              <a:t>INSTRUMENTOS FINANCIEROS BASICOS 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Efectivo</a:t>
            </a:r>
          </a:p>
          <a:p>
            <a:r>
              <a:rPr lang="es-ES" dirty="0" smtClean="0"/>
              <a:t>Depósitos  a la vista y depósitos a plazo fijo, cuando la entidad es la depositante: por ejemplo cuentas bancarias.</a:t>
            </a:r>
          </a:p>
          <a:p>
            <a:r>
              <a:rPr lang="es-ES" dirty="0" smtClean="0"/>
              <a:t>Obligaciones negociables y facturas comerciales mantenidas.</a:t>
            </a:r>
          </a:p>
          <a:p>
            <a:r>
              <a:rPr lang="es-ES" dirty="0" smtClean="0"/>
              <a:t>Cuentas pagares y prestamos por cobrar y por pagar.</a:t>
            </a:r>
          </a:p>
          <a:p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64454191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3200" dirty="0" smtClean="0"/>
              <a:t>RECONOCIMIENTO INICIAL DE ACTIVOS FINANCIEROS  Y PASIVO FINANCIEROS </a:t>
            </a:r>
            <a:endParaRPr lang="es-E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3754760" cy="4493096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Una entidad reconocerá un activo financiero o un pasivo financiero solo cuando se convierta en una parte según las clausulas contractuales del instrumento</a:t>
            </a: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916832"/>
            <a:ext cx="4286250" cy="3619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2606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MEDICION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ES" dirty="0" smtClean="0"/>
              <a:t>INICIAL</a:t>
            </a:r>
            <a:endParaRPr lang="es-ES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s-ES" dirty="0" smtClean="0"/>
              <a:t>POSTERIOR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Se mide al precio de transacción incluyendo los costos de transacción, excepto si constituye en efecto una transacción de financiación que puede tener lugar en relación a la venta de bienes y servicios </a:t>
            </a:r>
            <a:endParaRPr lang="es-ES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s-ES" dirty="0"/>
              <a:t>Los instrumentos de deuda que cumplan </a:t>
            </a:r>
            <a:r>
              <a:rPr lang="es-ES" dirty="0" smtClean="0"/>
              <a:t> las </a:t>
            </a:r>
            <a:r>
              <a:rPr lang="es-ES" dirty="0"/>
              <a:t>condiciones del párrafo 11.8(b) se </a:t>
            </a:r>
            <a:r>
              <a:rPr lang="es-ES" dirty="0" smtClean="0"/>
              <a:t> medirán </a:t>
            </a:r>
            <a:r>
              <a:rPr lang="es-ES" dirty="0"/>
              <a:t>al </a:t>
            </a:r>
            <a:r>
              <a:rPr lang="es-ES" dirty="0" smtClean="0"/>
              <a:t>costo amortizado utilizando el método </a:t>
            </a:r>
            <a:r>
              <a:rPr lang="es-ES" dirty="0"/>
              <a:t>del interés efectivo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4652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Marcador de texto"/>
          <p:cNvSpPr>
            <a:spLocks noGrp="1"/>
          </p:cNvSpPr>
          <p:nvPr>
            <p:ph type="body" idx="1"/>
          </p:nvPr>
        </p:nvSpPr>
        <p:spPr>
          <a:xfrm>
            <a:off x="467544" y="332656"/>
            <a:ext cx="4040188" cy="639762"/>
          </a:xfrm>
        </p:spPr>
        <p:txBody>
          <a:bodyPr vert="horz"/>
          <a:lstStyle/>
          <a:p>
            <a:r>
              <a:rPr lang="es-ES" dirty="0" smtClean="0"/>
              <a:t>COSTO AMORTIZADO</a:t>
            </a:r>
            <a:endParaRPr lang="es-ES" dirty="0"/>
          </a:p>
        </p:txBody>
      </p:sp>
      <p:sp>
        <p:nvSpPr>
          <p:cNvPr id="15" name="14 Marcador de contenido"/>
          <p:cNvSpPr>
            <a:spLocks noGrp="1"/>
          </p:cNvSpPr>
          <p:nvPr>
            <p:ph sz="quarter" idx="2"/>
          </p:nvPr>
        </p:nvSpPr>
        <p:spPr>
          <a:xfrm>
            <a:off x="457200" y="980728"/>
            <a:ext cx="4040188" cy="5145435"/>
          </a:xfrm>
        </p:spPr>
        <p:txBody>
          <a:bodyPr>
            <a:normAutofit fontScale="92500"/>
          </a:bodyPr>
          <a:lstStyle/>
          <a:p>
            <a:r>
              <a:rPr lang="es-ES" dirty="0" smtClean="0"/>
              <a:t>Es el importe al que inicialmente fue valorado un activo financiero o un pasivo financiero, menos los reembolsos de principal que se hubieran producido, más o menos, según proceda, la parte imputada a la cuenta de pérdidas y ganancias, mediante la utilización del método del tipo de interés efectivo</a:t>
            </a:r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27336">
            <a:off x="4464710" y="2661732"/>
            <a:ext cx="4377633" cy="29184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996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229600" cy="3888432"/>
          </a:xfrm>
        </p:spPr>
        <p:txBody>
          <a:bodyPr/>
          <a:lstStyle/>
          <a:p>
            <a:pPr algn="just"/>
            <a:r>
              <a:rPr lang="es-ES" dirty="0" smtClean="0"/>
              <a:t>DETERIORO </a:t>
            </a:r>
            <a:r>
              <a:rPr lang="es-ES" dirty="0"/>
              <a:t>DEL VALOR DE LOS INSTRUMENTOS FINANCIEROS MEDIDOS AL COSTO O AL COSTO AMORTIZADO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85769805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901</TotalTime>
  <Words>647</Words>
  <Application>Microsoft Office PowerPoint</Application>
  <PresentationFormat>Presentación en pantalla (4:3)</PresentationFormat>
  <Paragraphs>101</Paragraphs>
  <Slides>24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Brío</vt:lpstr>
      <vt:lpstr>UNIVERSIDAD DE EL SALVADOR</vt:lpstr>
      <vt:lpstr>Instrumentos Financieros (Niif Seccion 11 y 12)</vt:lpstr>
      <vt:lpstr>INSTRUMENTO FINANCIERO (Introduccion a la seccion 11)</vt:lpstr>
      <vt:lpstr>CARACTERISTICAS DE LOS ACTIVOS FINANCIEROS</vt:lpstr>
      <vt:lpstr>INSTRUMENTOS FINANCIEROS BASICOS </vt:lpstr>
      <vt:lpstr>RECONOCIMIENTO INICIAL DE ACTIVOS FINANCIEROS  Y PASIVO FINANCIEROS </vt:lpstr>
      <vt:lpstr>MEDICION</vt:lpstr>
      <vt:lpstr>Presentación de PowerPoint</vt:lpstr>
      <vt:lpstr>DETERIORO DEL VALOR DE LOS INSTRUMENTOS FINANCIEROS MEDIDOS AL COSTO O AL COSTO AMORTIZADO</vt:lpstr>
      <vt:lpstr>Presentación de PowerPoint</vt:lpstr>
      <vt:lpstr>La norma 9 resulta de aplicación a los instrumentos financieros siguientes </vt:lpstr>
      <vt:lpstr>VALORACIONES.</vt:lpstr>
      <vt:lpstr> Baja en cuentas de un pasivo financiero </vt:lpstr>
      <vt:lpstr>Garantia </vt:lpstr>
      <vt:lpstr> Incumplimientos y otras infracciones de prestamos por pagar </vt:lpstr>
      <vt:lpstr> ALCANCE DE LA SECCINES 11 Y12</vt:lpstr>
      <vt:lpstr>Elección de la política contable </vt:lpstr>
      <vt:lpstr>ALCANCES DE LA SECCION 12 </vt:lpstr>
      <vt:lpstr>Presentación de PowerPoint</vt:lpstr>
      <vt:lpstr>CONTABILIDAD DE COBERTURAS</vt:lpstr>
      <vt:lpstr>Conceptos Claves </vt:lpstr>
      <vt:lpstr>PASO A PASO DE LA COBERTURA CONTABLE 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INSTRUMENTO FINANCIERO (Introduccion a la seccion 11)</dc:title>
  <dc:creator>user</dc:creator>
  <cp:lastModifiedBy>sivar</cp:lastModifiedBy>
  <cp:revision>36</cp:revision>
  <dcterms:created xsi:type="dcterms:W3CDTF">2014-09-10T02:07:52Z</dcterms:created>
  <dcterms:modified xsi:type="dcterms:W3CDTF">2014-09-22T19:23:17Z</dcterms:modified>
</cp:coreProperties>
</file>