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6" r:id="rId2"/>
    <p:sldId id="256" r:id="rId3"/>
    <p:sldId id="257" r:id="rId4"/>
    <p:sldId id="258" r:id="rId5"/>
    <p:sldId id="259" r:id="rId6"/>
    <p:sldId id="260" r:id="rId7"/>
    <p:sldId id="264" r:id="rId8"/>
    <p:sldId id="263" r:id="rId9"/>
    <p:sldId id="268" r:id="rId10"/>
    <p:sldId id="270" r:id="rId11"/>
    <p:sldId id="269" r:id="rId12"/>
    <p:sldId id="271" r:id="rId13"/>
    <p:sldId id="266" r:id="rId14"/>
    <p:sldId id="265" r:id="rId15"/>
    <p:sldId id="275" r:id="rId16"/>
    <p:sldId id="272" r:id="rId17"/>
    <p:sldId id="267" r:id="rId18"/>
    <p:sldId id="273" r:id="rId19"/>
    <p:sldId id="274" r:id="rId20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D499B2-E7FC-4C83-9323-EB72AA630115}" type="doc">
      <dgm:prSet loTypeId="urn:microsoft.com/office/officeart/2005/8/layout/radial4" loCatId="relationship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SV"/>
        </a:p>
      </dgm:t>
    </dgm:pt>
    <dgm:pt modelId="{3355C3D2-E017-4DBB-AF4C-93892F24D584}">
      <dgm:prSet phldrT="[Texto]"/>
      <dgm:spPr>
        <a:gradFill flip="none" rotWithShape="0">
          <a:gsLst>
            <a:gs pos="0">
              <a:schemeClr val="bg2">
                <a:lumMod val="90000"/>
                <a:shade val="30000"/>
                <a:satMod val="115000"/>
              </a:schemeClr>
            </a:gs>
            <a:gs pos="50000">
              <a:schemeClr val="bg2">
                <a:lumMod val="90000"/>
                <a:shade val="67500"/>
                <a:satMod val="115000"/>
              </a:schemeClr>
            </a:gs>
            <a:gs pos="100000">
              <a:schemeClr val="bg2">
                <a:lumMod val="90000"/>
                <a:shade val="100000"/>
                <a:satMod val="115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es-SV" b="1" cap="none" spc="50" dirty="0" smtClean="0">
              <a:ln w="12700" cmpd="sng">
                <a:prstDash val="solid"/>
              </a:ln>
              <a:solidFill>
                <a:srgbClr val="3F3729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Cualquier contrato que dé lugar a un activo</a:t>
          </a:r>
        </a:p>
        <a:p>
          <a:r>
            <a:rPr lang="es-SV" b="1" cap="none" spc="50" dirty="0" smtClean="0">
              <a:ln w="12700" cmpd="sng">
                <a:prstDash val="solid"/>
              </a:ln>
              <a:solidFill>
                <a:srgbClr val="3F3729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financiero en una entidad.</a:t>
          </a:r>
        </a:p>
        <a:p>
          <a:r>
            <a:rPr lang="es-SV" b="1" cap="none" spc="50" dirty="0" smtClean="0">
              <a:ln w="12700" cmpd="sng">
                <a:prstDash val="solid"/>
              </a:ln>
              <a:solidFill>
                <a:srgbClr val="3F3729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• y para la contraparte:</a:t>
          </a:r>
        </a:p>
        <a:p>
          <a:r>
            <a:rPr lang="es-SV" b="1" cap="none" spc="50" dirty="0" smtClean="0">
              <a:ln w="12700" cmpd="sng">
                <a:prstDash val="solid"/>
              </a:ln>
              <a:solidFill>
                <a:srgbClr val="3F3729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– un pasivo financiero.</a:t>
          </a:r>
        </a:p>
        <a:p>
          <a:r>
            <a:rPr lang="es-SV" b="1" cap="none" spc="50" dirty="0" smtClean="0">
              <a:ln w="12700" cmpd="sng">
                <a:prstDash val="solid"/>
              </a:ln>
              <a:solidFill>
                <a:srgbClr val="3F3729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– un instrumento de patrimonio</a:t>
          </a:r>
        </a:p>
      </dgm:t>
    </dgm:pt>
    <dgm:pt modelId="{4E13FD3E-058B-4AFC-B37B-2C630D6CB74E}" type="parTrans" cxnId="{16077F76-6B38-4410-AA8D-B3637AE87992}">
      <dgm:prSet/>
      <dgm:spPr/>
      <dgm:t>
        <a:bodyPr/>
        <a:lstStyle/>
        <a:p>
          <a:endParaRPr lang="es-SV"/>
        </a:p>
      </dgm:t>
    </dgm:pt>
    <dgm:pt modelId="{17810DB5-1D40-41F2-9DCA-53D652D9A43A}" type="sibTrans" cxnId="{16077F76-6B38-4410-AA8D-B3637AE87992}">
      <dgm:prSet/>
      <dgm:spPr/>
      <dgm:t>
        <a:bodyPr/>
        <a:lstStyle/>
        <a:p>
          <a:endParaRPr lang="es-SV"/>
        </a:p>
      </dgm:t>
    </dgm:pt>
    <dgm:pt modelId="{62D1DABE-ADD8-4F74-8098-FC8A87F205C7}" type="pres">
      <dgm:prSet presAssocID="{F4D499B2-E7FC-4C83-9323-EB72AA63011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FD6F37E9-C3B1-44AA-A70F-D3E3A78FF16B}" type="pres">
      <dgm:prSet presAssocID="{3355C3D2-E017-4DBB-AF4C-93892F24D584}" presName="centerShape" presStyleLbl="node0" presStyleIdx="0" presStyleCnt="1" custScaleX="169671" custScaleY="100473"/>
      <dgm:spPr/>
      <dgm:t>
        <a:bodyPr/>
        <a:lstStyle/>
        <a:p>
          <a:endParaRPr lang="es-SV"/>
        </a:p>
      </dgm:t>
    </dgm:pt>
  </dgm:ptLst>
  <dgm:cxnLst>
    <dgm:cxn modelId="{EDCEF996-C53D-43B2-953A-8275ED7BD4E9}" type="presOf" srcId="{3355C3D2-E017-4DBB-AF4C-93892F24D584}" destId="{FD6F37E9-C3B1-44AA-A70F-D3E3A78FF16B}" srcOrd="0" destOrd="0" presId="urn:microsoft.com/office/officeart/2005/8/layout/radial4"/>
    <dgm:cxn modelId="{16077F76-6B38-4410-AA8D-B3637AE87992}" srcId="{F4D499B2-E7FC-4C83-9323-EB72AA630115}" destId="{3355C3D2-E017-4DBB-AF4C-93892F24D584}" srcOrd="0" destOrd="0" parTransId="{4E13FD3E-058B-4AFC-B37B-2C630D6CB74E}" sibTransId="{17810DB5-1D40-41F2-9DCA-53D652D9A43A}"/>
    <dgm:cxn modelId="{706744FE-01C9-47E5-A968-592C051FD470}" type="presOf" srcId="{F4D499B2-E7FC-4C83-9323-EB72AA630115}" destId="{62D1DABE-ADD8-4F74-8098-FC8A87F205C7}" srcOrd="0" destOrd="0" presId="urn:microsoft.com/office/officeart/2005/8/layout/radial4"/>
    <dgm:cxn modelId="{6CF096D7-EA39-4FFD-83B6-CCA6E9E5B430}" type="presParOf" srcId="{62D1DABE-ADD8-4F74-8098-FC8A87F205C7}" destId="{FD6F37E9-C3B1-44AA-A70F-D3E3A78FF16B}" srcOrd="0" destOrd="0" presId="urn:microsoft.com/office/officeart/2005/8/layout/radial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6F37E9-C3B1-44AA-A70F-D3E3A78FF16B}">
      <dsp:nvSpPr>
        <dsp:cNvPr id="0" name=""/>
        <dsp:cNvSpPr/>
      </dsp:nvSpPr>
      <dsp:spPr>
        <a:xfrm>
          <a:off x="6" y="10"/>
          <a:ext cx="7859203" cy="4653934"/>
        </a:xfrm>
        <a:prstGeom prst="ellipse">
          <a:avLst/>
        </a:prstGeom>
        <a:gradFill flip="none" rotWithShape="0">
          <a:gsLst>
            <a:gs pos="0">
              <a:schemeClr val="bg2">
                <a:lumMod val="90000"/>
                <a:shade val="30000"/>
                <a:satMod val="115000"/>
              </a:schemeClr>
            </a:gs>
            <a:gs pos="50000">
              <a:schemeClr val="bg2">
                <a:lumMod val="90000"/>
                <a:shade val="67500"/>
                <a:satMod val="115000"/>
              </a:schemeClr>
            </a:gs>
            <a:gs pos="100000">
              <a:schemeClr val="bg2">
                <a:lumMod val="90000"/>
                <a:shade val="100000"/>
                <a:satMod val="115000"/>
              </a:schemeClr>
            </a:gs>
          </a:gsLst>
          <a:lin ang="2700000" scaled="1"/>
          <a:tileRect/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800" b="1" kern="1200" cap="none" spc="50" dirty="0" smtClean="0">
              <a:ln w="12700" cmpd="sng">
                <a:prstDash val="solid"/>
              </a:ln>
              <a:solidFill>
                <a:srgbClr val="3F3729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Cualquier contrato que dé lugar a un activo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800" b="1" kern="1200" cap="none" spc="50" dirty="0" smtClean="0">
              <a:ln w="12700" cmpd="sng">
                <a:prstDash val="solid"/>
              </a:ln>
              <a:solidFill>
                <a:srgbClr val="3F3729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financiero en una entidad.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800" b="1" kern="1200" cap="none" spc="50" dirty="0" smtClean="0">
              <a:ln w="12700" cmpd="sng">
                <a:prstDash val="solid"/>
              </a:ln>
              <a:solidFill>
                <a:srgbClr val="3F3729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• y para la contraparte: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800" b="1" kern="1200" cap="none" spc="50" dirty="0" smtClean="0">
              <a:ln w="12700" cmpd="sng">
                <a:prstDash val="solid"/>
              </a:ln>
              <a:solidFill>
                <a:srgbClr val="3F3729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– un pasivo financiero.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800" b="1" kern="1200" cap="none" spc="50" dirty="0" smtClean="0">
              <a:ln w="12700" cmpd="sng">
                <a:prstDash val="solid"/>
              </a:ln>
              <a:solidFill>
                <a:srgbClr val="3F3729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– un instrumento de patrimonio</a:t>
          </a:r>
        </a:p>
      </dsp:txBody>
      <dsp:txXfrm>
        <a:off x="1150960" y="681563"/>
        <a:ext cx="5557295" cy="32908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7E419-091A-4090-B509-B9B9818EBEB8}" type="datetimeFigureOut">
              <a:rPr lang="es-SV" smtClean="0"/>
              <a:t>18/09/2014</a:t>
            </a:fld>
            <a:endParaRPr lang="es-SV" dirty="0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D3F27-94D9-4FA8-942C-61F280BB559C}" type="slidenum">
              <a:rPr lang="es-SV" smtClean="0"/>
              <a:t>‹Nº›</a:t>
            </a:fld>
            <a:endParaRPr lang="es-SV" dirty="0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7E419-091A-4090-B509-B9B9818EBEB8}" type="datetimeFigureOut">
              <a:rPr lang="es-SV" smtClean="0"/>
              <a:t>18/09/2014</a:t>
            </a:fld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D3F27-94D9-4FA8-942C-61F280BB559C}" type="slidenum">
              <a:rPr lang="es-SV" smtClean="0"/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7E419-091A-4090-B509-B9B9818EBEB8}" type="datetimeFigureOut">
              <a:rPr lang="es-SV" smtClean="0"/>
              <a:t>18/09/2014</a:t>
            </a:fld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D3F27-94D9-4FA8-942C-61F280BB559C}" type="slidenum">
              <a:rPr lang="es-SV" smtClean="0"/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7E419-091A-4090-B509-B9B9818EBEB8}" type="datetimeFigureOut">
              <a:rPr lang="es-SV" smtClean="0"/>
              <a:t>18/09/2014</a:t>
            </a:fld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D3F27-94D9-4FA8-942C-61F280BB559C}" type="slidenum">
              <a:rPr lang="es-SV" smtClean="0"/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7E419-091A-4090-B509-B9B9818EBEB8}" type="datetimeFigureOut">
              <a:rPr lang="es-SV" smtClean="0"/>
              <a:t>18/09/2014</a:t>
            </a:fld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D3F27-94D9-4FA8-942C-61F280BB559C}" type="slidenum">
              <a:rPr lang="es-SV" smtClean="0"/>
              <a:t>‹Nº›</a:t>
            </a:fld>
            <a:endParaRPr lang="es-SV" dirty="0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7E419-091A-4090-B509-B9B9818EBEB8}" type="datetimeFigureOut">
              <a:rPr lang="es-SV" smtClean="0"/>
              <a:t>18/09/2014</a:t>
            </a:fld>
            <a:endParaRPr lang="es-SV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D3F27-94D9-4FA8-942C-61F280BB559C}" type="slidenum">
              <a:rPr lang="es-SV" smtClean="0"/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7E419-091A-4090-B509-B9B9818EBEB8}" type="datetimeFigureOut">
              <a:rPr lang="es-SV" smtClean="0"/>
              <a:t>18/09/2014</a:t>
            </a:fld>
            <a:endParaRPr lang="es-SV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D3F27-94D9-4FA8-942C-61F280BB559C}" type="slidenum">
              <a:rPr lang="es-SV" smtClean="0"/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7E419-091A-4090-B509-B9B9818EBEB8}" type="datetimeFigureOut">
              <a:rPr lang="es-SV" smtClean="0"/>
              <a:t>18/09/2014</a:t>
            </a:fld>
            <a:endParaRPr lang="es-SV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D3F27-94D9-4FA8-942C-61F280BB559C}" type="slidenum">
              <a:rPr lang="es-SV" smtClean="0"/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7E419-091A-4090-B509-B9B9818EBEB8}" type="datetimeFigureOut">
              <a:rPr lang="es-SV" smtClean="0"/>
              <a:t>18/09/2014</a:t>
            </a:fld>
            <a:endParaRPr lang="es-SV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D3F27-94D9-4FA8-942C-61F280BB559C}" type="slidenum">
              <a:rPr lang="es-SV" smtClean="0"/>
              <a:t>‹Nº›</a:t>
            </a:fld>
            <a:endParaRPr lang="es-SV" dirty="0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7E419-091A-4090-B509-B9B9818EBEB8}" type="datetimeFigureOut">
              <a:rPr lang="es-SV" smtClean="0"/>
              <a:t>18/09/2014</a:t>
            </a:fld>
            <a:endParaRPr lang="es-SV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D3F27-94D9-4FA8-942C-61F280BB559C}" type="slidenum">
              <a:rPr lang="es-SV" smtClean="0"/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7E419-091A-4090-B509-B9B9818EBEB8}" type="datetimeFigureOut">
              <a:rPr lang="es-SV" smtClean="0"/>
              <a:t>18/09/2014</a:t>
            </a:fld>
            <a:endParaRPr lang="es-SV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D3F27-94D9-4FA8-942C-61F280BB559C}" type="slidenum">
              <a:rPr lang="es-SV" smtClean="0"/>
              <a:t>‹Nº›</a:t>
            </a:fld>
            <a:endParaRPr lang="es-SV" dirty="0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D57E419-091A-4090-B509-B9B9818EBEB8}" type="datetimeFigureOut">
              <a:rPr lang="es-SV" smtClean="0"/>
              <a:t>18/09/2014</a:t>
            </a:fld>
            <a:endParaRPr lang="es-SV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SV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81D3F27-94D9-4FA8-942C-61F280BB559C}" type="slidenum">
              <a:rPr lang="es-SV" smtClean="0"/>
              <a:t>‹Nº›</a:t>
            </a:fld>
            <a:endParaRPr lang="es-SV" dirty="0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2564904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s-SV" sz="4400" b="1" u="sng" dirty="0" smtClean="0"/>
              <a:t>Instrumentos Financieros</a:t>
            </a:r>
            <a:br>
              <a:rPr lang="es-SV" sz="4400" b="1" u="sng" dirty="0" smtClean="0"/>
            </a:br>
            <a:r>
              <a:rPr lang="es-SV" sz="4400" b="1" u="sng" dirty="0" smtClean="0"/>
              <a:t>Grupo 08</a:t>
            </a:r>
            <a:endParaRPr lang="es-SV" sz="4400" b="1" u="sng" dirty="0"/>
          </a:p>
        </p:txBody>
      </p:sp>
    </p:spTree>
    <p:extLst>
      <p:ext uri="{BB962C8B-B14F-4D97-AF65-F5344CB8AC3E}">
        <p14:creationId xmlns:p14="http://schemas.microsoft.com/office/powerpoint/2010/main" val="251672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85786" y="458252"/>
            <a:ext cx="7746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CODICIONES QUE SE CUMPLE EN LA SECCION 11.9 NIIF PYMES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14282" y="1029756"/>
            <a:ext cx="87154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lphaLcParenR"/>
            </a:pPr>
            <a:r>
              <a:rPr lang="es-ES" sz="2200" b="1" dirty="0" smtClean="0"/>
              <a:t>Los rendimientos para los tenedores son  </a:t>
            </a:r>
          </a:p>
          <a:p>
            <a:pPr algn="just"/>
            <a:r>
              <a:rPr lang="es-ES" sz="2200" b="1" dirty="0" smtClean="0"/>
              <a:t>    (i) un importe fijo;   </a:t>
            </a:r>
          </a:p>
          <a:p>
            <a:pPr algn="just"/>
            <a:r>
              <a:rPr lang="es-ES" sz="2200" b="1" dirty="0" smtClean="0"/>
              <a:t>     (ii) una tasa fija de rendimiento sobre la vida del instrumento;</a:t>
            </a:r>
          </a:p>
          <a:p>
            <a:pPr algn="just"/>
            <a:endParaRPr lang="es-ES" sz="2200" b="1" dirty="0" smtClean="0"/>
          </a:p>
          <a:p>
            <a:pPr algn="just"/>
            <a:r>
              <a:rPr lang="es-ES" sz="2200" b="1" dirty="0" smtClean="0"/>
              <a:t>b)  No hay cláusulas contractuales que, por sus condiciones, pudieran dar lugar a que el tenedor pierda el importe principal y cualquier interés atribuible al periodo corriente o a periodos anteriores</a:t>
            </a:r>
          </a:p>
          <a:p>
            <a:pPr algn="just"/>
            <a:endParaRPr lang="es-ES" sz="2200" b="1" dirty="0" smtClean="0"/>
          </a:p>
          <a:p>
            <a:pPr algn="just"/>
            <a:r>
              <a:rPr lang="es-ES" sz="2200" b="1" dirty="0" smtClean="0"/>
              <a:t>c)  Las cláusulas contractuales que permitan al emisor (el deudor) pagar</a:t>
            </a:r>
          </a:p>
          <a:p>
            <a:pPr algn="just"/>
            <a:r>
              <a:rPr lang="es-ES" sz="2200" b="1" dirty="0" smtClean="0"/>
              <a:t>anticipadamente un instrumento de deuda o permitan que el tenedor (el</a:t>
            </a:r>
          </a:p>
          <a:p>
            <a:pPr algn="just"/>
            <a:r>
              <a:rPr lang="es-ES" sz="2200" b="1" dirty="0" smtClean="0"/>
              <a:t>acreedor) lo devuelva al emisor antes de la fecha de vencimiento no están supeditadas a sucesos futuros.  </a:t>
            </a:r>
          </a:p>
        </p:txBody>
      </p:sp>
    </p:spTree>
    <p:extLst>
      <p:ext uri="{BB962C8B-B14F-4D97-AF65-F5344CB8AC3E}">
        <p14:creationId xmlns:p14="http://schemas.microsoft.com/office/powerpoint/2010/main" val="395625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27358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CONDICIONES DEL PARRAFO 11.8 PARA CONTABILIZAR UN INSTRUMENTO FINANCIERO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85718" y="919917"/>
            <a:ext cx="854929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b="1" dirty="0" smtClean="0"/>
              <a:t>11.8 Una entidad contabilizará los siguientes instrumentos financieros como instrumentos financieros básicos de acuerdo con lo establecido en la Sección 11: </a:t>
            </a:r>
          </a:p>
          <a:p>
            <a:pPr algn="just"/>
            <a:endParaRPr lang="es-ES" sz="2400" b="1" dirty="0" smtClean="0"/>
          </a:p>
          <a:p>
            <a:pPr algn="just"/>
            <a:r>
              <a:rPr lang="es-ES" sz="2400" b="1" dirty="0" smtClean="0"/>
              <a:t>(b) Un instrumento de deuda (como una cuenta, pagaré o préstamo por cobrar o pagar) que cumpla las condiciones del párrafo 11.9. </a:t>
            </a:r>
          </a:p>
          <a:p>
            <a:pPr algn="just"/>
            <a:endParaRPr lang="es-ES" sz="2400" b="1" dirty="0" smtClean="0"/>
          </a:p>
          <a:p>
            <a:pPr algn="just"/>
            <a:r>
              <a:rPr lang="es-ES" sz="2400" b="1" dirty="0" smtClean="0"/>
              <a:t>(c) Un compromiso de recibir un préstamo que: </a:t>
            </a:r>
          </a:p>
          <a:p>
            <a:pPr algn="just"/>
            <a:endParaRPr lang="es-ES" sz="2400" b="1" dirty="0" smtClean="0"/>
          </a:p>
          <a:p>
            <a:pPr marL="514350" indent="-514350" algn="just">
              <a:buAutoNum type="romanLcParenBoth"/>
            </a:pPr>
            <a:r>
              <a:rPr lang="es-ES" sz="2400" b="1" dirty="0" smtClean="0"/>
              <a:t>no pueda liquidarse por el importe neto en efectivo, y </a:t>
            </a:r>
          </a:p>
          <a:p>
            <a:pPr marL="514350" indent="-514350" algn="just"/>
            <a:endParaRPr lang="es-ES" sz="2400" b="1" dirty="0" smtClean="0"/>
          </a:p>
          <a:p>
            <a:pPr algn="just"/>
            <a:r>
              <a:rPr lang="es-ES" sz="2400" b="1" dirty="0" smtClean="0"/>
              <a:t>(</a:t>
            </a:r>
            <a:r>
              <a:rPr lang="es-ES" sz="2400" b="1" dirty="0" err="1" smtClean="0"/>
              <a:t>ii</a:t>
            </a:r>
            <a:r>
              <a:rPr lang="es-ES" sz="2400" b="1" dirty="0" smtClean="0"/>
              <a:t>) cuando se ejecute el compromiso, se espera que cumpla las </a:t>
            </a:r>
          </a:p>
          <a:p>
            <a:pPr algn="just"/>
            <a:r>
              <a:rPr lang="es-ES" sz="2400" b="1" dirty="0" smtClean="0"/>
              <a:t>condiciones del párrafo 11.9.</a:t>
            </a:r>
          </a:p>
        </p:txBody>
      </p:sp>
    </p:spTree>
    <p:extLst>
      <p:ext uri="{BB962C8B-B14F-4D97-AF65-F5344CB8AC3E}">
        <p14:creationId xmlns:p14="http://schemas.microsoft.com/office/powerpoint/2010/main" val="82687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0.gstatic.com/images?q=tbn:ANd9GcTwDMpUXhZlPReNFAqKXQr3qre0BHvr9GxKxMvyoR2aEO347lIxg7nYK0s"/>
          <p:cNvPicPr>
            <a:picLocks noChangeAspect="1" noChangeArrowheads="1"/>
          </p:cNvPicPr>
          <p:nvPr/>
        </p:nvPicPr>
        <p:blipFill>
          <a:blip r:embed="rId2"/>
          <a:srcRect l="50000"/>
          <a:stretch>
            <a:fillRect/>
          </a:stretch>
        </p:blipFill>
        <p:spPr bwMode="auto">
          <a:xfrm>
            <a:off x="4143372" y="285728"/>
            <a:ext cx="1214446" cy="2357454"/>
          </a:xfrm>
          <a:prstGeom prst="roundRect">
            <a:avLst/>
          </a:prstGeom>
          <a:noFill/>
        </p:spPr>
      </p:pic>
      <p:pic>
        <p:nvPicPr>
          <p:cNvPr id="3" name="Picture 8" descr="https://www.myvalue.com/blog/wp-content/uploads/2013/07/banco.jpg"/>
          <p:cNvPicPr>
            <a:picLocks noChangeAspect="1" noChangeArrowheads="1"/>
          </p:cNvPicPr>
          <p:nvPr/>
        </p:nvPicPr>
        <p:blipFill>
          <a:blip r:embed="rId3" cstate="print"/>
          <a:srcRect l="12195" t="3968" r="9756" b="4761"/>
          <a:stretch>
            <a:fillRect/>
          </a:stretch>
        </p:blipFill>
        <p:spPr bwMode="auto">
          <a:xfrm>
            <a:off x="6929454" y="285728"/>
            <a:ext cx="1928826" cy="2214578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428596" y="3357562"/>
            <a:ext cx="4357718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ES" b="1" dirty="0" smtClean="0"/>
              <a:t>Parla a empresa seria un instrumento que le puede obtener liquidez para crear un nuevo edificio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b="1" dirty="0" smtClean="0"/>
              <a:t>Lo cual es un pasivo que tiene que pagarlo a lo tres años después de recibir la ultima cuota por parte del banco </a:t>
            </a:r>
          </a:p>
          <a:p>
            <a:pPr marL="342900" indent="-342900"/>
            <a:endParaRPr lang="es-ES" dirty="0"/>
          </a:p>
        </p:txBody>
      </p:sp>
      <p:pic>
        <p:nvPicPr>
          <p:cNvPr id="5" name="Picture 19" descr="C:\Documents and Settings\Administrador\Escritorio\edificios-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0"/>
            <a:ext cx="2214578" cy="2000264"/>
          </a:xfrm>
          <a:prstGeom prst="cloudCallou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42" y="3643314"/>
            <a:ext cx="357190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ES" b="1" dirty="0" smtClean="0"/>
              <a:t>Compromiso de dar el dinero en doce cuotas del mismo valor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b="1" dirty="0" smtClean="0"/>
              <a:t>Ganando un interés del 5% anual </a:t>
            </a:r>
          </a:p>
          <a:p>
            <a:endParaRPr lang="es-ES" dirty="0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5572132" y="500042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 rot="10800000">
            <a:off x="5643570" y="2000240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rot="10800000">
            <a:off x="2928926" y="1357298"/>
            <a:ext cx="928694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 rot="5400000" flipH="1" flipV="1">
            <a:off x="4393405" y="2964653"/>
            <a:ext cx="428628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5400000" flipH="1" flipV="1">
            <a:off x="6893735" y="2821777"/>
            <a:ext cx="928694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8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611560" y="1340768"/>
            <a:ext cx="8219256" cy="4434840"/>
          </a:xfrm>
        </p:spPr>
        <p:txBody>
          <a:bodyPr/>
          <a:lstStyle/>
          <a:p>
            <a:r>
              <a:rPr lang="es-SV" dirty="0" smtClean="0"/>
              <a:t>Ejemplo: Cumplimiento de las condiciones del párrafo 11.9</a:t>
            </a:r>
          </a:p>
          <a:p>
            <a:pPr marL="0" indent="0">
              <a:buNone/>
            </a:pPr>
            <a:endParaRPr lang="es-SV" dirty="0" smtClean="0"/>
          </a:p>
          <a:p>
            <a:pPr marL="0" indent="0">
              <a:buNone/>
            </a:pPr>
            <a:r>
              <a:rPr lang="es-SV" dirty="0" smtClean="0"/>
              <a:t>La entidad A le debe (es decir, tiene la obligación contractual de pagar) 10.000 u.m. a la entidad B, por mercadería que le compro a crédito de 30 días, el 30 de diciembre de 20X0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66957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3" t="17460" r="16519" b="13294"/>
          <a:stretch/>
        </p:blipFill>
        <p:spPr bwMode="auto">
          <a:xfrm>
            <a:off x="580571" y="476672"/>
            <a:ext cx="8230920" cy="6164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542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3491880" y="188640"/>
            <a:ext cx="2736304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SV" dirty="0" smtClean="0"/>
              <a:t>Derivados</a:t>
            </a:r>
            <a:endParaRPr lang="es-SV" dirty="0"/>
          </a:p>
        </p:txBody>
      </p:sp>
      <p:cxnSp>
        <p:nvCxnSpPr>
          <p:cNvPr id="7" name="6 Conector recto"/>
          <p:cNvCxnSpPr>
            <a:stCxn id="5" idx="2"/>
          </p:cNvCxnSpPr>
          <p:nvPr/>
        </p:nvCxnSpPr>
        <p:spPr>
          <a:xfrm>
            <a:off x="4860032" y="1331640"/>
            <a:ext cx="0" cy="585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1331640" y="2996952"/>
            <a:ext cx="2160240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SV" sz="3200" b="1" dirty="0" smtClean="0"/>
              <a:t>Derivados </a:t>
            </a:r>
            <a:endParaRPr lang="es-SV" sz="32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5652120" y="2996952"/>
            <a:ext cx="2592288" cy="107721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SV" sz="3200" b="1" dirty="0" smtClean="0"/>
              <a:t>Derivados Implícitos</a:t>
            </a:r>
          </a:p>
        </p:txBody>
      </p:sp>
      <p:cxnSp>
        <p:nvCxnSpPr>
          <p:cNvPr id="11" name="10 Conector recto"/>
          <p:cNvCxnSpPr/>
          <p:nvPr/>
        </p:nvCxnSpPr>
        <p:spPr>
          <a:xfrm>
            <a:off x="4860032" y="1916832"/>
            <a:ext cx="15121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6372200" y="1916832"/>
            <a:ext cx="0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flipH="1">
            <a:off x="2771800" y="1916832"/>
            <a:ext cx="2088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2771800" y="1916832"/>
            <a:ext cx="0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>
            <a:off x="2411760" y="3581727"/>
            <a:ext cx="0" cy="1215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7380312" y="4074170"/>
            <a:ext cx="0" cy="866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Rectángulo"/>
          <p:cNvSpPr/>
          <p:nvPr/>
        </p:nvSpPr>
        <p:spPr>
          <a:xfrm>
            <a:off x="1115616" y="4725144"/>
            <a:ext cx="3024336" cy="158417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SV" dirty="0" smtClean="0"/>
              <a:t>Su valor cambia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SV" dirty="0" smtClean="0"/>
              <a:t>No requiere una inversión Inicial neta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SV" dirty="0" smtClean="0"/>
              <a:t>Se liquidara en una fecha futura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SV" dirty="0"/>
          </a:p>
        </p:txBody>
      </p:sp>
      <p:sp>
        <p:nvSpPr>
          <p:cNvPr id="28" name="27 Rectángulo"/>
          <p:cNvSpPr/>
          <p:nvPr/>
        </p:nvSpPr>
        <p:spPr>
          <a:xfrm>
            <a:off x="5652120" y="4941168"/>
            <a:ext cx="3240360" cy="11521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SV" dirty="0" smtClean="0"/>
              <a:t>Es un componente de un Instrumento financiero combinado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92715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971600" y="0"/>
            <a:ext cx="7834608" cy="6940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SV" b="1" dirty="0" smtClean="0">
                <a:solidFill>
                  <a:schemeClr val="accent5">
                    <a:lumMod val="75000"/>
                  </a:schemeClr>
                </a:solidFill>
              </a:rPr>
              <a:t>Ejemplos de Derivados: </a:t>
            </a:r>
          </a:p>
          <a:p>
            <a:pPr>
              <a:spcAft>
                <a:spcPts val="600"/>
              </a:spcAft>
            </a:pPr>
            <a:r>
              <a:rPr lang="es-SV" dirty="0"/>
              <a:t>Contrato de intercambio a término de moneda extranjera</a:t>
            </a:r>
          </a:p>
          <a:p>
            <a:pPr>
              <a:spcAft>
                <a:spcPts val="600"/>
              </a:spcAft>
            </a:pPr>
            <a:r>
              <a:rPr lang="es-SV" dirty="0"/>
              <a:t>• Contrato de intercambio a término de materia prima cotizada</a:t>
            </a:r>
          </a:p>
          <a:p>
            <a:pPr>
              <a:spcAft>
                <a:spcPts val="600"/>
              </a:spcAft>
            </a:pPr>
            <a:r>
              <a:rPr lang="es-SV" dirty="0"/>
              <a:t>• Contrato de intercambio a término de patrimonio</a:t>
            </a:r>
          </a:p>
          <a:p>
            <a:pPr>
              <a:spcAft>
                <a:spcPts val="600"/>
              </a:spcAft>
            </a:pPr>
            <a:r>
              <a:rPr lang="es-SV" dirty="0"/>
              <a:t>• Contratos a término de tasa de interés ligados a deuda estatal (</a:t>
            </a:r>
            <a:r>
              <a:rPr lang="es-SV" dirty="0" smtClean="0"/>
              <a:t>instrumentos a plazo </a:t>
            </a:r>
            <a:r>
              <a:rPr lang="es-SV" dirty="0"/>
              <a:t>del tesoro)</a:t>
            </a:r>
          </a:p>
          <a:p>
            <a:pPr>
              <a:spcAft>
                <a:spcPts val="600"/>
              </a:spcAft>
            </a:pPr>
            <a:r>
              <a:rPr lang="es-SV" dirty="0"/>
              <a:t>• Futuros en moneda extranjera</a:t>
            </a:r>
          </a:p>
          <a:p>
            <a:pPr>
              <a:spcAft>
                <a:spcPts val="600"/>
              </a:spcAft>
            </a:pPr>
            <a:r>
              <a:rPr lang="es-SV" dirty="0"/>
              <a:t>• Futuros de materia prima cotizada</a:t>
            </a:r>
          </a:p>
          <a:p>
            <a:pPr>
              <a:spcAft>
                <a:spcPts val="600"/>
              </a:spcAft>
            </a:pPr>
            <a:r>
              <a:rPr lang="es-SV" dirty="0"/>
              <a:t>• Futuros de tasa de interés ligados a deuda estatal (futuros del tesoro)</a:t>
            </a:r>
          </a:p>
          <a:p>
            <a:r>
              <a:rPr lang="es-SV" dirty="0"/>
              <a:t>• Permuta de tasas de interés</a:t>
            </a:r>
          </a:p>
          <a:p>
            <a:pPr>
              <a:spcAft>
                <a:spcPts val="600"/>
              </a:spcAft>
            </a:pPr>
            <a:r>
              <a:rPr lang="es-SV" dirty="0"/>
              <a:t>• Permuta financiera de diferencias de cambio (también denominada permuta</a:t>
            </a:r>
          </a:p>
          <a:p>
            <a:pPr>
              <a:spcAft>
                <a:spcPts val="600"/>
              </a:spcAft>
            </a:pPr>
            <a:r>
              <a:rPr lang="es-SV" dirty="0"/>
              <a:t>financiera de distintos tipos de monedas o permuta financiera de divisas)</a:t>
            </a:r>
          </a:p>
          <a:p>
            <a:pPr>
              <a:spcAft>
                <a:spcPts val="600"/>
              </a:spcAft>
            </a:pPr>
            <a:r>
              <a:rPr lang="es-SV" dirty="0"/>
              <a:t>• Permuta financiera de materia prima cotizada</a:t>
            </a:r>
          </a:p>
          <a:p>
            <a:pPr>
              <a:spcAft>
                <a:spcPts val="600"/>
              </a:spcAft>
            </a:pPr>
            <a:r>
              <a:rPr lang="es-SV" dirty="0"/>
              <a:t>• Permuta financiera de instrumentos de patrimonio</a:t>
            </a:r>
          </a:p>
          <a:p>
            <a:pPr>
              <a:spcAft>
                <a:spcPts val="600"/>
              </a:spcAft>
            </a:pPr>
            <a:r>
              <a:rPr lang="es-SV" dirty="0"/>
              <a:t>• Permuta financiera de créditos</a:t>
            </a:r>
          </a:p>
          <a:p>
            <a:pPr>
              <a:spcAft>
                <a:spcPts val="600"/>
              </a:spcAft>
            </a:pPr>
            <a:r>
              <a:rPr lang="es-SV" dirty="0"/>
              <a:t>• Permuta financiera de rendimientos totales</a:t>
            </a:r>
          </a:p>
          <a:p>
            <a:pPr>
              <a:spcAft>
                <a:spcPts val="600"/>
              </a:spcAft>
            </a:pPr>
            <a:r>
              <a:rPr lang="es-SV" dirty="0"/>
              <a:t>• Opción sobre bonos del tesoro comprada o emitida (de compra o venta)</a:t>
            </a:r>
          </a:p>
          <a:p>
            <a:pPr>
              <a:spcAft>
                <a:spcPts val="600"/>
              </a:spcAft>
            </a:pPr>
            <a:r>
              <a:rPr lang="es-SV" dirty="0"/>
              <a:t>• Opción sobre divisas comprada o emitida (de compra o venta)</a:t>
            </a:r>
          </a:p>
          <a:p>
            <a:pPr>
              <a:spcAft>
                <a:spcPts val="600"/>
              </a:spcAft>
            </a:pPr>
            <a:r>
              <a:rPr lang="es-SV" dirty="0"/>
              <a:t>• Opción sobre materia prima cotizada comprada o emitida (de compra o venta)</a:t>
            </a:r>
          </a:p>
          <a:p>
            <a:pPr>
              <a:spcAft>
                <a:spcPts val="600"/>
              </a:spcAft>
            </a:pPr>
            <a:r>
              <a:rPr lang="es-SV" dirty="0"/>
              <a:t>• Opción sobre acciones comprada o emitida (de compra o venta)</a:t>
            </a:r>
            <a:endParaRPr lang="es-SV" dirty="0" smtClean="0"/>
          </a:p>
        </p:txBody>
      </p:sp>
    </p:spTree>
    <p:extLst>
      <p:ext uri="{BB962C8B-B14F-4D97-AF65-F5344CB8AC3E}">
        <p14:creationId xmlns:p14="http://schemas.microsoft.com/office/powerpoint/2010/main" val="157851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5" y="1859900"/>
            <a:ext cx="2105025" cy="2171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426714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5" name="4 Conector recto de flecha"/>
          <p:cNvCxnSpPr/>
          <p:nvPr/>
        </p:nvCxnSpPr>
        <p:spPr>
          <a:xfrm>
            <a:off x="4870973" y="4789615"/>
            <a:ext cx="0" cy="504056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5789463" y="1274587"/>
            <a:ext cx="1008112" cy="1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V="1">
            <a:off x="1835696" y="1412776"/>
            <a:ext cx="1529292" cy="447124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H="1">
            <a:off x="2134160" y="3160062"/>
            <a:ext cx="997680" cy="0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4153495" y="24125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b="1" dirty="0" smtClean="0">
                <a:solidFill>
                  <a:schemeClr val="accent3">
                    <a:lumMod val="50000"/>
                  </a:schemeClr>
                </a:solidFill>
              </a:rPr>
              <a:t>Empresa</a:t>
            </a:r>
            <a:endParaRPr lang="es-SV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981326" y="5419883"/>
            <a:ext cx="2816250" cy="14157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SV" sz="1600" b="1" dirty="0" smtClean="0"/>
              <a:t>Subyacente:  </a:t>
            </a:r>
            <a:r>
              <a:rPr lang="es-SV" sz="1400" dirty="0" smtClean="0"/>
              <a:t>Es el activo sobre el cual se emiten</a:t>
            </a:r>
          </a:p>
          <a:p>
            <a:pPr indent="-285750">
              <a:buFont typeface="Wingdings" panose="05000000000000000000" pitchFamily="2" charset="2"/>
              <a:buChar char="ü"/>
            </a:pPr>
            <a:r>
              <a:rPr lang="es-SV" sz="1400" dirty="0" smtClean="0"/>
              <a:t>Una opción</a:t>
            </a:r>
          </a:p>
          <a:p>
            <a:pPr indent="-285750">
              <a:buFont typeface="Wingdings" panose="05000000000000000000" pitchFamily="2" charset="2"/>
              <a:buChar char="ü"/>
            </a:pPr>
            <a:r>
              <a:rPr lang="es-SV" sz="1400" dirty="0" smtClean="0"/>
              <a:t>Unos futuros</a:t>
            </a:r>
          </a:p>
          <a:p>
            <a:pPr indent="-285750">
              <a:buFont typeface="Wingdings" panose="05000000000000000000" pitchFamily="2" charset="2"/>
              <a:buChar char="ü"/>
            </a:pPr>
            <a:r>
              <a:rPr lang="es-SV" sz="1400" dirty="0" smtClean="0"/>
              <a:t>Un swap</a:t>
            </a:r>
          </a:p>
          <a:p>
            <a:pPr indent="-285750">
              <a:buFont typeface="Wingdings" panose="05000000000000000000" pitchFamily="2" charset="2"/>
              <a:buChar char="ü"/>
            </a:pPr>
            <a:r>
              <a:rPr lang="es-SV" sz="1400" dirty="0" smtClean="0"/>
              <a:t>Otros derivados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2267744" y="275039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dirty="0" smtClean="0"/>
              <a:t>crecer</a:t>
            </a:r>
            <a:endParaRPr lang="es-SV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427984" y="424047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dirty="0" smtClean="0"/>
              <a:t>Activo</a:t>
            </a:r>
            <a:endParaRPr lang="es-SV" dirty="0"/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698" y="513919"/>
            <a:ext cx="1884414" cy="1253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17 CuadroTexto"/>
          <p:cNvSpPr txBox="1"/>
          <p:nvPr/>
        </p:nvSpPr>
        <p:spPr>
          <a:xfrm>
            <a:off x="3761701" y="144587"/>
            <a:ext cx="195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dirty="0" smtClean="0"/>
              <a:t>Bolsa de Valores</a:t>
            </a:r>
            <a:endParaRPr lang="es-SV" dirty="0"/>
          </a:p>
        </p:txBody>
      </p:sp>
      <p:pic>
        <p:nvPicPr>
          <p:cNvPr id="21" name="irc_mi" descr="http://www.tusfinanzasymas.com/articulos_img/4-4%20pagare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86651"/>
            <a:ext cx="1835696" cy="110444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19 CuadroTexto"/>
          <p:cNvSpPr txBox="1"/>
          <p:nvPr/>
        </p:nvSpPr>
        <p:spPr>
          <a:xfrm>
            <a:off x="7429514" y="144300"/>
            <a:ext cx="1305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b="1" dirty="0" smtClean="0"/>
              <a:t>Derivado</a:t>
            </a:r>
            <a:endParaRPr lang="es-SV" b="1" dirty="0"/>
          </a:p>
        </p:txBody>
      </p:sp>
    </p:spTree>
    <p:extLst>
      <p:ext uri="{BB962C8B-B14F-4D97-AF65-F5344CB8AC3E}">
        <p14:creationId xmlns:p14="http://schemas.microsoft.com/office/powerpoint/2010/main" val="246007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935088" y="1268760"/>
            <a:ext cx="820891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SV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/>
            </a:r>
            <a:br>
              <a:rPr lang="es-SV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</a:br>
            <a:r>
              <a:rPr lang="es-SV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EJERCICIO </a:t>
            </a:r>
            <a:r>
              <a:rPr lang="es-SV" sz="2400" dirty="0"/>
              <a:t/>
            </a:r>
            <a:br>
              <a:rPr lang="es-SV" sz="2400" dirty="0"/>
            </a:br>
            <a:r>
              <a:rPr lang="es-SV" sz="2400" dirty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La entidad A </a:t>
            </a:r>
            <a:r>
              <a:rPr lang="es-SV" sz="2400" dirty="0"/>
              <a:t>le debe a la </a:t>
            </a:r>
            <a:r>
              <a:rPr lang="es-SV" sz="2400" dirty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entidad B</a:t>
            </a:r>
            <a:r>
              <a:rPr lang="es-SV" sz="2400" dirty="0"/>
              <a:t>  950 </a:t>
            </a:r>
            <a:r>
              <a:rPr lang="es-SV" sz="2400" dirty="0" err="1"/>
              <a:t>u.m</a:t>
            </a:r>
            <a:r>
              <a:rPr lang="es-SV" sz="2400" dirty="0"/>
              <a:t>. en concepto de 95 elementos adquiridos a crédito por un precio unitario de 10 </a:t>
            </a:r>
            <a:r>
              <a:rPr lang="es-SV" sz="2400" dirty="0" err="1"/>
              <a:t>u.m</a:t>
            </a:r>
            <a:r>
              <a:rPr lang="es-SV" sz="2400" dirty="0"/>
              <a:t>. a la entidad B. La entidad B tiene una oferta especial:10% de descuento en todos los productos adquiridos durante el año de la oferta, siempre que se compren en ese año mas de 99 artículos. La entidad A compra 5 artículos mas y, por lo tanto , el importe total de cuentas por pagar asciende a 900 </a:t>
            </a:r>
            <a:r>
              <a:rPr lang="es-SV" sz="2400" dirty="0" err="1"/>
              <a:t>u.m</a:t>
            </a:r>
            <a:r>
              <a:rPr lang="es-SV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0563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865885" y="395498"/>
            <a:ext cx="7715200" cy="5924128"/>
          </a:xfrm>
        </p:spPr>
        <p:txBody>
          <a:bodyPr>
            <a:normAutofit/>
          </a:bodyPr>
          <a:lstStyle/>
          <a:p>
            <a:r>
              <a:rPr lang="es-SV" dirty="0" smtClean="0">
                <a:solidFill>
                  <a:srgbClr val="4406F4"/>
                </a:solidFill>
                <a:latin typeface="Algerian" pitchFamily="82" charset="0"/>
              </a:rPr>
              <a:t>ESQUEMA</a:t>
            </a:r>
          </a:p>
          <a:p>
            <a:pPr marL="114300" indent="0">
              <a:buNone/>
            </a:pPr>
            <a:r>
              <a:rPr lang="es-SV" sz="2000" dirty="0" smtClean="0"/>
              <a:t>                              +5 elementos mas                                       </a:t>
            </a:r>
            <a:endParaRPr lang="es-SV" sz="2000" dirty="0"/>
          </a:p>
          <a:p>
            <a:pPr marL="114300" indent="0">
              <a:buNone/>
            </a:pPr>
            <a:r>
              <a:rPr lang="es-SV" dirty="0" smtClean="0"/>
              <a:t>                                                                                 </a:t>
            </a:r>
          </a:p>
          <a:p>
            <a:pPr marL="114300" indent="0">
              <a:buNone/>
            </a:pPr>
            <a:r>
              <a:rPr lang="es-SV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s-SV" sz="2000" dirty="0" smtClean="0">
                <a:latin typeface="Andalus" pitchFamily="18" charset="-78"/>
                <a:cs typeface="Andalus" pitchFamily="18" charset="-78"/>
              </a:rPr>
              <a:t>                                    </a:t>
            </a:r>
            <a:r>
              <a:rPr lang="es-SV" sz="1600" dirty="0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10% dsc.por mas</a:t>
            </a:r>
          </a:p>
          <a:p>
            <a:pPr marL="114300" indent="0">
              <a:buNone/>
            </a:pPr>
            <a:r>
              <a:rPr lang="es-SV" sz="1600" dirty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s-SV" sz="1600" dirty="0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                                               de 99 artículos                                          </a:t>
            </a:r>
            <a:r>
              <a:rPr lang="es-SV" sz="2000" dirty="0" smtClean="0">
                <a:latin typeface="Arial Rounded MT Bold" pitchFamily="34" charset="0"/>
              </a:rPr>
              <a:t>                                                     Entidad</a:t>
            </a:r>
            <a:r>
              <a:rPr lang="es-SV" sz="2000" dirty="0" smtClean="0"/>
              <a:t> </a:t>
            </a:r>
            <a:r>
              <a:rPr lang="es-SV" sz="2000" dirty="0" smtClean="0">
                <a:latin typeface="Arial Rounded MT Bold" pitchFamily="34" charset="0"/>
              </a:rPr>
              <a:t>A             </a:t>
            </a:r>
            <a:r>
              <a:rPr lang="es-SV" sz="2400" dirty="0" smtClean="0">
                <a:solidFill>
                  <a:srgbClr val="00B050"/>
                </a:solidFill>
                <a:latin typeface="Arial Rounded MT Bold" pitchFamily="34" charset="0"/>
              </a:rPr>
              <a:t>contrato</a:t>
            </a:r>
            <a:r>
              <a:rPr lang="es-SV" sz="2000" dirty="0" smtClean="0">
                <a:solidFill>
                  <a:srgbClr val="00B050"/>
                </a:solidFill>
                <a:latin typeface="Arial Rounded MT Bold" pitchFamily="34" charset="0"/>
              </a:rPr>
              <a:t>   </a:t>
            </a:r>
            <a:r>
              <a:rPr lang="es-SV" sz="2000" dirty="0" smtClean="0">
                <a:latin typeface="Arial Rounded MT Bold" pitchFamily="34" charset="0"/>
              </a:rPr>
              <a:t>            Entidad B         </a:t>
            </a:r>
          </a:p>
          <a:p>
            <a:pPr marL="114300" indent="0">
              <a:buNone/>
            </a:pPr>
            <a:r>
              <a:rPr lang="es-SV" sz="2000" dirty="0" smtClean="0"/>
              <a:t>                                                                       </a:t>
            </a:r>
          </a:p>
          <a:p>
            <a:pPr marL="114300" indent="0">
              <a:buNone/>
            </a:pPr>
            <a:r>
              <a:rPr lang="es-SV" sz="2000" dirty="0"/>
              <a:t> </a:t>
            </a:r>
            <a:r>
              <a:rPr lang="es-SV" sz="2000" dirty="0" smtClean="0"/>
              <a:t>                                                                     </a:t>
            </a:r>
          </a:p>
          <a:p>
            <a:pPr marL="114300" indent="0">
              <a:buNone/>
            </a:pPr>
            <a:r>
              <a:rPr lang="es-SV" sz="2000" dirty="0"/>
              <a:t> </a:t>
            </a:r>
            <a:r>
              <a:rPr lang="es-SV" sz="2000" dirty="0" smtClean="0"/>
              <a:t>                                  </a:t>
            </a:r>
          </a:p>
          <a:p>
            <a:pPr marL="114300" indent="0">
              <a:buNone/>
            </a:pPr>
            <a:r>
              <a:rPr lang="es-SV" sz="2000" dirty="0" smtClean="0"/>
              <a:t>                                   95 art*10 u.m</a:t>
            </a:r>
          </a:p>
          <a:p>
            <a:pPr marL="114300" indent="0">
              <a:buNone/>
            </a:pPr>
            <a:r>
              <a:rPr lang="es-SV" sz="2000" dirty="0" smtClean="0"/>
              <a:t>                                  100 art*9 u.m                                                                                            </a:t>
            </a:r>
            <a:r>
              <a:rPr lang="es-SV" sz="2000" dirty="0" smtClean="0">
                <a:solidFill>
                  <a:srgbClr val="48084A"/>
                </a:solidFill>
              </a:rPr>
              <a:t>                                                               </a:t>
            </a:r>
          </a:p>
          <a:p>
            <a:pPr marL="114300" indent="0">
              <a:buNone/>
            </a:pPr>
            <a:endParaRPr lang="es-SV" sz="2000" dirty="0">
              <a:solidFill>
                <a:srgbClr val="48084A"/>
              </a:solidFill>
            </a:endParaRPr>
          </a:p>
          <a:p>
            <a:pPr marL="114300" indent="0">
              <a:buNone/>
            </a:pPr>
            <a:r>
              <a:rPr lang="es-SV" sz="2000" dirty="0" smtClean="0">
                <a:solidFill>
                  <a:srgbClr val="48084A"/>
                </a:solidFill>
              </a:rPr>
              <a:t>                   </a:t>
            </a:r>
            <a:r>
              <a:rPr lang="es-SV" sz="2000" dirty="0" smtClean="0">
                <a:solidFill>
                  <a:srgbClr val="CE3404"/>
                </a:solidFill>
              </a:rPr>
              <a:t>900 u.m importe total </a:t>
            </a:r>
          </a:p>
          <a:p>
            <a:pPr marL="114300" indent="0">
              <a:buNone/>
            </a:pPr>
            <a:r>
              <a:rPr lang="es-SV" sz="2000" dirty="0">
                <a:solidFill>
                  <a:srgbClr val="CE3404"/>
                </a:solidFill>
              </a:rPr>
              <a:t> </a:t>
            </a:r>
            <a:r>
              <a:rPr lang="es-SV" sz="2000" dirty="0" smtClean="0">
                <a:solidFill>
                  <a:srgbClr val="CE3404"/>
                </a:solidFill>
              </a:rPr>
              <a:t>                  cuentas por pagar (instrumento financiero)</a:t>
            </a:r>
          </a:p>
          <a:p>
            <a:pPr marL="114300" indent="0">
              <a:buNone/>
            </a:pPr>
            <a:endParaRPr lang="es-SV" sz="2000" dirty="0" smtClean="0">
              <a:solidFill>
                <a:srgbClr val="CE3404"/>
              </a:solidFill>
            </a:endParaRPr>
          </a:p>
        </p:txBody>
      </p:sp>
      <p:sp>
        <p:nvSpPr>
          <p:cNvPr id="6" name="5 Flecha izquierda"/>
          <p:cNvSpPr/>
          <p:nvPr/>
        </p:nvSpPr>
        <p:spPr>
          <a:xfrm>
            <a:off x="5347536" y="2942692"/>
            <a:ext cx="978408" cy="25823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7" name="6 Flecha derecha"/>
          <p:cNvSpPr/>
          <p:nvPr/>
        </p:nvSpPr>
        <p:spPr>
          <a:xfrm>
            <a:off x="1274564" y="2888070"/>
            <a:ext cx="978408" cy="2423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8" name="7 Rectángulo"/>
          <p:cNvSpPr/>
          <p:nvPr/>
        </p:nvSpPr>
        <p:spPr>
          <a:xfrm>
            <a:off x="6732240" y="214183"/>
            <a:ext cx="1484238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 smtClean="0">
                <a:solidFill>
                  <a:srgbClr val="0070C0"/>
                </a:solidFill>
              </a:rPr>
              <a:t>¿Qué es un importe fijo?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/>
              <a:t>Un precio que no cambia durante la vida de un instrumento o contrato.</a:t>
            </a:r>
            <a:endParaRPr lang="es-SV" dirty="0"/>
          </a:p>
        </p:txBody>
      </p:sp>
      <p:sp>
        <p:nvSpPr>
          <p:cNvPr id="9" name="8 Rectángulo"/>
          <p:cNvSpPr/>
          <p:nvPr/>
        </p:nvSpPr>
        <p:spPr>
          <a:xfrm>
            <a:off x="6500826" y="3500438"/>
            <a:ext cx="1562472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 smtClean="0">
                <a:solidFill>
                  <a:srgbClr val="0070C0"/>
                </a:solidFill>
              </a:rPr>
              <a:t>¿Qué es una clausula contractual</a:t>
            </a:r>
            <a:r>
              <a:rPr lang="es-SV" sz="1600" dirty="0" smtClean="0">
                <a:solidFill>
                  <a:srgbClr val="0070C0"/>
                </a:solidFill>
              </a:rPr>
              <a:t>?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/>
              <a:t>"Cualquier disposición que forma parte de un contrato" </a:t>
            </a:r>
            <a:endParaRPr lang="es-SV" dirty="0"/>
          </a:p>
        </p:txBody>
      </p:sp>
      <p:cxnSp>
        <p:nvCxnSpPr>
          <p:cNvPr id="10" name="9 Conector recto de flecha"/>
          <p:cNvCxnSpPr/>
          <p:nvPr/>
        </p:nvCxnSpPr>
        <p:spPr>
          <a:xfrm>
            <a:off x="2254104" y="3257552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2089703" y="3515155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5400000">
            <a:off x="4990346" y="3393281"/>
            <a:ext cx="71438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5400000">
            <a:off x="5173675" y="3424661"/>
            <a:ext cx="857256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rot="16200000" flipH="1">
            <a:off x="4714593" y="1578652"/>
            <a:ext cx="914400" cy="7715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5400000">
            <a:off x="1882213" y="1571505"/>
            <a:ext cx="100013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401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es-SV" b="1" u="sng" dirty="0" smtClean="0"/>
              <a:t>Instrumentos Financieros</a:t>
            </a:r>
            <a:endParaRPr lang="es-SV" b="1" u="sng" dirty="0"/>
          </a:p>
        </p:txBody>
      </p:sp>
      <p:graphicFrame>
        <p:nvGraphicFramePr>
          <p:cNvPr id="17" name="16 Marcador de contenido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12971261"/>
              </p:ext>
            </p:extLst>
          </p:nvPr>
        </p:nvGraphicFramePr>
        <p:xfrm>
          <a:off x="457200" y="1700808"/>
          <a:ext cx="7859216" cy="4653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428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764705"/>
            <a:ext cx="5194920" cy="3024335"/>
          </a:xfrm>
        </p:spPr>
        <p:txBody>
          <a:bodyPr>
            <a:normAutofit/>
          </a:bodyPr>
          <a:lstStyle/>
          <a:p>
            <a:pPr algn="just"/>
            <a:r>
              <a:rPr lang="es-SV" sz="2800" dirty="0" smtClean="0"/>
              <a:t>Un </a:t>
            </a:r>
            <a:r>
              <a:rPr lang="es-SV" sz="2800" b="1" dirty="0" smtClean="0"/>
              <a:t>Activo financiero</a:t>
            </a:r>
            <a:r>
              <a:rPr lang="es-SV" sz="2800" dirty="0" smtClean="0"/>
              <a:t> es cualquier activo que sea:</a:t>
            </a:r>
            <a:r>
              <a:rPr lang="es-SV" sz="2800" dirty="0"/>
              <a:t> </a:t>
            </a:r>
            <a:endParaRPr lang="es-SV" sz="2800" dirty="0" smtClean="0"/>
          </a:p>
          <a:p>
            <a:pPr marL="571500" indent="-571500" algn="just">
              <a:buFont typeface="+mj-lt"/>
              <a:buAutoNum type="alphaLcParenR"/>
            </a:pPr>
            <a:r>
              <a:rPr lang="es-SV" sz="2800" dirty="0" smtClean="0"/>
              <a:t>Disponible (Efectivo)</a:t>
            </a:r>
          </a:p>
          <a:p>
            <a:pPr marL="571500" indent="-571500" algn="just">
              <a:buFont typeface="+mj-lt"/>
              <a:buAutoNum type="alphaLcParenR"/>
            </a:pPr>
            <a:r>
              <a:rPr lang="es-SV" sz="2800" dirty="0" smtClean="0"/>
              <a:t>Inversiones</a:t>
            </a:r>
          </a:p>
          <a:p>
            <a:pPr marL="571500" indent="-571500" algn="just">
              <a:buFont typeface="+mj-lt"/>
              <a:buAutoNum type="alphaLcParenR"/>
            </a:pPr>
            <a:r>
              <a:rPr lang="es-SV" sz="2800" dirty="0" smtClean="0"/>
              <a:t>Deudores (No importa la clase)</a:t>
            </a:r>
          </a:p>
        </p:txBody>
      </p:sp>
      <p:pic>
        <p:nvPicPr>
          <p:cNvPr id="2" name="1 Marcador de contenido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090041"/>
            <a:ext cx="3672408" cy="3732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8364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7544" y="692696"/>
            <a:ext cx="5688632" cy="4752528"/>
          </a:xfrm>
        </p:spPr>
        <p:txBody>
          <a:bodyPr>
            <a:normAutofit/>
          </a:bodyPr>
          <a:lstStyle/>
          <a:p>
            <a:pPr algn="just"/>
            <a:r>
              <a:rPr lang="es-SV" sz="2800" dirty="0"/>
              <a:t>Un </a:t>
            </a:r>
            <a:r>
              <a:rPr lang="es-SV" sz="2800" b="1" dirty="0"/>
              <a:t>Pasivo F</a:t>
            </a:r>
            <a:r>
              <a:rPr lang="es-SV" sz="2800" b="1" dirty="0" smtClean="0"/>
              <a:t>inanciero</a:t>
            </a:r>
            <a:r>
              <a:rPr lang="es-SV" sz="2800" dirty="0" smtClean="0"/>
              <a:t> </a:t>
            </a:r>
            <a:r>
              <a:rPr lang="es-SV" sz="2800" dirty="0"/>
              <a:t>es cualquier </a:t>
            </a:r>
            <a:r>
              <a:rPr lang="es-SV" sz="2800" dirty="0" smtClean="0"/>
              <a:t>pasivo susceptible de </a:t>
            </a:r>
            <a:r>
              <a:rPr lang="es-SV" sz="2800" dirty="0"/>
              <a:t>cancelar en Efectivo, </a:t>
            </a:r>
            <a:r>
              <a:rPr lang="es-SV" sz="2800" dirty="0" smtClean="0"/>
              <a:t>Instrumentos de </a:t>
            </a:r>
            <a:r>
              <a:rPr lang="es-SV" sz="2800" dirty="0"/>
              <a:t>Patrimonio, incluso en futuros </a:t>
            </a:r>
            <a:r>
              <a:rPr lang="es-SV" sz="2800" dirty="0" smtClean="0"/>
              <a:t>ingresos:</a:t>
            </a:r>
          </a:p>
          <a:p>
            <a:pPr marL="514350" indent="-514350">
              <a:buFont typeface="+mj-lt"/>
              <a:buAutoNum type="arabicPeriod"/>
            </a:pPr>
            <a:r>
              <a:rPr lang="es-SV" sz="2800" dirty="0" smtClean="0"/>
              <a:t>Obligaciones </a:t>
            </a:r>
            <a:r>
              <a:rPr lang="es-SV" sz="2800" dirty="0"/>
              <a:t>Financieras</a:t>
            </a:r>
          </a:p>
          <a:p>
            <a:pPr marL="514350" indent="-514350">
              <a:buFont typeface="+mj-lt"/>
              <a:buAutoNum type="arabicPeriod"/>
            </a:pPr>
            <a:r>
              <a:rPr lang="es-SV" sz="2800" dirty="0" smtClean="0"/>
              <a:t>Proveedores</a:t>
            </a:r>
            <a:endParaRPr lang="es-SV" sz="2800" dirty="0"/>
          </a:p>
          <a:p>
            <a:pPr marL="514350" indent="-514350">
              <a:buFont typeface="+mj-lt"/>
              <a:buAutoNum type="arabicPeriod"/>
            </a:pPr>
            <a:r>
              <a:rPr lang="es-SV" sz="2800" dirty="0" smtClean="0"/>
              <a:t>Cuentas </a:t>
            </a:r>
            <a:r>
              <a:rPr lang="es-SV" sz="2800" dirty="0"/>
              <a:t>por Pagar</a:t>
            </a:r>
          </a:p>
          <a:p>
            <a:pPr marL="514350" indent="-514350">
              <a:buFont typeface="+mj-lt"/>
              <a:buAutoNum type="arabicPeriod"/>
            </a:pPr>
            <a:r>
              <a:rPr lang="es-SV" sz="2800" dirty="0" smtClean="0"/>
              <a:t>Otros Pasivos</a:t>
            </a:r>
            <a:endParaRPr lang="es-SV" sz="2800" dirty="0"/>
          </a:p>
        </p:txBody>
      </p:sp>
      <p:pic>
        <p:nvPicPr>
          <p:cNvPr id="2" name="1 Marcador de contenido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350" y="1808162"/>
            <a:ext cx="3276600" cy="4095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531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23528" y="692696"/>
            <a:ext cx="7920880" cy="4032448"/>
          </a:xfrm>
        </p:spPr>
        <p:txBody>
          <a:bodyPr>
            <a:normAutofit/>
          </a:bodyPr>
          <a:lstStyle/>
          <a:p>
            <a:pPr algn="just"/>
            <a:r>
              <a:rPr lang="es-SV" sz="2800" dirty="0"/>
              <a:t>Un </a:t>
            </a:r>
            <a:r>
              <a:rPr lang="es-SV" sz="2800" b="1" dirty="0"/>
              <a:t>I</a:t>
            </a:r>
            <a:r>
              <a:rPr lang="es-SV" sz="2800" b="1" dirty="0" smtClean="0"/>
              <a:t>nstrumento </a:t>
            </a:r>
            <a:r>
              <a:rPr lang="es-SV" sz="2800" b="1" dirty="0"/>
              <a:t>de </a:t>
            </a:r>
            <a:r>
              <a:rPr lang="es-SV" sz="2800" b="1" dirty="0" smtClean="0"/>
              <a:t>Patrimonio</a:t>
            </a:r>
            <a:r>
              <a:rPr lang="es-SV" sz="2800" i="1" dirty="0" smtClean="0"/>
              <a:t> </a:t>
            </a:r>
            <a:r>
              <a:rPr lang="es-SV" sz="2800" dirty="0"/>
              <a:t>es </a:t>
            </a:r>
            <a:r>
              <a:rPr lang="es-SV" sz="2800" dirty="0" smtClean="0"/>
              <a:t>cualquier contrato </a:t>
            </a:r>
            <a:r>
              <a:rPr lang="es-SV" sz="2800" dirty="0"/>
              <a:t>que ponga de manifiesto </a:t>
            </a:r>
            <a:r>
              <a:rPr lang="es-SV" sz="2800" dirty="0" smtClean="0"/>
              <a:t>una participación </a:t>
            </a:r>
            <a:r>
              <a:rPr lang="es-SV" sz="2800" dirty="0"/>
              <a:t>residual en los activos de </a:t>
            </a:r>
            <a:r>
              <a:rPr lang="es-SV" sz="2800" dirty="0" smtClean="0"/>
              <a:t>una entidad</a:t>
            </a:r>
            <a:r>
              <a:rPr lang="es-SV" sz="2800" dirty="0"/>
              <a:t>, después de deducir todos sus </a:t>
            </a:r>
            <a:r>
              <a:rPr lang="es-SV" sz="2800" dirty="0" smtClean="0"/>
              <a:t>pasivos:</a:t>
            </a:r>
            <a:endParaRPr lang="es-SV" sz="2800" dirty="0"/>
          </a:p>
          <a:p>
            <a:pPr marL="571500" indent="-571500" algn="just">
              <a:buFont typeface="+mj-lt"/>
              <a:buAutoNum type="romanUcPeriod"/>
            </a:pPr>
            <a:r>
              <a:rPr lang="es-SV" sz="2800" dirty="0"/>
              <a:t>Acciones Comunes u Ordinarias</a:t>
            </a:r>
          </a:p>
          <a:p>
            <a:pPr marL="571500" indent="-571500" algn="just">
              <a:buFont typeface="+mj-lt"/>
              <a:buAutoNum type="romanUcPeriod"/>
            </a:pPr>
            <a:r>
              <a:rPr lang="es-SV" sz="2800" dirty="0" smtClean="0"/>
              <a:t>Acciones </a:t>
            </a:r>
            <a:r>
              <a:rPr lang="es-SV" sz="2800" dirty="0"/>
              <a:t>Preferentes (No </a:t>
            </a:r>
            <a:r>
              <a:rPr lang="es-SV" sz="2800" dirty="0" smtClean="0"/>
              <a:t>Reembolsables)</a:t>
            </a:r>
            <a:endParaRPr lang="es-SV" sz="2800" dirty="0"/>
          </a:p>
          <a:p>
            <a:pPr marL="571500" indent="-571500" algn="just">
              <a:buFont typeface="+mj-lt"/>
              <a:buAutoNum type="romanUcPeriod"/>
            </a:pPr>
            <a:r>
              <a:rPr lang="es-SV" sz="2800" dirty="0" smtClean="0"/>
              <a:t>Cuotas </a:t>
            </a:r>
            <a:r>
              <a:rPr lang="es-SV" sz="2800" dirty="0"/>
              <a:t>o Partes de Interés </a:t>
            </a:r>
            <a:r>
              <a:rPr lang="es-SV" sz="2800" dirty="0" smtClean="0"/>
              <a:t>Social</a:t>
            </a:r>
            <a:endParaRPr lang="es-SV" sz="2800" dirty="0"/>
          </a:p>
        </p:txBody>
      </p:sp>
      <p:pic>
        <p:nvPicPr>
          <p:cNvPr id="7" name="6 Marcador de contenido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077072"/>
            <a:ext cx="359962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3681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7544" y="692696"/>
            <a:ext cx="7920880" cy="4032448"/>
          </a:xfrm>
        </p:spPr>
        <p:txBody>
          <a:bodyPr>
            <a:normAutofit/>
          </a:bodyPr>
          <a:lstStyle/>
          <a:p>
            <a:pPr algn="just"/>
            <a:r>
              <a:rPr lang="es-SV" sz="2800" dirty="0"/>
              <a:t>Un </a:t>
            </a:r>
            <a:r>
              <a:rPr lang="es-SV" sz="2800" b="1" dirty="0"/>
              <a:t>I</a:t>
            </a:r>
            <a:r>
              <a:rPr lang="es-SV" sz="2800" b="1" dirty="0" smtClean="0"/>
              <a:t>nstrumento Financiero Derivado</a:t>
            </a:r>
            <a:r>
              <a:rPr lang="es-SV" sz="2800" i="1" dirty="0" smtClean="0"/>
              <a:t> </a:t>
            </a:r>
            <a:r>
              <a:rPr lang="es-SV" sz="2800" dirty="0"/>
              <a:t>es </a:t>
            </a:r>
            <a:r>
              <a:rPr lang="es-SV" sz="2800" dirty="0" smtClean="0"/>
              <a:t>aquel que se utiliza para: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SV" sz="2800" b="1" dirty="0" smtClean="0"/>
              <a:t>Cobertura:</a:t>
            </a:r>
            <a:r>
              <a:rPr lang="es-SV" sz="2800" dirty="0" smtClean="0"/>
              <a:t> Para protegerse contra fluctuaciones de precios, tasas de interés, tipo de cambio. El objetivo es mantener el valor real en el tiempo</a:t>
            </a:r>
            <a:endParaRPr lang="es-SV" sz="2800" dirty="0"/>
          </a:p>
          <a:p>
            <a:pPr marL="514350" indent="-514350" algn="just">
              <a:buFont typeface="+mj-lt"/>
              <a:buAutoNum type="arabicPeriod"/>
            </a:pPr>
            <a:r>
              <a:rPr lang="es-SV" sz="2800" b="1" dirty="0" smtClean="0"/>
              <a:t>Especulación:</a:t>
            </a:r>
            <a:r>
              <a:rPr lang="es-SV" sz="2800" dirty="0" smtClean="0"/>
              <a:t> Obtener beneficio por expectativa variación precios</a:t>
            </a:r>
            <a:endParaRPr lang="es-SV" sz="2800" dirty="0"/>
          </a:p>
        </p:txBody>
      </p:sp>
      <p:pic>
        <p:nvPicPr>
          <p:cNvPr id="2" name="1 Marcador de contenido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387" y="3408362"/>
            <a:ext cx="1152525" cy="895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292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7544" y="692696"/>
            <a:ext cx="5040560" cy="5472608"/>
          </a:xfrm>
        </p:spPr>
        <p:txBody>
          <a:bodyPr>
            <a:normAutofit/>
          </a:bodyPr>
          <a:lstStyle/>
          <a:p>
            <a:pPr algn="just"/>
            <a:r>
              <a:rPr lang="es-SV" sz="2800" b="1" dirty="0" smtClean="0"/>
              <a:t>Medición </a:t>
            </a:r>
          </a:p>
          <a:p>
            <a:pPr marL="571500" indent="-571500" algn="just">
              <a:buFont typeface="+mj-lt"/>
              <a:buAutoNum type="alphaLcPeriod"/>
            </a:pPr>
            <a:r>
              <a:rPr lang="es-SV" sz="2800" dirty="0" smtClean="0"/>
              <a:t>Cuando se reconocen por primera vez, los instrumentos financieros se miden a su precio de transacción</a:t>
            </a:r>
            <a:endParaRPr lang="es-SV" sz="2800" dirty="0"/>
          </a:p>
          <a:p>
            <a:pPr marL="571500" indent="-571500" algn="just">
              <a:buFont typeface="+mj-lt"/>
              <a:buAutoNum type="alphaLcPeriod"/>
            </a:pPr>
            <a:r>
              <a:rPr lang="es-SV" sz="2800" dirty="0" smtClean="0"/>
              <a:t>Luego del reconocimiento inicial, se aplica un modelo de costo amortizado</a:t>
            </a:r>
          </a:p>
          <a:p>
            <a:pPr marL="571500" indent="-571500" algn="just">
              <a:buFont typeface="+mj-lt"/>
              <a:buAutoNum type="alphaLcPeriod"/>
            </a:pPr>
            <a:r>
              <a:rPr lang="es-SV" sz="2800" dirty="0" smtClean="0"/>
              <a:t>O se puede medir a un valor razonable </a:t>
            </a:r>
          </a:p>
        </p:txBody>
      </p:sp>
      <p:pic>
        <p:nvPicPr>
          <p:cNvPr id="2" name="1 Marcador de contenido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916832"/>
            <a:ext cx="2901900" cy="2176425"/>
          </a:xfrm>
        </p:spPr>
      </p:pic>
    </p:spTree>
    <p:extLst>
      <p:ext uri="{BB962C8B-B14F-4D97-AF65-F5344CB8AC3E}">
        <p14:creationId xmlns:p14="http://schemas.microsoft.com/office/powerpoint/2010/main" val="310596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576" y="692696"/>
            <a:ext cx="7488832" cy="3240360"/>
          </a:xfrm>
        </p:spPr>
        <p:txBody>
          <a:bodyPr>
            <a:normAutofit/>
          </a:bodyPr>
          <a:lstStyle/>
          <a:p>
            <a:pPr algn="just"/>
            <a:r>
              <a:rPr lang="es-SV" sz="2800" b="1" dirty="0" smtClean="0"/>
              <a:t>Reconocimiento</a:t>
            </a:r>
          </a:p>
          <a:p>
            <a:pPr marL="571500" indent="-571500" algn="just">
              <a:buFont typeface="+mj-lt"/>
              <a:buAutoNum type="alphaLcPeriod"/>
            </a:pPr>
            <a:r>
              <a:rPr lang="es-SV" sz="2800" dirty="0" smtClean="0"/>
              <a:t>Para que se reconozca un </a:t>
            </a:r>
            <a:r>
              <a:rPr lang="es-SV" sz="2800" dirty="0"/>
              <a:t>activo financiero o un pasivo </a:t>
            </a:r>
            <a:r>
              <a:rPr lang="es-SV" sz="2800" dirty="0" smtClean="0"/>
              <a:t>financiero, la sección 11 exige sólo sea reconocido cuando la </a:t>
            </a:r>
            <a:r>
              <a:rPr lang="es-SV" sz="2800" dirty="0"/>
              <a:t>entidad se convierta en una parte de las cláusulas contractuales del </a:t>
            </a:r>
            <a:r>
              <a:rPr lang="es-SV" sz="2800" dirty="0" smtClean="0"/>
              <a:t>instrumento</a:t>
            </a:r>
          </a:p>
        </p:txBody>
      </p:sp>
      <p:pic>
        <p:nvPicPr>
          <p:cNvPr id="2" name="1 Marcador de contenido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077072"/>
            <a:ext cx="5844156" cy="2141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3162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314549" y="1226092"/>
            <a:ext cx="847232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SV" sz="2700" i="1" dirty="0" smtClean="0"/>
              <a:t>Para financiar la construcción de un nuevo edificio de oficinas, una entidad toma un préstamo de un banco. Según lo establecido en los términos y condiciones del acuerdo de préstamo, la entidad se compromete a recibir un préstamo del banco en doce cuotas mensuales, consecutivas y del mismo valor. La entidad tiene una obligación contractual de reembolsar el préstamo a los tres años de recibida la ultima cuota por parte del banco. El prestamos genera un interés a una tasa fija anual del 5 por ciento. El compromiso de préstamo no puede liquidarse por el importe neto en efectivo. En todo momento el compromiso ha cumplido las condiciones establecido en el párrafo 11.9</a:t>
            </a:r>
            <a:endParaRPr lang="es-SV" sz="2700" i="1" dirty="0"/>
          </a:p>
        </p:txBody>
      </p:sp>
      <p:sp>
        <p:nvSpPr>
          <p:cNvPr id="11" name="10 Rectángulo"/>
          <p:cNvSpPr/>
          <p:nvPr/>
        </p:nvSpPr>
        <p:spPr>
          <a:xfrm>
            <a:off x="626275" y="387906"/>
            <a:ext cx="85177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SV" sz="3200" b="1" i="1" dirty="0" smtClean="0"/>
              <a:t>Ejemplo: Compromiso de recibir un préstamo </a:t>
            </a:r>
            <a:endParaRPr lang="es-SV" sz="3200" b="1" i="1" dirty="0"/>
          </a:p>
        </p:txBody>
      </p:sp>
    </p:spTree>
    <p:extLst>
      <p:ext uri="{BB962C8B-B14F-4D97-AF65-F5344CB8AC3E}">
        <p14:creationId xmlns:p14="http://schemas.microsoft.com/office/powerpoint/2010/main" val="381204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</TotalTime>
  <Words>1005</Words>
  <Application>Microsoft Office PowerPoint</Application>
  <PresentationFormat>Presentación en pantalla (4:3)</PresentationFormat>
  <Paragraphs>111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Solsticio</vt:lpstr>
      <vt:lpstr>Instrumentos Financieros Grupo 08</vt:lpstr>
      <vt:lpstr>Instrumentos Financieros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Derivados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Instrumentos Financieros</dc:title>
  <dc:creator>Rafael</dc:creator>
  <cp:lastModifiedBy>Milena Peralta</cp:lastModifiedBy>
  <cp:revision>37</cp:revision>
  <dcterms:created xsi:type="dcterms:W3CDTF">2014-09-14T03:56:26Z</dcterms:created>
  <dcterms:modified xsi:type="dcterms:W3CDTF">2014-09-18T22:01:52Z</dcterms:modified>
</cp:coreProperties>
</file>