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3" r:id="rId8"/>
    <p:sldId id="261" r:id="rId9"/>
    <p:sldId id="265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CF3D"/>
    <a:srgbClr val="FF6600"/>
    <a:srgbClr val="FF3300"/>
    <a:srgbClr val="CB9341"/>
    <a:srgbClr val="CC6600"/>
    <a:srgbClr val="FF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86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ECA6B-8385-41F9-A387-688C8959FFC0}" type="doc">
      <dgm:prSet loTypeId="urn:microsoft.com/office/officeart/2005/8/layout/radial4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24D17769-298E-455C-9663-334C71D56D2F}">
      <dgm:prSet phldrT="[Texto]"/>
      <dgm:spPr/>
      <dgm:t>
        <a:bodyPr/>
        <a:lstStyle/>
        <a:p>
          <a:r>
            <a:rPr lang="es-ES" dirty="0" smtClean="0"/>
            <a:t>Instrumento Financiero</a:t>
          </a:r>
        </a:p>
        <a:p>
          <a:r>
            <a:rPr lang="es-ES" dirty="0" smtClean="0"/>
            <a:t>11.3</a:t>
          </a:r>
          <a:endParaRPr lang="es-ES" dirty="0"/>
        </a:p>
      </dgm:t>
    </dgm:pt>
    <dgm:pt modelId="{43E7679D-8E69-4078-9084-A0E614101CEF}" type="parTrans" cxnId="{94F919FC-1909-474D-BFCD-A1F34DBC25CF}">
      <dgm:prSet/>
      <dgm:spPr/>
      <dgm:t>
        <a:bodyPr/>
        <a:lstStyle/>
        <a:p>
          <a:endParaRPr lang="es-ES"/>
        </a:p>
      </dgm:t>
    </dgm:pt>
    <dgm:pt modelId="{E1855FD9-9DA2-4EB0-A630-8C7000E8C4B1}" type="sibTrans" cxnId="{94F919FC-1909-474D-BFCD-A1F34DBC25CF}">
      <dgm:prSet/>
      <dgm:spPr/>
      <dgm:t>
        <a:bodyPr/>
        <a:lstStyle/>
        <a:p>
          <a:endParaRPr lang="es-ES"/>
        </a:p>
      </dgm:t>
    </dgm:pt>
    <dgm:pt modelId="{7B7F296F-2ED9-4E8E-ADDC-A304768CA46D}">
      <dgm:prSet phldrT="[Texto]"/>
      <dgm:spPr/>
      <dgm:t>
        <a:bodyPr/>
        <a:lstStyle/>
        <a:p>
          <a:r>
            <a:rPr lang="es-ES" dirty="0" smtClean="0"/>
            <a:t>Activo Financiero</a:t>
          </a:r>
          <a:endParaRPr lang="es-ES" dirty="0"/>
        </a:p>
      </dgm:t>
    </dgm:pt>
    <dgm:pt modelId="{864D6D25-A494-468A-8826-3CC7A5D19B1A}" type="parTrans" cxnId="{6186E702-8B68-460A-B0FA-65B6615CD4DE}">
      <dgm:prSet/>
      <dgm:spPr/>
      <dgm:t>
        <a:bodyPr/>
        <a:lstStyle/>
        <a:p>
          <a:endParaRPr lang="es-ES"/>
        </a:p>
      </dgm:t>
    </dgm:pt>
    <dgm:pt modelId="{98152186-2179-46DD-8D0F-D178561E67E6}" type="sibTrans" cxnId="{6186E702-8B68-460A-B0FA-65B6615CD4DE}">
      <dgm:prSet/>
      <dgm:spPr/>
      <dgm:t>
        <a:bodyPr/>
        <a:lstStyle/>
        <a:p>
          <a:endParaRPr lang="es-ES"/>
        </a:p>
      </dgm:t>
    </dgm:pt>
    <dgm:pt modelId="{3996A6EC-95AE-4DE1-B216-DD112A129FE6}">
      <dgm:prSet phldrT="[Texto]"/>
      <dgm:spPr/>
      <dgm:t>
        <a:bodyPr/>
        <a:lstStyle/>
        <a:p>
          <a:r>
            <a:rPr lang="es-ES" dirty="0" smtClean="0"/>
            <a:t>Pasivo Financiero</a:t>
          </a:r>
          <a:endParaRPr lang="es-ES" dirty="0"/>
        </a:p>
      </dgm:t>
    </dgm:pt>
    <dgm:pt modelId="{2C130744-45F2-4611-BB9E-E74F963FE498}" type="parTrans" cxnId="{CA51E19B-0BDA-404C-8DDF-C572B7BC4FE2}">
      <dgm:prSet/>
      <dgm:spPr/>
      <dgm:t>
        <a:bodyPr/>
        <a:lstStyle/>
        <a:p>
          <a:endParaRPr lang="es-ES"/>
        </a:p>
      </dgm:t>
    </dgm:pt>
    <dgm:pt modelId="{0F84E0DE-AF58-451F-93F9-4DDC2EA9F286}" type="sibTrans" cxnId="{CA51E19B-0BDA-404C-8DDF-C572B7BC4FE2}">
      <dgm:prSet/>
      <dgm:spPr/>
      <dgm:t>
        <a:bodyPr/>
        <a:lstStyle/>
        <a:p>
          <a:endParaRPr lang="es-ES"/>
        </a:p>
      </dgm:t>
    </dgm:pt>
    <dgm:pt modelId="{EE4C3CB5-0372-4120-9637-707E44B6862D}">
      <dgm:prSet phldrT="[Texto]" phldr="1"/>
      <dgm:spPr/>
      <dgm:t>
        <a:bodyPr/>
        <a:lstStyle/>
        <a:p>
          <a:endParaRPr lang="es-ES" dirty="0"/>
        </a:p>
      </dgm:t>
    </dgm:pt>
    <dgm:pt modelId="{A4656EB4-9A18-4F4D-98D9-B7122A545CF1}" type="parTrans" cxnId="{683DF294-EB00-4FE2-9C7A-6554ED6CA2B8}">
      <dgm:prSet/>
      <dgm:spPr/>
      <dgm:t>
        <a:bodyPr/>
        <a:lstStyle/>
        <a:p>
          <a:endParaRPr lang="es-ES"/>
        </a:p>
      </dgm:t>
    </dgm:pt>
    <dgm:pt modelId="{A8C4EE99-5377-4E2E-875C-03D20975EDFA}" type="sibTrans" cxnId="{683DF294-EB00-4FE2-9C7A-6554ED6CA2B8}">
      <dgm:prSet/>
      <dgm:spPr/>
      <dgm:t>
        <a:bodyPr/>
        <a:lstStyle/>
        <a:p>
          <a:endParaRPr lang="es-ES"/>
        </a:p>
      </dgm:t>
    </dgm:pt>
    <dgm:pt modelId="{A5B69E0F-BDB8-455F-82E1-10EE0B9B11C4}">
      <dgm:prSet phldrT="[Texto]"/>
      <dgm:spPr/>
      <dgm:t>
        <a:bodyPr/>
        <a:lstStyle/>
        <a:p>
          <a:endParaRPr lang="es-ES" dirty="0"/>
        </a:p>
      </dgm:t>
    </dgm:pt>
    <dgm:pt modelId="{0F87FDD0-85A7-4FFD-A866-D6841F3ED56E}" type="parTrans" cxnId="{BB978348-1A35-4A75-A2D1-3B608471CE62}">
      <dgm:prSet/>
      <dgm:spPr/>
      <dgm:t>
        <a:bodyPr/>
        <a:lstStyle/>
        <a:p>
          <a:endParaRPr lang="es-ES"/>
        </a:p>
      </dgm:t>
    </dgm:pt>
    <dgm:pt modelId="{6C2FA705-48D5-4101-9481-1DAE387909EF}" type="sibTrans" cxnId="{BB978348-1A35-4A75-A2D1-3B608471CE62}">
      <dgm:prSet/>
      <dgm:spPr/>
      <dgm:t>
        <a:bodyPr/>
        <a:lstStyle/>
        <a:p>
          <a:endParaRPr lang="es-ES"/>
        </a:p>
      </dgm:t>
    </dgm:pt>
    <dgm:pt modelId="{3AEF3DC8-023C-4E9B-A58E-5DADECFDF718}">
      <dgm:prSet phldrT="[Texto]"/>
      <dgm:spPr/>
      <dgm:t>
        <a:bodyPr/>
        <a:lstStyle/>
        <a:p>
          <a:endParaRPr lang="es-ES" dirty="0"/>
        </a:p>
      </dgm:t>
    </dgm:pt>
    <dgm:pt modelId="{4C31080C-48CE-4494-87CE-CD22B8B6FA81}" type="parTrans" cxnId="{D0927324-A78D-464B-AE09-FC5A0019BDB7}">
      <dgm:prSet/>
      <dgm:spPr/>
      <dgm:t>
        <a:bodyPr/>
        <a:lstStyle/>
        <a:p>
          <a:endParaRPr lang="es-ES"/>
        </a:p>
      </dgm:t>
    </dgm:pt>
    <dgm:pt modelId="{AAD97D39-B99C-48A0-B07E-DE54B9B52812}" type="sibTrans" cxnId="{D0927324-A78D-464B-AE09-FC5A0019BDB7}">
      <dgm:prSet/>
      <dgm:spPr/>
      <dgm:t>
        <a:bodyPr/>
        <a:lstStyle/>
        <a:p>
          <a:endParaRPr lang="es-ES"/>
        </a:p>
      </dgm:t>
    </dgm:pt>
    <dgm:pt modelId="{1EDB861F-5401-44CE-9C0C-FA8EEC590A9C}">
      <dgm:prSet phldrT="[Texto]"/>
      <dgm:spPr/>
      <dgm:t>
        <a:bodyPr/>
        <a:lstStyle/>
        <a:p>
          <a:endParaRPr lang="es-ES" dirty="0"/>
        </a:p>
      </dgm:t>
    </dgm:pt>
    <dgm:pt modelId="{A8D40C14-7953-4E35-BB86-4647AD72220A}" type="parTrans" cxnId="{2083812A-807E-4131-97D2-0F3D11F023AD}">
      <dgm:prSet/>
      <dgm:spPr/>
      <dgm:t>
        <a:bodyPr/>
        <a:lstStyle/>
        <a:p>
          <a:endParaRPr lang="es-ES"/>
        </a:p>
      </dgm:t>
    </dgm:pt>
    <dgm:pt modelId="{27B41D19-F758-45CA-8F8F-0CB1E22400FA}" type="sibTrans" cxnId="{2083812A-807E-4131-97D2-0F3D11F023AD}">
      <dgm:prSet/>
      <dgm:spPr/>
      <dgm:t>
        <a:bodyPr/>
        <a:lstStyle/>
        <a:p>
          <a:endParaRPr lang="es-ES"/>
        </a:p>
      </dgm:t>
    </dgm:pt>
    <dgm:pt modelId="{391EA0E3-04D9-496D-8D44-0AD19DF8354F}">
      <dgm:prSet phldrT="[Texto]"/>
      <dgm:spPr/>
      <dgm:t>
        <a:bodyPr/>
        <a:lstStyle/>
        <a:p>
          <a:endParaRPr lang="es-ES" dirty="0"/>
        </a:p>
      </dgm:t>
    </dgm:pt>
    <dgm:pt modelId="{FC0F94B3-E559-4B6B-98DB-994F40A425F4}" type="parTrans" cxnId="{A86C63A1-BC8B-443A-B65A-89549F13C3AE}">
      <dgm:prSet/>
      <dgm:spPr/>
      <dgm:t>
        <a:bodyPr/>
        <a:lstStyle/>
        <a:p>
          <a:endParaRPr lang="es-ES"/>
        </a:p>
      </dgm:t>
    </dgm:pt>
    <dgm:pt modelId="{E9A786F7-9B71-4CB1-B673-95584E82745E}" type="sibTrans" cxnId="{A86C63A1-BC8B-443A-B65A-89549F13C3AE}">
      <dgm:prSet/>
      <dgm:spPr/>
      <dgm:t>
        <a:bodyPr/>
        <a:lstStyle/>
        <a:p>
          <a:endParaRPr lang="es-ES"/>
        </a:p>
      </dgm:t>
    </dgm:pt>
    <dgm:pt modelId="{B69A4C42-9F7E-4DDE-AF57-9567E8675998}">
      <dgm:prSet phldrT="[Texto]"/>
      <dgm:spPr/>
      <dgm:t>
        <a:bodyPr/>
        <a:lstStyle/>
        <a:p>
          <a:endParaRPr lang="es-ES" dirty="0"/>
        </a:p>
      </dgm:t>
    </dgm:pt>
    <dgm:pt modelId="{DF22D0D4-5DC1-4C15-8DBC-48FE83702541}" type="parTrans" cxnId="{14CD9A1C-737B-451E-8235-74800CCD5DF6}">
      <dgm:prSet/>
      <dgm:spPr/>
      <dgm:t>
        <a:bodyPr/>
        <a:lstStyle/>
        <a:p>
          <a:endParaRPr lang="es-ES"/>
        </a:p>
      </dgm:t>
    </dgm:pt>
    <dgm:pt modelId="{FE158D94-396F-4A43-9395-53FC2B6CCEF3}" type="sibTrans" cxnId="{14CD9A1C-737B-451E-8235-74800CCD5DF6}">
      <dgm:prSet/>
      <dgm:spPr/>
      <dgm:t>
        <a:bodyPr/>
        <a:lstStyle/>
        <a:p>
          <a:endParaRPr lang="es-ES"/>
        </a:p>
      </dgm:t>
    </dgm:pt>
    <dgm:pt modelId="{16A281AD-9C87-40EC-89A4-B7B0280ED662}">
      <dgm:prSet phldrT="[Texto]"/>
      <dgm:spPr/>
      <dgm:t>
        <a:bodyPr/>
        <a:lstStyle/>
        <a:p>
          <a:r>
            <a:rPr lang="es-ES" dirty="0" smtClean="0"/>
            <a:t>Costo Amortizado</a:t>
          </a:r>
          <a:endParaRPr lang="es-ES" dirty="0"/>
        </a:p>
      </dgm:t>
    </dgm:pt>
    <dgm:pt modelId="{5B85A835-B5B8-494D-918A-B988B9746CE9}" type="parTrans" cxnId="{90BB873E-A53E-4252-8D1F-CA7A6D6D648F}">
      <dgm:prSet/>
      <dgm:spPr/>
      <dgm:t>
        <a:bodyPr/>
        <a:lstStyle/>
        <a:p>
          <a:endParaRPr lang="es-ES"/>
        </a:p>
      </dgm:t>
    </dgm:pt>
    <dgm:pt modelId="{5724D2C8-F2B2-4FE0-8478-8072BF67822A}" type="sibTrans" cxnId="{90BB873E-A53E-4252-8D1F-CA7A6D6D648F}">
      <dgm:prSet/>
      <dgm:spPr/>
      <dgm:t>
        <a:bodyPr/>
        <a:lstStyle/>
        <a:p>
          <a:endParaRPr lang="es-ES"/>
        </a:p>
      </dgm:t>
    </dgm:pt>
    <dgm:pt modelId="{8156FADA-E0AA-44FC-9070-1C8FA857EBA5}">
      <dgm:prSet phldrT="[Texto]"/>
      <dgm:spPr/>
      <dgm:t>
        <a:bodyPr/>
        <a:lstStyle/>
        <a:p>
          <a:r>
            <a:rPr lang="es-ES" dirty="0" smtClean="0"/>
            <a:t>Valor Razonable</a:t>
          </a:r>
        </a:p>
      </dgm:t>
    </dgm:pt>
    <dgm:pt modelId="{6522191E-82DF-4A5D-AF80-CCDCE5E4D50B}" type="parTrans" cxnId="{373A266A-9A72-40B8-9858-CBE4E8445FA9}">
      <dgm:prSet/>
      <dgm:spPr/>
      <dgm:t>
        <a:bodyPr/>
        <a:lstStyle/>
        <a:p>
          <a:endParaRPr lang="es-ES"/>
        </a:p>
      </dgm:t>
    </dgm:pt>
    <dgm:pt modelId="{D877D26E-2916-4D1B-BB9F-EA5E27A5C41F}" type="sibTrans" cxnId="{373A266A-9A72-40B8-9858-CBE4E8445FA9}">
      <dgm:prSet/>
      <dgm:spPr/>
      <dgm:t>
        <a:bodyPr/>
        <a:lstStyle/>
        <a:p>
          <a:endParaRPr lang="es-ES"/>
        </a:p>
      </dgm:t>
    </dgm:pt>
    <dgm:pt modelId="{D4363733-A46A-4D0A-B134-99E83B6F8EAE}">
      <dgm:prSet phldrT="[Texto]"/>
      <dgm:spPr/>
      <dgm:t>
        <a:bodyPr/>
        <a:lstStyle/>
        <a:p>
          <a:r>
            <a:rPr lang="es-ES" dirty="0" smtClean="0"/>
            <a:t>Medición Inicial</a:t>
          </a:r>
        </a:p>
      </dgm:t>
    </dgm:pt>
    <dgm:pt modelId="{15C90760-5304-4B3D-83EC-CE9857163563}" type="parTrans" cxnId="{3ACE4CB5-C51A-44F6-A9ED-A6D345A68375}">
      <dgm:prSet/>
      <dgm:spPr/>
      <dgm:t>
        <a:bodyPr/>
        <a:lstStyle/>
        <a:p>
          <a:endParaRPr lang="es-ES"/>
        </a:p>
      </dgm:t>
    </dgm:pt>
    <dgm:pt modelId="{B1EB990D-FD79-4A05-9EF7-859EE80E5FD4}" type="sibTrans" cxnId="{3ACE4CB5-C51A-44F6-A9ED-A6D345A68375}">
      <dgm:prSet/>
      <dgm:spPr/>
      <dgm:t>
        <a:bodyPr/>
        <a:lstStyle/>
        <a:p>
          <a:endParaRPr lang="es-ES"/>
        </a:p>
      </dgm:t>
    </dgm:pt>
    <dgm:pt modelId="{E50B5583-AB7B-4D59-9956-560C366D0E57}">
      <dgm:prSet phldrT="[Texto]"/>
      <dgm:spPr/>
      <dgm:t>
        <a:bodyPr/>
        <a:lstStyle/>
        <a:p>
          <a:r>
            <a:rPr lang="es-ES" dirty="0" smtClean="0"/>
            <a:t>Deterioro del Valor</a:t>
          </a:r>
        </a:p>
      </dgm:t>
    </dgm:pt>
    <dgm:pt modelId="{1DAF578D-8096-461B-87DD-D153A3DE9FD4}" type="parTrans" cxnId="{0BE01A37-DA7A-471D-A5FE-452799028268}">
      <dgm:prSet/>
      <dgm:spPr/>
      <dgm:t>
        <a:bodyPr/>
        <a:lstStyle/>
        <a:p>
          <a:endParaRPr lang="es-ES"/>
        </a:p>
      </dgm:t>
    </dgm:pt>
    <dgm:pt modelId="{FBD550E4-3D17-4846-A109-A596E19AFBC5}" type="sibTrans" cxnId="{0BE01A37-DA7A-471D-A5FE-452799028268}">
      <dgm:prSet/>
      <dgm:spPr/>
      <dgm:t>
        <a:bodyPr/>
        <a:lstStyle/>
        <a:p>
          <a:endParaRPr lang="es-ES"/>
        </a:p>
      </dgm:t>
    </dgm:pt>
    <dgm:pt modelId="{2E650A1A-9073-4AE8-9C62-7404985B0BAA}" type="pres">
      <dgm:prSet presAssocID="{315ECA6B-8385-41F9-A387-688C8959FFC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BE52E0-3E74-4F62-A534-65D9C779DF7F}" type="pres">
      <dgm:prSet presAssocID="{24D17769-298E-455C-9663-334C71D56D2F}" presName="centerShape" presStyleLbl="node0" presStyleIdx="0" presStyleCnt="1"/>
      <dgm:spPr/>
      <dgm:t>
        <a:bodyPr/>
        <a:lstStyle/>
        <a:p>
          <a:endParaRPr lang="es-ES"/>
        </a:p>
      </dgm:t>
    </dgm:pt>
    <dgm:pt modelId="{1B88532B-E0B4-4A3E-AE9C-211E58C29816}" type="pres">
      <dgm:prSet presAssocID="{864D6D25-A494-468A-8826-3CC7A5D19B1A}" presName="parTrans" presStyleLbl="bgSibTrans2D1" presStyleIdx="0" presStyleCnt="6"/>
      <dgm:spPr/>
      <dgm:t>
        <a:bodyPr/>
        <a:lstStyle/>
        <a:p>
          <a:endParaRPr lang="es-ES"/>
        </a:p>
      </dgm:t>
    </dgm:pt>
    <dgm:pt modelId="{A2963FE2-E6FA-4B97-AAE3-0B768CA1F041}" type="pres">
      <dgm:prSet presAssocID="{7B7F296F-2ED9-4E8E-ADDC-A304768CA46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C01577-0F56-4877-99CA-A1F0A8B750BB}" type="pres">
      <dgm:prSet presAssocID="{2C130744-45F2-4611-BB9E-E74F963FE498}" presName="parTrans" presStyleLbl="bgSibTrans2D1" presStyleIdx="1" presStyleCnt="6"/>
      <dgm:spPr/>
      <dgm:t>
        <a:bodyPr/>
        <a:lstStyle/>
        <a:p>
          <a:endParaRPr lang="es-ES"/>
        </a:p>
      </dgm:t>
    </dgm:pt>
    <dgm:pt modelId="{AFE36EC7-F3F6-4B0D-921B-8C8AA12BBFDF}" type="pres">
      <dgm:prSet presAssocID="{3996A6EC-95AE-4DE1-B216-DD112A129FE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D69219-AB71-427E-830C-AC478D84A44B}" type="pres">
      <dgm:prSet presAssocID="{5B85A835-B5B8-494D-918A-B988B9746CE9}" presName="parTrans" presStyleLbl="bgSibTrans2D1" presStyleIdx="2" presStyleCnt="6"/>
      <dgm:spPr/>
      <dgm:t>
        <a:bodyPr/>
        <a:lstStyle/>
        <a:p>
          <a:endParaRPr lang="es-ES"/>
        </a:p>
      </dgm:t>
    </dgm:pt>
    <dgm:pt modelId="{42B830F6-AF97-4456-BA4E-3C07833EB801}" type="pres">
      <dgm:prSet presAssocID="{16A281AD-9C87-40EC-89A4-B7B0280ED66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3DAA94-B25B-4CDE-B17B-737BC1E53840}" type="pres">
      <dgm:prSet presAssocID="{6522191E-82DF-4A5D-AF80-CCDCE5E4D50B}" presName="parTrans" presStyleLbl="bgSibTrans2D1" presStyleIdx="3" presStyleCnt="6"/>
      <dgm:spPr/>
      <dgm:t>
        <a:bodyPr/>
        <a:lstStyle/>
        <a:p>
          <a:endParaRPr lang="es-ES"/>
        </a:p>
      </dgm:t>
    </dgm:pt>
    <dgm:pt modelId="{39DCB26C-B7ED-4342-B7EA-562683615B3E}" type="pres">
      <dgm:prSet presAssocID="{8156FADA-E0AA-44FC-9070-1C8FA857EBA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8ADC62-FF9A-49AE-A2FC-5702D0E65902}" type="pres">
      <dgm:prSet presAssocID="{15C90760-5304-4B3D-83EC-CE9857163563}" presName="parTrans" presStyleLbl="bgSibTrans2D1" presStyleIdx="4" presStyleCnt="6"/>
      <dgm:spPr/>
      <dgm:t>
        <a:bodyPr/>
        <a:lstStyle/>
        <a:p>
          <a:endParaRPr lang="es-ES"/>
        </a:p>
      </dgm:t>
    </dgm:pt>
    <dgm:pt modelId="{AC954B73-F699-498C-A1F6-9194E7B9D9FD}" type="pres">
      <dgm:prSet presAssocID="{D4363733-A46A-4D0A-B134-99E83B6F8EA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D1ECE6-4ABE-4FD2-8112-95060DE4210A}" type="pres">
      <dgm:prSet presAssocID="{1DAF578D-8096-461B-87DD-D153A3DE9FD4}" presName="parTrans" presStyleLbl="bgSibTrans2D1" presStyleIdx="5" presStyleCnt="6"/>
      <dgm:spPr/>
      <dgm:t>
        <a:bodyPr/>
        <a:lstStyle/>
        <a:p>
          <a:endParaRPr lang="es-ES"/>
        </a:p>
      </dgm:t>
    </dgm:pt>
    <dgm:pt modelId="{2A41F08E-079A-4A3C-A1DB-96CDBAF02C55}" type="pres">
      <dgm:prSet presAssocID="{E50B5583-AB7B-4D59-9956-560C366D0E5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3DF294-EB00-4FE2-9C7A-6554ED6CA2B8}" srcId="{315ECA6B-8385-41F9-A387-688C8959FFC0}" destId="{EE4C3CB5-0372-4120-9637-707E44B6862D}" srcOrd="1" destOrd="0" parTransId="{A4656EB4-9A18-4F4D-98D9-B7122A545CF1}" sibTransId="{A8C4EE99-5377-4E2E-875C-03D20975EDFA}"/>
    <dgm:cxn modelId="{85C936EA-0A34-41C0-A6C2-DFA899DBBDD2}" type="presOf" srcId="{2C130744-45F2-4611-BB9E-E74F963FE498}" destId="{C9C01577-0F56-4877-99CA-A1F0A8B750BB}" srcOrd="0" destOrd="0" presId="urn:microsoft.com/office/officeart/2005/8/layout/radial4"/>
    <dgm:cxn modelId="{CBAAACD6-565F-4D01-B179-1637DEE82F04}" type="presOf" srcId="{15C90760-5304-4B3D-83EC-CE9857163563}" destId="{CD8ADC62-FF9A-49AE-A2FC-5702D0E65902}" srcOrd="0" destOrd="0" presId="urn:microsoft.com/office/officeart/2005/8/layout/radial4"/>
    <dgm:cxn modelId="{3ACE4CB5-C51A-44F6-A9ED-A6D345A68375}" srcId="{24D17769-298E-455C-9663-334C71D56D2F}" destId="{D4363733-A46A-4D0A-B134-99E83B6F8EAE}" srcOrd="4" destOrd="0" parTransId="{15C90760-5304-4B3D-83EC-CE9857163563}" sibTransId="{B1EB990D-FD79-4A05-9EF7-859EE80E5FD4}"/>
    <dgm:cxn modelId="{14CD9A1C-737B-451E-8235-74800CCD5DF6}" srcId="{EE4C3CB5-0372-4120-9637-707E44B6862D}" destId="{B69A4C42-9F7E-4DDE-AF57-9567E8675998}" srcOrd="2" destOrd="0" parTransId="{DF22D0D4-5DC1-4C15-8DBC-48FE83702541}" sibTransId="{FE158D94-396F-4A43-9395-53FC2B6CCEF3}"/>
    <dgm:cxn modelId="{CA51E19B-0BDA-404C-8DDF-C572B7BC4FE2}" srcId="{24D17769-298E-455C-9663-334C71D56D2F}" destId="{3996A6EC-95AE-4DE1-B216-DD112A129FE6}" srcOrd="1" destOrd="0" parTransId="{2C130744-45F2-4611-BB9E-E74F963FE498}" sibTransId="{0F84E0DE-AF58-451F-93F9-4DDC2EA9F286}"/>
    <dgm:cxn modelId="{A86C63A1-BC8B-443A-B65A-89549F13C3AE}" srcId="{EE4C3CB5-0372-4120-9637-707E44B6862D}" destId="{391EA0E3-04D9-496D-8D44-0AD19DF8354F}" srcOrd="1" destOrd="0" parTransId="{FC0F94B3-E559-4B6B-98DB-994F40A425F4}" sibTransId="{E9A786F7-9B71-4CB1-B673-95584E82745E}"/>
    <dgm:cxn modelId="{6186E702-8B68-460A-B0FA-65B6615CD4DE}" srcId="{24D17769-298E-455C-9663-334C71D56D2F}" destId="{7B7F296F-2ED9-4E8E-ADDC-A304768CA46D}" srcOrd="0" destOrd="0" parTransId="{864D6D25-A494-468A-8826-3CC7A5D19B1A}" sibTransId="{98152186-2179-46DD-8D0F-D178561E67E6}"/>
    <dgm:cxn modelId="{B743FD95-A5A0-41BA-A635-21F632233239}" type="presOf" srcId="{5B85A835-B5B8-494D-918A-B988B9746CE9}" destId="{26D69219-AB71-427E-830C-AC478D84A44B}" srcOrd="0" destOrd="0" presId="urn:microsoft.com/office/officeart/2005/8/layout/radial4"/>
    <dgm:cxn modelId="{D0927324-A78D-464B-AE09-FC5A0019BDB7}" srcId="{EE4C3CB5-0372-4120-9637-707E44B6862D}" destId="{3AEF3DC8-023C-4E9B-A58E-5DADECFDF718}" srcOrd="3" destOrd="0" parTransId="{4C31080C-48CE-4494-87CE-CD22B8B6FA81}" sibTransId="{AAD97D39-B99C-48A0-B07E-DE54B9B52812}"/>
    <dgm:cxn modelId="{F30D72F1-99DB-4A9E-822A-7F0BC97510DE}" type="presOf" srcId="{315ECA6B-8385-41F9-A387-688C8959FFC0}" destId="{2E650A1A-9073-4AE8-9C62-7404985B0BAA}" srcOrd="0" destOrd="0" presId="urn:microsoft.com/office/officeart/2005/8/layout/radial4"/>
    <dgm:cxn modelId="{0BE01A37-DA7A-471D-A5FE-452799028268}" srcId="{24D17769-298E-455C-9663-334C71D56D2F}" destId="{E50B5583-AB7B-4D59-9956-560C366D0E57}" srcOrd="5" destOrd="0" parTransId="{1DAF578D-8096-461B-87DD-D153A3DE9FD4}" sibTransId="{FBD550E4-3D17-4846-A109-A596E19AFBC5}"/>
    <dgm:cxn modelId="{94F919FC-1909-474D-BFCD-A1F34DBC25CF}" srcId="{315ECA6B-8385-41F9-A387-688C8959FFC0}" destId="{24D17769-298E-455C-9663-334C71D56D2F}" srcOrd="0" destOrd="0" parTransId="{43E7679D-8E69-4078-9084-A0E614101CEF}" sibTransId="{E1855FD9-9DA2-4EB0-A630-8C7000E8C4B1}"/>
    <dgm:cxn modelId="{19965BBA-B126-41CA-B76C-ECD00648AFDA}" type="presOf" srcId="{3996A6EC-95AE-4DE1-B216-DD112A129FE6}" destId="{AFE36EC7-F3F6-4B0D-921B-8C8AA12BBFDF}" srcOrd="0" destOrd="0" presId="urn:microsoft.com/office/officeart/2005/8/layout/radial4"/>
    <dgm:cxn modelId="{A297BB09-619A-4E34-881F-CFC4951D2C68}" type="presOf" srcId="{1DAF578D-8096-461B-87DD-D153A3DE9FD4}" destId="{44D1ECE6-4ABE-4FD2-8112-95060DE4210A}" srcOrd="0" destOrd="0" presId="urn:microsoft.com/office/officeart/2005/8/layout/radial4"/>
    <dgm:cxn modelId="{2083812A-807E-4131-97D2-0F3D11F023AD}" srcId="{EE4C3CB5-0372-4120-9637-707E44B6862D}" destId="{1EDB861F-5401-44CE-9C0C-FA8EEC590A9C}" srcOrd="0" destOrd="0" parTransId="{A8D40C14-7953-4E35-BB86-4647AD72220A}" sibTransId="{27B41D19-F758-45CA-8F8F-0CB1E22400FA}"/>
    <dgm:cxn modelId="{8C2C2CCB-5527-4918-8AC0-49C703AE92CB}" type="presOf" srcId="{E50B5583-AB7B-4D59-9956-560C366D0E57}" destId="{2A41F08E-079A-4A3C-A1DB-96CDBAF02C55}" srcOrd="0" destOrd="0" presId="urn:microsoft.com/office/officeart/2005/8/layout/radial4"/>
    <dgm:cxn modelId="{A622EAF1-E1A2-446E-B19F-BA033485BEC1}" type="presOf" srcId="{24D17769-298E-455C-9663-334C71D56D2F}" destId="{FDBE52E0-3E74-4F62-A534-65D9C779DF7F}" srcOrd="0" destOrd="0" presId="urn:microsoft.com/office/officeart/2005/8/layout/radial4"/>
    <dgm:cxn modelId="{881F1DCA-4F53-4FD7-B872-444A0DB57D34}" type="presOf" srcId="{8156FADA-E0AA-44FC-9070-1C8FA857EBA5}" destId="{39DCB26C-B7ED-4342-B7EA-562683615B3E}" srcOrd="0" destOrd="0" presId="urn:microsoft.com/office/officeart/2005/8/layout/radial4"/>
    <dgm:cxn modelId="{90BB873E-A53E-4252-8D1F-CA7A6D6D648F}" srcId="{24D17769-298E-455C-9663-334C71D56D2F}" destId="{16A281AD-9C87-40EC-89A4-B7B0280ED662}" srcOrd="2" destOrd="0" parTransId="{5B85A835-B5B8-494D-918A-B988B9746CE9}" sibTransId="{5724D2C8-F2B2-4FE0-8478-8072BF67822A}"/>
    <dgm:cxn modelId="{373A266A-9A72-40B8-9858-CBE4E8445FA9}" srcId="{24D17769-298E-455C-9663-334C71D56D2F}" destId="{8156FADA-E0AA-44FC-9070-1C8FA857EBA5}" srcOrd="3" destOrd="0" parTransId="{6522191E-82DF-4A5D-AF80-CCDCE5E4D50B}" sibTransId="{D877D26E-2916-4D1B-BB9F-EA5E27A5C41F}"/>
    <dgm:cxn modelId="{14E49F80-497C-42FD-905F-2665E8BB8DEB}" type="presOf" srcId="{16A281AD-9C87-40EC-89A4-B7B0280ED662}" destId="{42B830F6-AF97-4456-BA4E-3C07833EB801}" srcOrd="0" destOrd="0" presId="urn:microsoft.com/office/officeart/2005/8/layout/radial4"/>
    <dgm:cxn modelId="{382470A1-51D5-44AA-8461-C6FA8FBF5769}" type="presOf" srcId="{7B7F296F-2ED9-4E8E-ADDC-A304768CA46D}" destId="{A2963FE2-E6FA-4B97-AAE3-0B768CA1F041}" srcOrd="0" destOrd="0" presId="urn:microsoft.com/office/officeart/2005/8/layout/radial4"/>
    <dgm:cxn modelId="{A97192C3-4E17-4901-99A0-E761FCD6CFEF}" type="presOf" srcId="{D4363733-A46A-4D0A-B134-99E83B6F8EAE}" destId="{AC954B73-F699-498C-A1F6-9194E7B9D9FD}" srcOrd="0" destOrd="0" presId="urn:microsoft.com/office/officeart/2005/8/layout/radial4"/>
    <dgm:cxn modelId="{9466AECB-90FB-46EB-BEF2-5CE2F9E9AB7B}" type="presOf" srcId="{6522191E-82DF-4A5D-AF80-CCDCE5E4D50B}" destId="{513DAA94-B25B-4CDE-B17B-737BC1E53840}" srcOrd="0" destOrd="0" presId="urn:microsoft.com/office/officeart/2005/8/layout/radial4"/>
    <dgm:cxn modelId="{473D7C84-65B6-46AD-9717-058DC92908B5}" type="presOf" srcId="{864D6D25-A494-468A-8826-3CC7A5D19B1A}" destId="{1B88532B-E0B4-4A3E-AE9C-211E58C29816}" srcOrd="0" destOrd="0" presId="urn:microsoft.com/office/officeart/2005/8/layout/radial4"/>
    <dgm:cxn modelId="{BB978348-1A35-4A75-A2D1-3B608471CE62}" srcId="{315ECA6B-8385-41F9-A387-688C8959FFC0}" destId="{A5B69E0F-BDB8-455F-82E1-10EE0B9B11C4}" srcOrd="2" destOrd="0" parTransId="{0F87FDD0-85A7-4FFD-A866-D6841F3ED56E}" sibTransId="{6C2FA705-48D5-4101-9481-1DAE387909EF}"/>
    <dgm:cxn modelId="{3F74F663-1D3D-4094-9573-659BA191EBDF}" type="presParOf" srcId="{2E650A1A-9073-4AE8-9C62-7404985B0BAA}" destId="{FDBE52E0-3E74-4F62-A534-65D9C779DF7F}" srcOrd="0" destOrd="0" presId="urn:microsoft.com/office/officeart/2005/8/layout/radial4"/>
    <dgm:cxn modelId="{B56C41EB-B542-4DDD-928A-0994ED35F9A9}" type="presParOf" srcId="{2E650A1A-9073-4AE8-9C62-7404985B0BAA}" destId="{1B88532B-E0B4-4A3E-AE9C-211E58C29816}" srcOrd="1" destOrd="0" presId="urn:microsoft.com/office/officeart/2005/8/layout/radial4"/>
    <dgm:cxn modelId="{37CA1807-088D-4E00-B491-674BC77B0050}" type="presParOf" srcId="{2E650A1A-9073-4AE8-9C62-7404985B0BAA}" destId="{A2963FE2-E6FA-4B97-AAE3-0B768CA1F041}" srcOrd="2" destOrd="0" presId="urn:microsoft.com/office/officeart/2005/8/layout/radial4"/>
    <dgm:cxn modelId="{73D7BB3D-3121-4C8F-8191-45A8FB7BF717}" type="presParOf" srcId="{2E650A1A-9073-4AE8-9C62-7404985B0BAA}" destId="{C9C01577-0F56-4877-99CA-A1F0A8B750BB}" srcOrd="3" destOrd="0" presId="urn:microsoft.com/office/officeart/2005/8/layout/radial4"/>
    <dgm:cxn modelId="{0FEFCB19-BAA3-49BF-AA0A-7B493462DF39}" type="presParOf" srcId="{2E650A1A-9073-4AE8-9C62-7404985B0BAA}" destId="{AFE36EC7-F3F6-4B0D-921B-8C8AA12BBFDF}" srcOrd="4" destOrd="0" presId="urn:microsoft.com/office/officeart/2005/8/layout/radial4"/>
    <dgm:cxn modelId="{FFA28B53-1954-4C01-8C0D-631609DCA1D3}" type="presParOf" srcId="{2E650A1A-9073-4AE8-9C62-7404985B0BAA}" destId="{26D69219-AB71-427E-830C-AC478D84A44B}" srcOrd="5" destOrd="0" presId="urn:microsoft.com/office/officeart/2005/8/layout/radial4"/>
    <dgm:cxn modelId="{799282FE-628A-4FF4-AE81-9060184246FF}" type="presParOf" srcId="{2E650A1A-9073-4AE8-9C62-7404985B0BAA}" destId="{42B830F6-AF97-4456-BA4E-3C07833EB801}" srcOrd="6" destOrd="0" presId="urn:microsoft.com/office/officeart/2005/8/layout/radial4"/>
    <dgm:cxn modelId="{42105FDE-09E5-4289-9F64-33F401157496}" type="presParOf" srcId="{2E650A1A-9073-4AE8-9C62-7404985B0BAA}" destId="{513DAA94-B25B-4CDE-B17B-737BC1E53840}" srcOrd="7" destOrd="0" presId="urn:microsoft.com/office/officeart/2005/8/layout/radial4"/>
    <dgm:cxn modelId="{DA17513A-DFFE-42B2-ACA0-9ED4F06B8570}" type="presParOf" srcId="{2E650A1A-9073-4AE8-9C62-7404985B0BAA}" destId="{39DCB26C-B7ED-4342-B7EA-562683615B3E}" srcOrd="8" destOrd="0" presId="urn:microsoft.com/office/officeart/2005/8/layout/radial4"/>
    <dgm:cxn modelId="{D4CB259D-0D82-4355-A103-CCC7A8B08B02}" type="presParOf" srcId="{2E650A1A-9073-4AE8-9C62-7404985B0BAA}" destId="{CD8ADC62-FF9A-49AE-A2FC-5702D0E65902}" srcOrd="9" destOrd="0" presId="urn:microsoft.com/office/officeart/2005/8/layout/radial4"/>
    <dgm:cxn modelId="{32B8E65C-995D-4043-B31D-1957D5E3CEAB}" type="presParOf" srcId="{2E650A1A-9073-4AE8-9C62-7404985B0BAA}" destId="{AC954B73-F699-498C-A1F6-9194E7B9D9FD}" srcOrd="10" destOrd="0" presId="urn:microsoft.com/office/officeart/2005/8/layout/radial4"/>
    <dgm:cxn modelId="{AB002AC2-E920-4394-A92D-DA23ABD147A5}" type="presParOf" srcId="{2E650A1A-9073-4AE8-9C62-7404985B0BAA}" destId="{44D1ECE6-4ABE-4FD2-8112-95060DE4210A}" srcOrd="11" destOrd="0" presId="urn:microsoft.com/office/officeart/2005/8/layout/radial4"/>
    <dgm:cxn modelId="{464D4BD2-F0B8-4AF1-8A85-1F2C57170C94}" type="presParOf" srcId="{2E650A1A-9073-4AE8-9C62-7404985B0BAA}" destId="{2A41F08E-079A-4A3C-A1DB-96CDBAF02C55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BE52E0-3E74-4F62-A534-65D9C779DF7F}">
      <dsp:nvSpPr>
        <dsp:cNvPr id="0" name=""/>
        <dsp:cNvSpPr/>
      </dsp:nvSpPr>
      <dsp:spPr>
        <a:xfrm>
          <a:off x="3448636" y="1626618"/>
          <a:ext cx="1332327" cy="13323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Instrumento Financiero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11.3</a:t>
          </a:r>
          <a:endParaRPr lang="es-ES" sz="1400" kern="1200" dirty="0"/>
        </a:p>
      </dsp:txBody>
      <dsp:txXfrm>
        <a:off x="3448636" y="1626618"/>
        <a:ext cx="1332327" cy="1332327"/>
      </dsp:txXfrm>
    </dsp:sp>
    <dsp:sp modelId="{1B88532B-E0B4-4A3E-AE9C-211E58C29816}">
      <dsp:nvSpPr>
        <dsp:cNvPr id="0" name=""/>
        <dsp:cNvSpPr/>
      </dsp:nvSpPr>
      <dsp:spPr>
        <a:xfrm rot="10800000">
          <a:off x="2096438" y="2102925"/>
          <a:ext cx="1277826" cy="379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963FE2-E6FA-4B97-AAE3-0B768CA1F041}">
      <dsp:nvSpPr>
        <dsp:cNvPr id="0" name=""/>
        <dsp:cNvSpPr/>
      </dsp:nvSpPr>
      <dsp:spPr>
        <a:xfrm>
          <a:off x="1630124" y="1919730"/>
          <a:ext cx="932629" cy="7461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Activo Financiero</a:t>
          </a:r>
          <a:endParaRPr lang="es-ES" sz="1300" kern="1200" dirty="0"/>
        </a:p>
      </dsp:txBody>
      <dsp:txXfrm>
        <a:off x="1630124" y="1919730"/>
        <a:ext cx="932629" cy="746103"/>
      </dsp:txXfrm>
    </dsp:sp>
    <dsp:sp modelId="{C9C01577-0F56-4877-99CA-A1F0A8B750BB}">
      <dsp:nvSpPr>
        <dsp:cNvPr id="0" name=""/>
        <dsp:cNvSpPr/>
      </dsp:nvSpPr>
      <dsp:spPr>
        <a:xfrm rot="12960000">
          <a:off x="2359889" y="1292106"/>
          <a:ext cx="1277826" cy="379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E36EC7-F3F6-4B0D-921B-8C8AA12BBFDF}">
      <dsp:nvSpPr>
        <dsp:cNvPr id="0" name=""/>
        <dsp:cNvSpPr/>
      </dsp:nvSpPr>
      <dsp:spPr>
        <a:xfrm>
          <a:off x="2015596" y="733367"/>
          <a:ext cx="932629" cy="7461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Pasivo Financiero</a:t>
          </a:r>
          <a:endParaRPr lang="es-ES" sz="1300" kern="1200" dirty="0"/>
        </a:p>
      </dsp:txBody>
      <dsp:txXfrm>
        <a:off x="2015596" y="733367"/>
        <a:ext cx="932629" cy="746103"/>
      </dsp:txXfrm>
    </dsp:sp>
    <dsp:sp modelId="{26D69219-AB71-427E-830C-AC478D84A44B}">
      <dsp:nvSpPr>
        <dsp:cNvPr id="0" name=""/>
        <dsp:cNvSpPr/>
      </dsp:nvSpPr>
      <dsp:spPr>
        <a:xfrm rot="15120000">
          <a:off x="3049613" y="790992"/>
          <a:ext cx="1277826" cy="379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B830F6-AF97-4456-BA4E-3C07833EB801}">
      <dsp:nvSpPr>
        <dsp:cNvPr id="0" name=""/>
        <dsp:cNvSpPr/>
      </dsp:nvSpPr>
      <dsp:spPr>
        <a:xfrm>
          <a:off x="3024777" y="154"/>
          <a:ext cx="932629" cy="7461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Costo Amortizado</a:t>
          </a:r>
          <a:endParaRPr lang="es-ES" sz="1300" kern="1200" dirty="0"/>
        </a:p>
      </dsp:txBody>
      <dsp:txXfrm>
        <a:off x="3024777" y="154"/>
        <a:ext cx="932629" cy="746103"/>
      </dsp:txXfrm>
    </dsp:sp>
    <dsp:sp modelId="{513DAA94-B25B-4CDE-B17B-737BC1E53840}">
      <dsp:nvSpPr>
        <dsp:cNvPr id="0" name=""/>
        <dsp:cNvSpPr/>
      </dsp:nvSpPr>
      <dsp:spPr>
        <a:xfrm rot="17280000">
          <a:off x="3902159" y="790992"/>
          <a:ext cx="1277826" cy="379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DCB26C-B7ED-4342-B7EA-562683615B3E}">
      <dsp:nvSpPr>
        <dsp:cNvPr id="0" name=""/>
        <dsp:cNvSpPr/>
      </dsp:nvSpPr>
      <dsp:spPr>
        <a:xfrm>
          <a:off x="4272193" y="154"/>
          <a:ext cx="932629" cy="7461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Valor Razonable</a:t>
          </a:r>
        </a:p>
      </dsp:txBody>
      <dsp:txXfrm>
        <a:off x="4272193" y="154"/>
        <a:ext cx="932629" cy="746103"/>
      </dsp:txXfrm>
    </dsp:sp>
    <dsp:sp modelId="{CD8ADC62-FF9A-49AE-A2FC-5702D0E65902}">
      <dsp:nvSpPr>
        <dsp:cNvPr id="0" name=""/>
        <dsp:cNvSpPr/>
      </dsp:nvSpPr>
      <dsp:spPr>
        <a:xfrm rot="19440000">
          <a:off x="4591883" y="1292106"/>
          <a:ext cx="1277826" cy="379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954B73-F699-498C-A1F6-9194E7B9D9FD}">
      <dsp:nvSpPr>
        <dsp:cNvPr id="0" name=""/>
        <dsp:cNvSpPr/>
      </dsp:nvSpPr>
      <dsp:spPr>
        <a:xfrm>
          <a:off x="5281373" y="733367"/>
          <a:ext cx="932629" cy="7461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Medición Inicial</a:t>
          </a:r>
        </a:p>
      </dsp:txBody>
      <dsp:txXfrm>
        <a:off x="5281373" y="733367"/>
        <a:ext cx="932629" cy="746103"/>
      </dsp:txXfrm>
    </dsp:sp>
    <dsp:sp modelId="{44D1ECE6-4ABE-4FD2-8112-95060DE4210A}">
      <dsp:nvSpPr>
        <dsp:cNvPr id="0" name=""/>
        <dsp:cNvSpPr/>
      </dsp:nvSpPr>
      <dsp:spPr>
        <a:xfrm>
          <a:off x="4855334" y="2102925"/>
          <a:ext cx="1277826" cy="379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41F08E-079A-4A3C-A1DB-96CDBAF02C55}">
      <dsp:nvSpPr>
        <dsp:cNvPr id="0" name=""/>
        <dsp:cNvSpPr/>
      </dsp:nvSpPr>
      <dsp:spPr>
        <a:xfrm>
          <a:off x="5666846" y="1919730"/>
          <a:ext cx="932629" cy="7461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Deterioro del Valor</a:t>
          </a:r>
        </a:p>
      </dsp:txBody>
      <dsp:txXfrm>
        <a:off x="5666846" y="1919730"/>
        <a:ext cx="932629" cy="746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987574"/>
            <a:ext cx="7772400" cy="68589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1491630"/>
            <a:ext cx="6400800" cy="5211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Company Name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E844-4160-45A3-8B32-090D1DAB728B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AE588-19C0-40D8-82A7-DB41908A76B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8565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Templateswise.com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51720" y="205979"/>
            <a:ext cx="663508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051720" y="1200151"/>
            <a:ext cx="6635080" cy="3394472"/>
          </a:xfrm>
        </p:spPr>
        <p:txBody>
          <a:bodyPr/>
          <a:lstStyle/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E844-4160-45A3-8B32-090D1DAB728B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AE588-19C0-40D8-82A7-DB41908A76B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1659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7155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35647"/>
            <a:ext cx="8229600" cy="295897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E844-4160-45A3-8B32-090D1DAB728B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AE588-19C0-40D8-82A7-DB41908A76B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7837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E844-4160-45A3-8B32-090D1DAB728B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AE588-19C0-40D8-82A7-DB41908A76B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175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987574"/>
            <a:ext cx="7772400" cy="6858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INSTRUMENTOS FINANCIEROS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Grupo</a:t>
            </a:r>
            <a:r>
              <a:rPr lang="en-US" dirty="0" smtClean="0"/>
              <a:t>: 7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3095632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11710"/>
            <a:ext cx="8229600" cy="857250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GRACIAS POR SU ATENCIÓN </a:t>
            </a:r>
            <a:endParaRPr lang="es-E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7433784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634380"/>
            <a:ext cx="8229600" cy="857250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Conceptos</a:t>
            </a: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relacionados</a:t>
            </a:r>
            <a:endParaRPr lang="es-E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18864" y="1844898"/>
          <a:ext cx="8229600" cy="2959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Flecha derecha"/>
          <p:cNvSpPr/>
          <p:nvPr/>
        </p:nvSpPr>
        <p:spPr>
          <a:xfrm>
            <a:off x="251520" y="3939902"/>
            <a:ext cx="1656184" cy="504056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Glosario de términos </a:t>
            </a:r>
            <a:endParaRPr lang="es-ES" sz="1200" dirty="0"/>
          </a:p>
        </p:txBody>
      </p:sp>
      <p:sp>
        <p:nvSpPr>
          <p:cNvPr id="6" name="5 Flecha derecha"/>
          <p:cNvSpPr/>
          <p:nvPr/>
        </p:nvSpPr>
        <p:spPr>
          <a:xfrm>
            <a:off x="539552" y="2715766"/>
            <a:ext cx="1656184" cy="50405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Glosario de términos </a:t>
            </a:r>
            <a:endParaRPr lang="es-ES" sz="1200" dirty="0"/>
          </a:p>
        </p:txBody>
      </p:sp>
      <p:sp>
        <p:nvSpPr>
          <p:cNvPr id="7" name="6 Flecha derecha"/>
          <p:cNvSpPr/>
          <p:nvPr/>
        </p:nvSpPr>
        <p:spPr>
          <a:xfrm>
            <a:off x="1763688" y="1635646"/>
            <a:ext cx="1152128" cy="576064"/>
          </a:xfrm>
          <a:prstGeom prst="rightArrow">
            <a:avLst/>
          </a:prstGeom>
          <a:solidFill>
            <a:srgbClr val="CC66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11.16 (a) </a:t>
            </a:r>
            <a:endParaRPr lang="es-ES" sz="1400" dirty="0"/>
          </a:p>
        </p:txBody>
      </p:sp>
      <p:sp>
        <p:nvSpPr>
          <p:cNvPr id="8" name="7 Flecha izquierda"/>
          <p:cNvSpPr/>
          <p:nvPr/>
        </p:nvSpPr>
        <p:spPr>
          <a:xfrm>
            <a:off x="6372200" y="1707654"/>
            <a:ext cx="1152128" cy="504056"/>
          </a:xfrm>
          <a:prstGeom prst="leftArrow">
            <a:avLst/>
          </a:prstGeom>
          <a:solidFill>
            <a:srgbClr val="CB9341"/>
          </a:solidFill>
          <a:ln>
            <a:solidFill>
              <a:srgbClr val="CB934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11.27 (a)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9" name="8 Flecha izquierda"/>
          <p:cNvSpPr/>
          <p:nvPr/>
        </p:nvSpPr>
        <p:spPr>
          <a:xfrm>
            <a:off x="7020272" y="2643758"/>
            <a:ext cx="1152128" cy="504056"/>
          </a:xfrm>
          <a:prstGeom prst="leftArrow">
            <a:avLst/>
          </a:prstGeom>
          <a:solidFill>
            <a:srgbClr val="B7CF3D"/>
          </a:solidFill>
          <a:ln>
            <a:solidFill>
              <a:srgbClr val="B7CF3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11.13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0" name="9 Flecha izquierda"/>
          <p:cNvSpPr/>
          <p:nvPr/>
        </p:nvSpPr>
        <p:spPr>
          <a:xfrm>
            <a:off x="7308304" y="3867894"/>
            <a:ext cx="1440160" cy="504056"/>
          </a:xfrm>
          <a:prstGeom prst="lef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11.21/11.22</a:t>
            </a:r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743378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2"/>
                </a:solidFill>
              </a:rPr>
              <a:t>Ejercicios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987574"/>
            <a:ext cx="6635080" cy="3675855"/>
          </a:xfrm>
        </p:spPr>
        <p:txBody>
          <a:bodyPr>
            <a:normAutofit fontScale="62500" lnSpcReduction="20000"/>
          </a:bodyPr>
          <a:lstStyle/>
          <a:p>
            <a:r>
              <a:rPr lang="es-ES" dirty="0" smtClean="0"/>
              <a:t>Ej. 25</a:t>
            </a:r>
          </a:p>
          <a:p>
            <a:pPr>
              <a:buNone/>
            </a:pPr>
            <a:r>
              <a:rPr lang="es-ES" dirty="0" smtClean="0"/>
              <a:t>Una entidad mantiene un bono del tesoro a diez años</a:t>
            </a:r>
          </a:p>
          <a:p>
            <a:pPr>
              <a:buNone/>
            </a:pPr>
            <a:r>
              <a:rPr lang="es-ES" dirty="0" smtClean="0"/>
              <a:t>(es decir, bono emitido por el gobierno) con un cupón</a:t>
            </a:r>
          </a:p>
          <a:p>
            <a:pPr>
              <a:buNone/>
            </a:pPr>
            <a:r>
              <a:rPr lang="es-ES" dirty="0" smtClean="0"/>
              <a:t>fijo (es decir, una tasa de interés fija).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La inversión en los bonos del tesoro es un activo. Sin</a:t>
            </a:r>
          </a:p>
          <a:p>
            <a:pPr>
              <a:buNone/>
            </a:pPr>
            <a:r>
              <a:rPr lang="es-ES" dirty="0" smtClean="0"/>
              <a:t>embargo, la cotización en un mercado activo no conlleva</a:t>
            </a:r>
          </a:p>
          <a:p>
            <a:pPr>
              <a:buNone/>
            </a:pPr>
            <a:r>
              <a:rPr lang="es-ES" dirty="0" smtClean="0"/>
              <a:t>automáticamente una medición al valor razonable. Los bonos</a:t>
            </a:r>
          </a:p>
          <a:p>
            <a:pPr>
              <a:buNone/>
            </a:pPr>
            <a:r>
              <a:rPr lang="es-ES" dirty="0" smtClean="0"/>
              <a:t>del tesoro con un cupón fijo generalmente cumplirán los</a:t>
            </a:r>
          </a:p>
          <a:p>
            <a:pPr>
              <a:buNone/>
            </a:pPr>
            <a:r>
              <a:rPr lang="es-ES" dirty="0" smtClean="0"/>
              <a:t>requerimientos del párrafo 11.9 y, por ellos, se miden al costo</a:t>
            </a:r>
          </a:p>
          <a:p>
            <a:pPr>
              <a:buNone/>
            </a:pPr>
            <a:r>
              <a:rPr lang="es-ES" dirty="0" smtClean="0"/>
              <a:t>amortizado según lo establecido en la sección 11.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8667882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2"/>
                </a:solidFill>
              </a:rPr>
              <a:t>Ejercicios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987574"/>
            <a:ext cx="6336704" cy="3816424"/>
          </a:xfrm>
        </p:spPr>
        <p:txBody>
          <a:bodyPr>
            <a:normAutofit fontScale="62500" lnSpcReduction="20000"/>
          </a:bodyPr>
          <a:lstStyle/>
          <a:p>
            <a:r>
              <a:rPr lang="es-ES" dirty="0" smtClean="0"/>
              <a:t>Ej. 42</a:t>
            </a:r>
          </a:p>
          <a:p>
            <a:pPr algn="just">
              <a:buNone/>
            </a:pPr>
            <a:r>
              <a:rPr lang="es-ES" dirty="0" smtClean="0"/>
              <a:t>Una entidad desembolsó 10 </a:t>
            </a:r>
            <a:r>
              <a:rPr lang="es-ES" dirty="0" err="1" smtClean="0"/>
              <a:t>u.m.</a:t>
            </a:r>
            <a:r>
              <a:rPr lang="es-ES" dirty="0" smtClean="0"/>
              <a:t> en concepto de comisión</a:t>
            </a:r>
          </a:p>
          <a:p>
            <a:pPr algn="just">
              <a:buNone/>
            </a:pPr>
            <a:r>
              <a:rPr lang="es-ES" dirty="0" smtClean="0"/>
              <a:t>por transacción del corredor de bolsa para comprar 50</a:t>
            </a:r>
          </a:p>
          <a:p>
            <a:pPr algn="just">
              <a:buNone/>
            </a:pPr>
            <a:r>
              <a:rPr lang="es-ES" dirty="0" smtClean="0"/>
              <a:t>acciones ordinarias sin opción de venta en una empresa</a:t>
            </a:r>
          </a:p>
          <a:p>
            <a:pPr algn="just">
              <a:buNone/>
            </a:pPr>
            <a:r>
              <a:rPr lang="es-ES" dirty="0" smtClean="0"/>
              <a:t>cotizada en el mercado por 500 </a:t>
            </a:r>
            <a:r>
              <a:rPr lang="es-ES" dirty="0" err="1" smtClean="0"/>
              <a:t>u.m.</a:t>
            </a:r>
            <a:r>
              <a:rPr lang="es-ES" dirty="0" smtClean="0"/>
              <a:t> en efectivo.</a:t>
            </a:r>
          </a:p>
          <a:p>
            <a:pPr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La entidad reconoce inicialmente una inversión en</a:t>
            </a:r>
          </a:p>
          <a:p>
            <a:pPr algn="just">
              <a:buNone/>
            </a:pPr>
            <a:r>
              <a:rPr lang="es-ES" dirty="0" smtClean="0"/>
              <a:t>instrumentos de patrimonio al precio pagado (es decir,</a:t>
            </a:r>
          </a:p>
          <a:p>
            <a:pPr algn="just">
              <a:buNone/>
            </a:pPr>
            <a:r>
              <a:rPr lang="es-ES" dirty="0" smtClean="0"/>
              <a:t>500 </a:t>
            </a:r>
            <a:r>
              <a:rPr lang="es-ES" dirty="0" err="1" smtClean="0"/>
              <a:t>u.m.</a:t>
            </a:r>
            <a:r>
              <a:rPr lang="es-ES" dirty="0" smtClean="0"/>
              <a:t>). Como los instrumentos financieros se</a:t>
            </a:r>
          </a:p>
          <a:p>
            <a:pPr algn="just">
              <a:buNone/>
            </a:pPr>
            <a:r>
              <a:rPr lang="es-ES" dirty="0" smtClean="0"/>
              <a:t>medirán, tras el reconocimiento inicial, al valor</a:t>
            </a:r>
          </a:p>
          <a:p>
            <a:pPr algn="just">
              <a:buNone/>
            </a:pPr>
            <a:r>
              <a:rPr lang="es-ES" dirty="0" smtClean="0"/>
              <a:t>razonable (véase el párrafo 11.14 (c)(</a:t>
            </a:r>
            <a:r>
              <a:rPr lang="es-ES" dirty="0" err="1" smtClean="0"/>
              <a:t>ii</a:t>
            </a:r>
            <a:r>
              <a:rPr lang="es-ES" dirty="0" smtClean="0"/>
              <a:t>)), los costos de</a:t>
            </a:r>
          </a:p>
          <a:p>
            <a:pPr algn="just">
              <a:buNone/>
            </a:pPr>
            <a:r>
              <a:rPr lang="es-ES" dirty="0" smtClean="0"/>
              <a:t>transacción no se incluyen en su medición inicial.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866788204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1400" dirty="0" smtClean="0">
                <a:latin typeface="Arial" pitchFamily="34" charset="0"/>
                <a:cs typeface="Arial" pitchFamily="34" charset="0"/>
              </a:rPr>
              <a:t>EMPRESA, S.A DE CV</a:t>
            </a:r>
            <a:br>
              <a:rPr lang="es-ES" sz="1400" dirty="0" smtClean="0">
                <a:latin typeface="Arial" pitchFamily="34" charset="0"/>
                <a:cs typeface="Arial" pitchFamily="34" charset="0"/>
              </a:rPr>
            </a:br>
            <a:r>
              <a:rPr lang="es-ES" sz="1400" dirty="0" smtClean="0">
                <a:latin typeface="Arial" pitchFamily="34" charset="0"/>
                <a:cs typeface="Arial" pitchFamily="34" charset="0"/>
              </a:rPr>
              <a:t>Comprobante de diario</a:t>
            </a:r>
            <a:br>
              <a:rPr lang="es-ES" sz="1400" dirty="0" smtClean="0">
                <a:latin typeface="Arial" pitchFamily="34" charset="0"/>
                <a:cs typeface="Arial" pitchFamily="34" charset="0"/>
              </a:rPr>
            </a:br>
            <a:r>
              <a:rPr lang="es-ES" sz="1400" dirty="0" smtClean="0">
                <a:latin typeface="Arial" pitchFamily="34" charset="0"/>
                <a:cs typeface="Arial" pitchFamily="34" charset="0"/>
              </a:rPr>
              <a:t>Fecha:  16/09/2014                                                               Comprobante Nº: 1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267743" y="1059582"/>
          <a:ext cx="6336705" cy="3179823"/>
        </p:xfrm>
        <a:graphic>
          <a:graphicData uri="http://schemas.openxmlformats.org/drawingml/2006/table">
            <a:tbl>
              <a:tblPr/>
              <a:tblGrid>
                <a:gridCol w="540277"/>
                <a:gridCol w="2656666"/>
                <a:gridCol w="988919"/>
                <a:gridCol w="1089350"/>
                <a:gridCol w="1061493"/>
              </a:tblGrid>
              <a:tr h="211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Código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Calibri"/>
                          <a:ea typeface="Calibri"/>
                          <a:cs typeface="Times New Roman"/>
                        </a:rPr>
                        <a:t>Cuenta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Calibri"/>
                          <a:ea typeface="Calibri"/>
                          <a:cs typeface="Times New Roman"/>
                        </a:rPr>
                        <a:t>Parcial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Calibri"/>
                          <a:ea typeface="Calibri"/>
                          <a:cs typeface="Times New Roman"/>
                        </a:rPr>
                        <a:t>Debe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Calibri"/>
                          <a:ea typeface="Calibri"/>
                          <a:cs typeface="Times New Roman"/>
                        </a:rPr>
                        <a:t>Haber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Inversión en instrumento de patrimonio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(activo</a:t>
                      </a:r>
                      <a:r>
                        <a:rPr lang="es-ES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financiero</a:t>
                      </a: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Resultados</a:t>
                      </a:r>
                      <a:r>
                        <a:rPr lang="es-ES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(costo de transacción)</a:t>
                      </a:r>
                      <a:endParaRPr lang="es-E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   Efectivo</a:t>
                      </a:r>
                      <a:r>
                        <a:rPr lang="es-E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y equivalentes de efectivo</a:t>
                      </a: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   (activo financiero)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Para reconocer la adquisición</a:t>
                      </a:r>
                      <a:r>
                        <a:rPr lang="es-E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de acciones ordinarias sin opción de venta de una empresa cotizada y sus costos de transacción. 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500 </a:t>
                      </a:r>
                      <a:r>
                        <a:rPr lang="es-ES" sz="1200" dirty="0" err="1" smtClean="0">
                          <a:latin typeface="Calibri"/>
                          <a:ea typeface="Calibri"/>
                          <a:cs typeface="Times New Roman"/>
                        </a:rPr>
                        <a:t>u.m</a:t>
                      </a:r>
                      <a:endParaRPr lang="es-E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  10   </a:t>
                      </a:r>
                      <a:r>
                        <a:rPr lang="es-ES" sz="1200" dirty="0" err="1" smtClean="0">
                          <a:latin typeface="Calibri"/>
                          <a:ea typeface="Calibri"/>
                          <a:cs typeface="Times New Roman"/>
                        </a:rPr>
                        <a:t>u.m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510 </a:t>
                      </a:r>
                      <a:r>
                        <a:rPr lang="es-ES" sz="1200" dirty="0" err="1" smtClean="0">
                          <a:latin typeface="Calibri"/>
                          <a:ea typeface="Calibri"/>
                          <a:cs typeface="Times New Roman"/>
                        </a:rPr>
                        <a:t>u.m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6678820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2"/>
                </a:solidFill>
              </a:rPr>
              <a:t>Ejercicios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987574"/>
            <a:ext cx="6984776" cy="3675855"/>
          </a:xfrm>
        </p:spPr>
        <p:txBody>
          <a:bodyPr>
            <a:normAutofit fontScale="55000" lnSpcReduction="20000"/>
          </a:bodyPr>
          <a:lstStyle/>
          <a:p>
            <a:r>
              <a:rPr lang="es-ES" dirty="0" smtClean="0"/>
              <a:t>Ej. 43</a:t>
            </a:r>
          </a:p>
          <a:p>
            <a:pPr>
              <a:buNone/>
            </a:pPr>
            <a:r>
              <a:rPr lang="es-ES" dirty="0" smtClean="0"/>
              <a:t>Una entidad desembolsó 10 </a:t>
            </a:r>
            <a:r>
              <a:rPr lang="es-ES" dirty="0" err="1" smtClean="0"/>
              <a:t>u.m.</a:t>
            </a:r>
            <a:r>
              <a:rPr lang="es-ES" dirty="0" smtClean="0"/>
              <a:t> en concepto de comisión por</a:t>
            </a:r>
          </a:p>
          <a:p>
            <a:pPr>
              <a:buNone/>
            </a:pPr>
            <a:r>
              <a:rPr lang="es-ES" dirty="0" smtClean="0"/>
              <a:t>transacción del corredor de bolsa para comprar 50 acciones</a:t>
            </a:r>
          </a:p>
          <a:p>
            <a:pPr>
              <a:buNone/>
            </a:pPr>
            <a:r>
              <a:rPr lang="es-ES" dirty="0" smtClean="0"/>
              <a:t>ordinarias sin opción de venta en una empresa no cotizada por 500 </a:t>
            </a:r>
            <a:r>
              <a:rPr lang="es-ES" dirty="0" err="1" smtClean="0"/>
              <a:t>u.m.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en efectivo. El valor razonable de las acciones no puede medirse</a:t>
            </a:r>
          </a:p>
          <a:p>
            <a:pPr>
              <a:buNone/>
            </a:pPr>
            <a:r>
              <a:rPr lang="es-ES" dirty="0" smtClean="0"/>
              <a:t>de manera confiable siguiente un criterio de negocio en marcha y,</a:t>
            </a:r>
          </a:p>
          <a:p>
            <a:pPr>
              <a:buNone/>
            </a:pPr>
            <a:r>
              <a:rPr lang="es-ES" dirty="0" smtClean="0"/>
              <a:t>por ello, la inversión se mide al costo menos el deterioro del valor</a:t>
            </a:r>
          </a:p>
          <a:p>
            <a:pPr>
              <a:buNone/>
            </a:pPr>
            <a:r>
              <a:rPr lang="es-ES" dirty="0" smtClean="0"/>
              <a:t>según lo establecido en el párrafo 11.14 (C).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La entidad reconoce inicialmente una inversión en instrumentos de</a:t>
            </a:r>
          </a:p>
          <a:p>
            <a:pPr>
              <a:buNone/>
            </a:pPr>
            <a:r>
              <a:rPr lang="es-ES" dirty="0" smtClean="0"/>
              <a:t>patrimonio por un valor de 510 </a:t>
            </a:r>
            <a:r>
              <a:rPr lang="es-ES" dirty="0" err="1" smtClean="0"/>
              <a:t>u.m.</a:t>
            </a:r>
            <a:r>
              <a:rPr lang="es-ES" dirty="0" smtClean="0"/>
              <a:t> Como los instrumentos financieros</a:t>
            </a:r>
          </a:p>
          <a:p>
            <a:pPr>
              <a:buNone/>
            </a:pPr>
            <a:r>
              <a:rPr lang="es-ES" dirty="0" smtClean="0"/>
              <a:t>se medirán, tras el reconocimiento inicial, al costo menos el deterioro del</a:t>
            </a:r>
          </a:p>
          <a:p>
            <a:pPr>
              <a:buNone/>
            </a:pPr>
            <a:r>
              <a:rPr lang="es-ES" dirty="0" smtClean="0"/>
              <a:t>valor, los costos de transacción se incluyen en su medición inicial.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866788204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1400" dirty="0" smtClean="0">
                <a:latin typeface="Arial" pitchFamily="34" charset="0"/>
                <a:cs typeface="Arial" pitchFamily="34" charset="0"/>
              </a:rPr>
              <a:t>EMPRESA, S.A DE CV</a:t>
            </a:r>
            <a:br>
              <a:rPr lang="es-ES" sz="1400" dirty="0" smtClean="0">
                <a:latin typeface="Arial" pitchFamily="34" charset="0"/>
                <a:cs typeface="Arial" pitchFamily="34" charset="0"/>
              </a:rPr>
            </a:br>
            <a:r>
              <a:rPr lang="es-ES" sz="1400" dirty="0" smtClean="0">
                <a:latin typeface="Arial" pitchFamily="34" charset="0"/>
                <a:cs typeface="Arial" pitchFamily="34" charset="0"/>
              </a:rPr>
              <a:t>Comprobante de diario</a:t>
            </a:r>
            <a:br>
              <a:rPr lang="es-ES" sz="1400" dirty="0" smtClean="0">
                <a:latin typeface="Arial" pitchFamily="34" charset="0"/>
                <a:cs typeface="Arial" pitchFamily="34" charset="0"/>
              </a:rPr>
            </a:br>
            <a:r>
              <a:rPr lang="es-ES" sz="1400" dirty="0" smtClean="0">
                <a:latin typeface="Arial" pitchFamily="34" charset="0"/>
                <a:cs typeface="Arial" pitchFamily="34" charset="0"/>
              </a:rPr>
              <a:t>Fecha:  16/09/2014                                                               Comprobante Nº: 2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267743" y="1059582"/>
          <a:ext cx="6336705" cy="3179823"/>
        </p:xfrm>
        <a:graphic>
          <a:graphicData uri="http://schemas.openxmlformats.org/drawingml/2006/table">
            <a:tbl>
              <a:tblPr/>
              <a:tblGrid>
                <a:gridCol w="540277"/>
                <a:gridCol w="2656666"/>
                <a:gridCol w="988919"/>
                <a:gridCol w="1089350"/>
                <a:gridCol w="1061493"/>
              </a:tblGrid>
              <a:tr h="211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Código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Calibri"/>
                          <a:ea typeface="Calibri"/>
                          <a:cs typeface="Times New Roman"/>
                        </a:rPr>
                        <a:t>Cuenta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Calibri"/>
                          <a:ea typeface="Calibri"/>
                          <a:cs typeface="Times New Roman"/>
                        </a:rPr>
                        <a:t>Parcial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Calibri"/>
                          <a:ea typeface="Calibri"/>
                          <a:cs typeface="Times New Roman"/>
                        </a:rPr>
                        <a:t>Debe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Calibri"/>
                          <a:ea typeface="Calibri"/>
                          <a:cs typeface="Times New Roman"/>
                        </a:rPr>
                        <a:t>Haber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Inversión en instrumento de patrimonio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(activo</a:t>
                      </a:r>
                      <a:r>
                        <a:rPr lang="es-ES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financiero</a:t>
                      </a: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   Efectivo</a:t>
                      </a:r>
                      <a:r>
                        <a:rPr lang="es-E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y equivalentes de efectivo</a:t>
                      </a: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   (activo financiero)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Para reconocer la adquisición</a:t>
                      </a:r>
                      <a:r>
                        <a:rPr lang="es-E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de acciones ordinarias sin opción de venta de una empresa no cotizada cuyo valor razonable no puede medirse de manera confiable. 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510 </a:t>
                      </a:r>
                      <a:r>
                        <a:rPr lang="es-ES" sz="1200" dirty="0" err="1" smtClean="0">
                          <a:latin typeface="Calibri"/>
                          <a:ea typeface="Calibri"/>
                          <a:cs typeface="Times New Roman"/>
                        </a:rPr>
                        <a:t>u.m</a:t>
                      </a:r>
                      <a:endParaRPr lang="es-E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0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510 </a:t>
                      </a:r>
                      <a:r>
                        <a:rPr lang="es-ES" sz="1200" dirty="0" err="1" smtClean="0">
                          <a:latin typeface="Calibri"/>
                          <a:ea typeface="Calibri"/>
                          <a:cs typeface="Times New Roman"/>
                        </a:rPr>
                        <a:t>u.m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667882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2"/>
                </a:solidFill>
              </a:rPr>
              <a:t>Ejercicios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987574"/>
            <a:ext cx="6984776" cy="3675855"/>
          </a:xfrm>
        </p:spPr>
        <p:txBody>
          <a:bodyPr>
            <a:normAutofit fontScale="62500" lnSpcReduction="20000"/>
          </a:bodyPr>
          <a:lstStyle/>
          <a:p>
            <a:r>
              <a:rPr lang="es-ES" dirty="0" smtClean="0"/>
              <a:t>Ej. 44</a:t>
            </a:r>
          </a:p>
          <a:p>
            <a:pPr>
              <a:buNone/>
            </a:pPr>
            <a:r>
              <a:rPr lang="es-ES" dirty="0" smtClean="0"/>
              <a:t>Una entidad brinda servicios a un cliente y le cobra 200 </a:t>
            </a:r>
            <a:r>
              <a:rPr lang="es-ES" dirty="0" err="1" smtClean="0"/>
              <a:t>u.m.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Dicho pago debe realizarse antes de transcurridos 60 días. Los</a:t>
            </a:r>
          </a:p>
          <a:p>
            <a:pPr>
              <a:buNone/>
            </a:pPr>
            <a:r>
              <a:rPr lang="es-ES" dirty="0" smtClean="0"/>
              <a:t>plazos de pago de 30 a 90 días son moneda corriente en el sector.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La entidad reconoce inicialmente una cuenta comercial por</a:t>
            </a:r>
          </a:p>
          <a:p>
            <a:pPr>
              <a:buNone/>
            </a:pPr>
            <a:r>
              <a:rPr lang="es-ES" dirty="0" smtClean="0"/>
              <a:t>cobrar por un valor de 200 </a:t>
            </a:r>
            <a:r>
              <a:rPr lang="es-ES" dirty="0" err="1" smtClean="0"/>
              <a:t>u.m.</a:t>
            </a:r>
            <a:r>
              <a:rPr lang="es-ES" dirty="0" smtClean="0"/>
              <a:t> (es decir, el importe no</a:t>
            </a:r>
          </a:p>
          <a:p>
            <a:pPr>
              <a:buNone/>
            </a:pPr>
            <a:r>
              <a:rPr lang="es-ES" dirty="0" smtClean="0"/>
              <a:t>descontado de la cuenta por cobrar en efectivo); la transacción se</a:t>
            </a:r>
          </a:p>
          <a:p>
            <a:pPr>
              <a:buNone/>
            </a:pPr>
            <a:r>
              <a:rPr lang="es-ES" dirty="0" smtClean="0"/>
              <a:t>realizo bajo términos comerciales normales sin transacción de</a:t>
            </a:r>
          </a:p>
          <a:p>
            <a:pPr>
              <a:buNone/>
            </a:pPr>
            <a:r>
              <a:rPr lang="es-ES" dirty="0" smtClean="0"/>
              <a:t>financiación implícita. De esta manera, no corresponde del</a:t>
            </a:r>
          </a:p>
          <a:p>
            <a:pPr>
              <a:buNone/>
            </a:pPr>
            <a:r>
              <a:rPr lang="es-ES" dirty="0" smtClean="0"/>
              <a:t>descuento.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866788204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1400" dirty="0" smtClean="0">
                <a:latin typeface="Arial" pitchFamily="34" charset="0"/>
                <a:cs typeface="Arial" pitchFamily="34" charset="0"/>
              </a:rPr>
              <a:t>EMPRESA, S.A DE CV</a:t>
            </a:r>
            <a:br>
              <a:rPr lang="es-ES" sz="1400" dirty="0" smtClean="0">
                <a:latin typeface="Arial" pitchFamily="34" charset="0"/>
                <a:cs typeface="Arial" pitchFamily="34" charset="0"/>
              </a:rPr>
            </a:br>
            <a:r>
              <a:rPr lang="es-ES" sz="1400" dirty="0" smtClean="0">
                <a:latin typeface="Arial" pitchFamily="34" charset="0"/>
                <a:cs typeface="Arial" pitchFamily="34" charset="0"/>
              </a:rPr>
              <a:t>Comprobante de diario</a:t>
            </a:r>
            <a:br>
              <a:rPr lang="es-ES" sz="1400" dirty="0" smtClean="0">
                <a:latin typeface="Arial" pitchFamily="34" charset="0"/>
                <a:cs typeface="Arial" pitchFamily="34" charset="0"/>
              </a:rPr>
            </a:br>
            <a:r>
              <a:rPr lang="es-ES" sz="1400" dirty="0" smtClean="0">
                <a:latin typeface="Arial" pitchFamily="34" charset="0"/>
                <a:cs typeface="Arial" pitchFamily="34" charset="0"/>
              </a:rPr>
              <a:t>Fecha:  16/09/2014                                                               Comprobante Nº: 3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267743" y="1059582"/>
          <a:ext cx="6336705" cy="3179823"/>
        </p:xfrm>
        <a:graphic>
          <a:graphicData uri="http://schemas.openxmlformats.org/drawingml/2006/table">
            <a:tbl>
              <a:tblPr/>
              <a:tblGrid>
                <a:gridCol w="540277"/>
                <a:gridCol w="2656666"/>
                <a:gridCol w="988919"/>
                <a:gridCol w="1089350"/>
                <a:gridCol w="1061493"/>
              </a:tblGrid>
              <a:tr h="211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Código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Calibri"/>
                          <a:ea typeface="Calibri"/>
                          <a:cs typeface="Times New Roman"/>
                        </a:rPr>
                        <a:t>Cuenta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Calibri"/>
                          <a:ea typeface="Calibri"/>
                          <a:cs typeface="Times New Roman"/>
                        </a:rPr>
                        <a:t>Parcial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Calibri"/>
                          <a:ea typeface="Calibri"/>
                          <a:cs typeface="Times New Roman"/>
                        </a:rPr>
                        <a:t>Debe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Calibri"/>
                          <a:ea typeface="Calibri"/>
                          <a:cs typeface="Times New Roman"/>
                        </a:rPr>
                        <a:t>Haber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Cuenta</a:t>
                      </a:r>
                      <a:r>
                        <a:rPr lang="es-ES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s por cobrar comerciales</a:t>
                      </a: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(activo</a:t>
                      </a:r>
                      <a:r>
                        <a:rPr lang="es-ES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financiero</a:t>
                      </a: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   Resultado</a:t>
                      </a:r>
                      <a:r>
                        <a:rPr lang="es-E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- ingreso</a:t>
                      </a: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latin typeface="Calibri"/>
                          <a:ea typeface="Calibri"/>
                          <a:cs typeface="Times New Roman"/>
                        </a:rPr>
                        <a:t>Para reconocer el</a:t>
                      </a:r>
                      <a:r>
                        <a:rPr lang="es-E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ingreso por prestación de servicios a crédito.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200 </a:t>
                      </a:r>
                      <a:r>
                        <a:rPr lang="es-ES" sz="1200" dirty="0" err="1" smtClean="0">
                          <a:latin typeface="Calibri"/>
                          <a:ea typeface="Calibri"/>
                          <a:cs typeface="Times New Roman"/>
                        </a:rPr>
                        <a:t>u.m</a:t>
                      </a:r>
                      <a:endParaRPr lang="es-E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0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Calibri"/>
                          <a:ea typeface="Calibri"/>
                          <a:cs typeface="Times New Roman"/>
                        </a:rPr>
                        <a:t>200 </a:t>
                      </a:r>
                      <a:r>
                        <a:rPr lang="es-ES" sz="1200" dirty="0" err="1" smtClean="0">
                          <a:latin typeface="Calibri"/>
                          <a:ea typeface="Calibri"/>
                          <a:cs typeface="Times New Roman"/>
                        </a:rPr>
                        <a:t>u.m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66788204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158</Template>
  <TotalTime>103</TotalTime>
  <Words>643</Words>
  <Application>Microsoft Office PowerPoint</Application>
  <PresentationFormat>Presentación en pantalla (16:9)</PresentationFormat>
  <Paragraphs>156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158</vt:lpstr>
      <vt:lpstr>INSTRUMENTOS FINANCIEROS</vt:lpstr>
      <vt:lpstr>Conceptos relacionados</vt:lpstr>
      <vt:lpstr>Ejercicios</vt:lpstr>
      <vt:lpstr>Ejercicios</vt:lpstr>
      <vt:lpstr>EMPRESA, S.A DE CV Comprobante de diario Fecha:  16/09/2014                                                               Comprobante Nº: 1</vt:lpstr>
      <vt:lpstr>Ejercicios</vt:lpstr>
      <vt:lpstr>EMPRESA, S.A DE CV Comprobante de diario Fecha:  16/09/2014                                                               Comprobante Nº: 2</vt:lpstr>
      <vt:lpstr>Ejercicios</vt:lpstr>
      <vt:lpstr>EMPRESA, S.A DE CV Comprobante de diario Fecha:  16/09/2014                                                               Comprobante Nº: 3</vt:lpstr>
      <vt:lpstr>GRACIAS POR SU ATENCIÓN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INSTRUMENTOS FINANCIEROS</dc:title>
  <dc:creator>ivania</dc:creator>
  <cp:lastModifiedBy>ivania</cp:lastModifiedBy>
  <cp:revision>14</cp:revision>
  <dcterms:created xsi:type="dcterms:W3CDTF">2014-09-14T22:46:39Z</dcterms:created>
  <dcterms:modified xsi:type="dcterms:W3CDTF">2014-09-15T06:51:00Z</dcterms:modified>
</cp:coreProperties>
</file>