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9" r:id="rId2"/>
    <p:sldId id="270" r:id="rId3"/>
    <p:sldId id="268" r:id="rId4"/>
    <p:sldId id="256" r:id="rId5"/>
    <p:sldId id="257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es-S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09FC4F-B9A1-4CCC-B5FB-5A1A83A90AA1}" type="doc">
      <dgm:prSet loTypeId="urn:microsoft.com/office/officeart/2005/8/layout/arrow5" loCatId="process" qsTypeId="urn:microsoft.com/office/officeart/2005/8/quickstyle/simple5" qsCatId="simple" csTypeId="urn:microsoft.com/office/officeart/2005/8/colors/accent1_2" csCatId="accent1" phldr="1"/>
      <dgm:spPr/>
    </dgm:pt>
    <dgm:pt modelId="{96A9B30D-8EAC-4503-9A01-811F5D463A74}">
      <dgm:prSet phldrT="[Texto]"/>
      <dgm:spPr/>
      <dgm:t>
        <a:bodyPr/>
        <a:lstStyle/>
        <a:p>
          <a:r>
            <a:rPr lang="es-ES" dirty="0" smtClean="0"/>
            <a:t>Permite una cobertura de riesgos.</a:t>
          </a:r>
          <a:endParaRPr lang="es-ES" dirty="0"/>
        </a:p>
      </dgm:t>
    </dgm:pt>
    <dgm:pt modelId="{7CCE8F43-2246-4CDE-96DB-013C971E97EE}" type="parTrans" cxnId="{CBA0ECF0-397E-459C-9228-4512878788B1}">
      <dgm:prSet/>
      <dgm:spPr/>
      <dgm:t>
        <a:bodyPr/>
        <a:lstStyle/>
        <a:p>
          <a:endParaRPr lang="es-ES"/>
        </a:p>
      </dgm:t>
    </dgm:pt>
    <dgm:pt modelId="{43D58C5F-1255-4ED0-9F10-AD43E5586F3D}" type="sibTrans" cxnId="{CBA0ECF0-397E-459C-9228-4512878788B1}">
      <dgm:prSet/>
      <dgm:spPr/>
      <dgm:t>
        <a:bodyPr/>
        <a:lstStyle/>
        <a:p>
          <a:endParaRPr lang="es-ES"/>
        </a:p>
      </dgm:t>
    </dgm:pt>
    <dgm:pt modelId="{24655F68-546A-49AF-9D97-1DAD3EFA9E62}">
      <dgm:prSet phldrT="[Texto]"/>
      <dgm:spPr/>
      <dgm:t>
        <a:bodyPr/>
        <a:lstStyle/>
        <a:p>
          <a:r>
            <a:rPr lang="es-ES" dirty="0" smtClean="0"/>
            <a:t>permite intervalos temporales de cobertura más abierta</a:t>
          </a:r>
          <a:endParaRPr lang="es-ES" dirty="0"/>
        </a:p>
      </dgm:t>
    </dgm:pt>
    <dgm:pt modelId="{07611003-A827-45E2-8993-B773278977B7}" type="parTrans" cxnId="{1E82ADBE-A5C6-47BF-A823-B86024E2F502}">
      <dgm:prSet/>
      <dgm:spPr/>
      <dgm:t>
        <a:bodyPr/>
        <a:lstStyle/>
        <a:p>
          <a:endParaRPr lang="es-ES"/>
        </a:p>
      </dgm:t>
    </dgm:pt>
    <dgm:pt modelId="{A4DFE462-8AA1-45FC-BC4A-DAA70E82147F}" type="sibTrans" cxnId="{1E82ADBE-A5C6-47BF-A823-B86024E2F502}">
      <dgm:prSet/>
      <dgm:spPr/>
      <dgm:t>
        <a:bodyPr/>
        <a:lstStyle/>
        <a:p>
          <a:endParaRPr lang="es-ES"/>
        </a:p>
      </dgm:t>
    </dgm:pt>
    <dgm:pt modelId="{2E22367E-C04A-4268-A135-D539CC46693F}">
      <dgm:prSet phldrT="[Texto]"/>
      <dgm:spPr/>
      <dgm:t>
        <a:bodyPr/>
        <a:lstStyle/>
        <a:p>
          <a:r>
            <a:rPr lang="es-ES" dirty="0" smtClean="0"/>
            <a:t>puede relacionarse con partidas no financieras</a:t>
          </a:r>
          <a:endParaRPr lang="es-ES" dirty="0"/>
        </a:p>
      </dgm:t>
    </dgm:pt>
    <dgm:pt modelId="{B1D2FB7C-AD94-4F24-AE11-2592877B4185}" type="parTrans" cxnId="{735D8B12-F049-4ED7-8D1C-92D6C7C86760}">
      <dgm:prSet/>
      <dgm:spPr/>
      <dgm:t>
        <a:bodyPr/>
        <a:lstStyle/>
        <a:p>
          <a:endParaRPr lang="es-ES"/>
        </a:p>
      </dgm:t>
    </dgm:pt>
    <dgm:pt modelId="{2914F5B3-5426-40C8-AD6F-F9D3C3B7B916}" type="sibTrans" cxnId="{735D8B12-F049-4ED7-8D1C-92D6C7C86760}">
      <dgm:prSet/>
      <dgm:spPr/>
      <dgm:t>
        <a:bodyPr/>
        <a:lstStyle/>
        <a:p>
          <a:endParaRPr lang="es-ES"/>
        </a:p>
      </dgm:t>
    </dgm:pt>
    <dgm:pt modelId="{88F3539E-C650-495C-B794-B5D8EA4E2473}" type="pres">
      <dgm:prSet presAssocID="{8A09FC4F-B9A1-4CCC-B5FB-5A1A83A90AA1}" presName="diagram" presStyleCnt="0">
        <dgm:presLayoutVars>
          <dgm:dir/>
          <dgm:resizeHandles val="exact"/>
        </dgm:presLayoutVars>
      </dgm:prSet>
      <dgm:spPr/>
    </dgm:pt>
    <dgm:pt modelId="{C4321855-7F02-4496-9CB7-D0EE10987692}" type="pres">
      <dgm:prSet presAssocID="{96A9B30D-8EAC-4503-9A01-811F5D463A74}" presName="arrow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B228DC7B-456B-4B8C-94A2-4B7A3680B81C}" type="pres">
      <dgm:prSet presAssocID="{24655F68-546A-49AF-9D97-1DAD3EFA9E62}" presName="arrow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A6C8F7EA-8515-4CD7-9499-BB3857E6DA96}" type="pres">
      <dgm:prSet presAssocID="{2E22367E-C04A-4268-A135-D539CC46693F}" presName="arrow" presStyleLbl="node1" presStyleIdx="2" presStyleCnt="3" custRadScaleRad="123640" custRadScaleInc="172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</dgm:ptLst>
  <dgm:cxnLst>
    <dgm:cxn modelId="{735D8B12-F049-4ED7-8D1C-92D6C7C86760}" srcId="{8A09FC4F-B9A1-4CCC-B5FB-5A1A83A90AA1}" destId="{2E22367E-C04A-4268-A135-D539CC46693F}" srcOrd="2" destOrd="0" parTransId="{B1D2FB7C-AD94-4F24-AE11-2592877B4185}" sibTransId="{2914F5B3-5426-40C8-AD6F-F9D3C3B7B916}"/>
    <dgm:cxn modelId="{A1F46432-7A52-4DCD-88AD-FEC0C8F8B320}" type="presOf" srcId="{2E22367E-C04A-4268-A135-D539CC46693F}" destId="{A6C8F7EA-8515-4CD7-9499-BB3857E6DA96}" srcOrd="0" destOrd="0" presId="urn:microsoft.com/office/officeart/2005/8/layout/arrow5"/>
    <dgm:cxn modelId="{95AA8587-F152-4B6D-AA90-30AFFC636962}" type="presOf" srcId="{96A9B30D-8EAC-4503-9A01-811F5D463A74}" destId="{C4321855-7F02-4496-9CB7-D0EE10987692}" srcOrd="0" destOrd="0" presId="urn:microsoft.com/office/officeart/2005/8/layout/arrow5"/>
    <dgm:cxn modelId="{59AAAEF8-3ABC-435C-9E4C-FCE792475B21}" type="presOf" srcId="{8A09FC4F-B9A1-4CCC-B5FB-5A1A83A90AA1}" destId="{88F3539E-C650-495C-B794-B5D8EA4E2473}" srcOrd="0" destOrd="0" presId="urn:microsoft.com/office/officeart/2005/8/layout/arrow5"/>
    <dgm:cxn modelId="{1E82ADBE-A5C6-47BF-A823-B86024E2F502}" srcId="{8A09FC4F-B9A1-4CCC-B5FB-5A1A83A90AA1}" destId="{24655F68-546A-49AF-9D97-1DAD3EFA9E62}" srcOrd="1" destOrd="0" parTransId="{07611003-A827-45E2-8993-B773278977B7}" sibTransId="{A4DFE462-8AA1-45FC-BC4A-DAA70E82147F}"/>
    <dgm:cxn modelId="{D2267B66-1143-48F9-9BFB-413365968ED5}" type="presOf" srcId="{24655F68-546A-49AF-9D97-1DAD3EFA9E62}" destId="{B228DC7B-456B-4B8C-94A2-4B7A3680B81C}" srcOrd="0" destOrd="0" presId="urn:microsoft.com/office/officeart/2005/8/layout/arrow5"/>
    <dgm:cxn modelId="{CBA0ECF0-397E-459C-9228-4512878788B1}" srcId="{8A09FC4F-B9A1-4CCC-B5FB-5A1A83A90AA1}" destId="{96A9B30D-8EAC-4503-9A01-811F5D463A74}" srcOrd="0" destOrd="0" parTransId="{7CCE8F43-2246-4CDE-96DB-013C971E97EE}" sibTransId="{43D58C5F-1255-4ED0-9F10-AD43E5586F3D}"/>
    <dgm:cxn modelId="{170CB84E-4339-4F6F-A1AC-06AC880FFB98}" type="presParOf" srcId="{88F3539E-C650-495C-B794-B5D8EA4E2473}" destId="{C4321855-7F02-4496-9CB7-D0EE10987692}" srcOrd="0" destOrd="0" presId="urn:microsoft.com/office/officeart/2005/8/layout/arrow5"/>
    <dgm:cxn modelId="{59512995-DA0A-4ACE-888E-339EF61B22FE}" type="presParOf" srcId="{88F3539E-C650-495C-B794-B5D8EA4E2473}" destId="{B228DC7B-456B-4B8C-94A2-4B7A3680B81C}" srcOrd="1" destOrd="0" presId="urn:microsoft.com/office/officeart/2005/8/layout/arrow5"/>
    <dgm:cxn modelId="{3436A452-68BD-4AF0-95F4-AD32DDC963C8}" type="presParOf" srcId="{88F3539E-C650-495C-B794-B5D8EA4E2473}" destId="{A6C8F7EA-8515-4CD7-9499-BB3857E6DA96}" srcOrd="2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321855-7F02-4496-9CB7-D0EE10987692}">
      <dsp:nvSpPr>
        <dsp:cNvPr id="0" name=""/>
        <dsp:cNvSpPr/>
      </dsp:nvSpPr>
      <dsp:spPr>
        <a:xfrm>
          <a:off x="1648013" y="334"/>
          <a:ext cx="2414854" cy="2414854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Permite una cobertura de riesgos.</a:t>
          </a:r>
          <a:endParaRPr lang="es-ES" sz="1500" kern="1200" dirty="0"/>
        </a:p>
      </dsp:txBody>
      <dsp:txXfrm>
        <a:off x="2251727" y="334"/>
        <a:ext cx="1207427" cy="1992255"/>
      </dsp:txXfrm>
    </dsp:sp>
    <dsp:sp modelId="{B228DC7B-456B-4B8C-94A2-4B7A3680B81C}">
      <dsp:nvSpPr>
        <dsp:cNvPr id="0" name=""/>
        <dsp:cNvSpPr/>
      </dsp:nvSpPr>
      <dsp:spPr>
        <a:xfrm rot="7200000">
          <a:off x="3045065" y="2420099"/>
          <a:ext cx="2414854" cy="2414854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permite intervalos temporales de cobertura más abierta</a:t>
          </a:r>
          <a:endParaRPr lang="es-ES" sz="1500" kern="1200" dirty="0"/>
        </a:p>
      </dsp:txBody>
      <dsp:txXfrm rot="-5400000">
        <a:off x="3439355" y="3129463"/>
        <a:ext cx="1992255" cy="1207427"/>
      </dsp:txXfrm>
    </dsp:sp>
    <dsp:sp modelId="{A6C8F7EA-8515-4CD7-9499-BB3857E6DA96}">
      <dsp:nvSpPr>
        <dsp:cNvPr id="0" name=""/>
        <dsp:cNvSpPr/>
      </dsp:nvSpPr>
      <dsp:spPr>
        <a:xfrm rot="14400000">
          <a:off x="-82883" y="2420099"/>
          <a:ext cx="2414854" cy="2414854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puede relacionarse con partidas no financieras</a:t>
          </a:r>
          <a:endParaRPr lang="es-ES" sz="1500" kern="1200" dirty="0"/>
        </a:p>
      </dsp:txBody>
      <dsp:txXfrm rot="5400000">
        <a:off x="-54574" y="3129462"/>
        <a:ext cx="1992255" cy="12074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316F8-5EF8-43F2-84A1-587E8F8FBDB6}" type="datetimeFigureOut">
              <a:rPr lang="es-SV" smtClean="0"/>
              <a:t>10/09/2014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C43AE90E-E95F-420A-B608-E9970C675458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618894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316F8-5EF8-43F2-84A1-587E8F8FBDB6}" type="datetimeFigureOut">
              <a:rPr lang="es-SV" smtClean="0"/>
              <a:t>10/09/2014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C43AE90E-E95F-420A-B608-E9970C675458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26590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316F8-5EF8-43F2-84A1-587E8F8FBDB6}" type="datetimeFigureOut">
              <a:rPr lang="es-SV" smtClean="0"/>
              <a:t>10/09/2014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C43AE90E-E95F-420A-B608-E9970C675458}" type="slidenum">
              <a:rPr lang="es-SV" smtClean="0"/>
              <a:t>‹Nº›</a:t>
            </a:fld>
            <a:endParaRPr lang="es-SV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84550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316F8-5EF8-43F2-84A1-587E8F8FBDB6}" type="datetimeFigureOut">
              <a:rPr lang="es-SV" smtClean="0"/>
              <a:t>10/09/2014</a:t>
            </a:fld>
            <a:endParaRPr lang="es-S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43AE90E-E95F-420A-B608-E9970C675458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9602338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316F8-5EF8-43F2-84A1-587E8F8FBDB6}" type="datetimeFigureOut">
              <a:rPr lang="es-SV" smtClean="0"/>
              <a:t>10/09/2014</a:t>
            </a:fld>
            <a:endParaRPr lang="es-S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43AE90E-E95F-420A-B608-E9970C675458}" type="slidenum">
              <a:rPr lang="es-SV" smtClean="0"/>
              <a:t>‹Nº›</a:t>
            </a:fld>
            <a:endParaRPr lang="es-SV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037466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316F8-5EF8-43F2-84A1-587E8F8FBDB6}" type="datetimeFigureOut">
              <a:rPr lang="es-SV" smtClean="0"/>
              <a:t>10/09/2014</a:t>
            </a:fld>
            <a:endParaRPr lang="es-S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43AE90E-E95F-420A-B608-E9970C675458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8411052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316F8-5EF8-43F2-84A1-587E8F8FBDB6}" type="datetimeFigureOut">
              <a:rPr lang="es-SV" smtClean="0"/>
              <a:t>10/09/2014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AE90E-E95F-420A-B608-E9970C675458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7676857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316F8-5EF8-43F2-84A1-587E8F8FBDB6}" type="datetimeFigureOut">
              <a:rPr lang="es-SV" smtClean="0"/>
              <a:t>10/09/2014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AE90E-E95F-420A-B608-E9970C675458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596171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316F8-5EF8-43F2-84A1-587E8F8FBDB6}" type="datetimeFigureOut">
              <a:rPr lang="es-SV" smtClean="0"/>
              <a:t>10/09/2014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AE90E-E95F-420A-B608-E9970C675458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763169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316F8-5EF8-43F2-84A1-587E8F8FBDB6}" type="datetimeFigureOut">
              <a:rPr lang="es-SV" smtClean="0"/>
              <a:t>10/09/2014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C43AE90E-E95F-420A-B608-E9970C675458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538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316F8-5EF8-43F2-84A1-587E8F8FBDB6}" type="datetimeFigureOut">
              <a:rPr lang="es-SV" smtClean="0"/>
              <a:t>10/09/2014</a:t>
            </a:fld>
            <a:endParaRPr lang="es-S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C43AE90E-E95F-420A-B608-E9970C675458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902003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316F8-5EF8-43F2-84A1-587E8F8FBDB6}" type="datetimeFigureOut">
              <a:rPr lang="es-SV" smtClean="0"/>
              <a:t>10/09/2014</a:t>
            </a:fld>
            <a:endParaRPr lang="es-S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C43AE90E-E95F-420A-B608-E9970C675458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909711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316F8-5EF8-43F2-84A1-587E8F8FBDB6}" type="datetimeFigureOut">
              <a:rPr lang="es-SV" smtClean="0"/>
              <a:t>10/09/2014</a:t>
            </a:fld>
            <a:endParaRPr lang="es-S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AE90E-E95F-420A-B608-E9970C675458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95461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316F8-5EF8-43F2-84A1-587E8F8FBDB6}" type="datetimeFigureOut">
              <a:rPr lang="es-SV" smtClean="0"/>
              <a:t>10/09/2014</a:t>
            </a:fld>
            <a:endParaRPr lang="es-S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AE90E-E95F-420A-B608-E9970C675458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672859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316F8-5EF8-43F2-84A1-587E8F8FBDB6}" type="datetimeFigureOut">
              <a:rPr lang="es-SV" smtClean="0"/>
              <a:t>10/09/2014</a:t>
            </a:fld>
            <a:endParaRPr lang="es-S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AE90E-E95F-420A-B608-E9970C675458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792967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316F8-5EF8-43F2-84A1-587E8F8FBDB6}" type="datetimeFigureOut">
              <a:rPr lang="es-SV" smtClean="0"/>
              <a:t>10/09/2014</a:t>
            </a:fld>
            <a:endParaRPr lang="es-S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43AE90E-E95F-420A-B608-E9970C675458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571990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7316F8-5EF8-43F2-84A1-587E8F8FBDB6}" type="datetimeFigureOut">
              <a:rPr lang="es-SV" smtClean="0"/>
              <a:t>10/09/2014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43AE90E-E95F-420A-B608-E9970C675458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613887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38490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83862" y="1175735"/>
            <a:ext cx="2186274" cy="656635"/>
          </a:xfrm>
        </p:spPr>
        <p:txBody>
          <a:bodyPr>
            <a:normAutofit fontScale="90000"/>
          </a:bodyPr>
          <a:lstStyle/>
          <a:p>
            <a:r>
              <a:rPr lang="es-SV" dirty="0" smtClean="0"/>
              <a:t>Medición</a:t>
            </a:r>
            <a:endParaRPr lang="es-SV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33844" y="2008588"/>
            <a:ext cx="2336292" cy="44348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SV" sz="1350" dirty="0">
                <a:latin typeface="Arial" panose="020B0604020202020204" pitchFamily="34" charset="0"/>
                <a:cs typeface="Arial" panose="020B0604020202020204" pitchFamily="34" charset="0"/>
              </a:rPr>
              <a:t>Instrumento medido al costo amortizado</a:t>
            </a: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1009841" y="3984528"/>
            <a:ext cx="2384298" cy="478488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SV" sz="1350" dirty="0">
                <a:latin typeface="Arial" panose="020B0604020202020204" pitchFamily="34" charset="0"/>
                <a:cs typeface="Arial" panose="020B0604020202020204" pitchFamily="34" charset="0"/>
              </a:rPr>
              <a:t>Instrumento medido al costo menos el deterioro de valor </a:t>
            </a:r>
          </a:p>
        </p:txBody>
      </p:sp>
      <p:sp>
        <p:nvSpPr>
          <p:cNvPr id="5" name="Rectángulo 4"/>
          <p:cNvSpPr/>
          <p:nvPr/>
        </p:nvSpPr>
        <p:spPr>
          <a:xfrm>
            <a:off x="394906" y="2913723"/>
            <a:ext cx="3427286" cy="655222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350"/>
          </a:p>
        </p:txBody>
      </p:sp>
      <p:sp>
        <p:nvSpPr>
          <p:cNvPr id="6" name="Rectángulo 5"/>
          <p:cNvSpPr/>
          <p:nvPr/>
        </p:nvSpPr>
        <p:spPr>
          <a:xfrm>
            <a:off x="394906" y="4835034"/>
            <a:ext cx="3427286" cy="767951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350"/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394907" y="2968697"/>
            <a:ext cx="3566160" cy="550218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SV" sz="1350" dirty="0">
                <a:latin typeface="Arial" panose="020B0604020202020204" pitchFamily="34" charset="0"/>
                <a:cs typeface="Arial" panose="020B0604020202020204" pitchFamily="34" charset="0"/>
              </a:rPr>
              <a:t>Importe en libros del activo – valor presente de los flujos de efectivo futuros estimados</a:t>
            </a:r>
            <a:r>
              <a:rPr lang="es-SV" sz="2100" dirty="0"/>
              <a:t>.</a:t>
            </a:r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418909" y="4896682"/>
            <a:ext cx="3403283" cy="644653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SV" sz="1350" dirty="0">
                <a:latin typeface="Arial" panose="020B0604020202020204" pitchFamily="34" charset="0"/>
                <a:cs typeface="Arial" panose="020B0604020202020204" pitchFamily="34" charset="0"/>
              </a:rPr>
              <a:t>Importe en libros del activo – mejor estimación si el activo se vendiese en el periodo sobre el cual se informa</a:t>
            </a:r>
          </a:p>
        </p:txBody>
      </p:sp>
      <p:sp>
        <p:nvSpPr>
          <p:cNvPr id="12" name="Título 1"/>
          <p:cNvSpPr txBox="1">
            <a:spLocks/>
          </p:cNvSpPr>
          <p:nvPr/>
        </p:nvSpPr>
        <p:spPr>
          <a:xfrm>
            <a:off x="5748147" y="1093811"/>
            <a:ext cx="1977390" cy="738559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SV" sz="3300" dirty="0"/>
              <a:t>Reversión</a:t>
            </a:r>
          </a:p>
        </p:txBody>
      </p:sp>
      <p:sp>
        <p:nvSpPr>
          <p:cNvPr id="13" name="Marcador de contenido 2"/>
          <p:cNvSpPr txBox="1">
            <a:spLocks/>
          </p:cNvSpPr>
          <p:nvPr/>
        </p:nvSpPr>
        <p:spPr>
          <a:xfrm>
            <a:off x="5070348" y="1819937"/>
            <a:ext cx="3332988" cy="619703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SV" sz="1350" dirty="0">
                <a:latin typeface="Arial" panose="020B0604020202020204" pitchFamily="34" charset="0"/>
                <a:cs typeface="Arial" panose="020B0604020202020204" pitchFamily="34" charset="0"/>
              </a:rPr>
              <a:t>Si posterior a la fecha del reconocimiento del deterioro la perdida disminuyera, la entidad debe: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4810887" y="2702234"/>
            <a:ext cx="3851910" cy="4960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350"/>
          </a:p>
        </p:txBody>
      </p:sp>
      <p:sp>
        <p:nvSpPr>
          <p:cNvPr id="15" name="Marcador de contenido 2"/>
          <p:cNvSpPr txBox="1">
            <a:spLocks/>
          </p:cNvSpPr>
          <p:nvPr/>
        </p:nvSpPr>
        <p:spPr>
          <a:xfrm>
            <a:off x="4810887" y="2829537"/>
            <a:ext cx="3930777" cy="368711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SV" sz="1350" dirty="0">
                <a:latin typeface="Arial" panose="020B0604020202020204" pitchFamily="34" charset="0"/>
                <a:cs typeface="Arial" panose="020B0604020202020204" pitchFamily="34" charset="0"/>
              </a:rPr>
              <a:t>Reversar la pérdida reconocida con anterioridad </a:t>
            </a:r>
          </a:p>
        </p:txBody>
      </p:sp>
      <p:sp>
        <p:nvSpPr>
          <p:cNvPr id="16" name="Marcador de contenido 2"/>
          <p:cNvSpPr txBox="1">
            <a:spLocks/>
          </p:cNvSpPr>
          <p:nvPr/>
        </p:nvSpPr>
        <p:spPr>
          <a:xfrm>
            <a:off x="4810887" y="3632092"/>
            <a:ext cx="3989070" cy="410766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SV" sz="1500" dirty="0"/>
              <a:t>Reversar la pérdida directamente </a:t>
            </a:r>
          </a:p>
        </p:txBody>
      </p:sp>
      <p:sp>
        <p:nvSpPr>
          <p:cNvPr id="17" name="Rectángulo 16"/>
          <p:cNvSpPr/>
          <p:nvPr/>
        </p:nvSpPr>
        <p:spPr>
          <a:xfrm>
            <a:off x="4810887" y="3593813"/>
            <a:ext cx="3851910" cy="3752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350"/>
          </a:p>
        </p:txBody>
      </p:sp>
      <p:sp>
        <p:nvSpPr>
          <p:cNvPr id="18" name="Marcador de contenido 2"/>
          <p:cNvSpPr txBox="1">
            <a:spLocks/>
          </p:cNvSpPr>
          <p:nvPr/>
        </p:nvSpPr>
        <p:spPr>
          <a:xfrm>
            <a:off x="4810887" y="4418223"/>
            <a:ext cx="3693033" cy="389429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SV" sz="1350" dirty="0">
                <a:latin typeface="Arial" panose="020B0604020202020204" pitchFamily="34" charset="0"/>
                <a:cs typeface="Arial" panose="020B0604020202020204" pitchFamily="34" charset="0"/>
              </a:rPr>
              <a:t>Mediante un ajuste de una cuenta correctora</a:t>
            </a:r>
          </a:p>
        </p:txBody>
      </p:sp>
      <p:sp>
        <p:nvSpPr>
          <p:cNvPr id="19" name="Rectángulo 18"/>
          <p:cNvSpPr/>
          <p:nvPr/>
        </p:nvSpPr>
        <p:spPr>
          <a:xfrm>
            <a:off x="4810887" y="4325853"/>
            <a:ext cx="3851910" cy="48756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350"/>
          </a:p>
        </p:txBody>
      </p:sp>
      <p:sp>
        <p:nvSpPr>
          <p:cNvPr id="21" name="Marcador de contenido 2"/>
          <p:cNvSpPr txBox="1">
            <a:spLocks/>
          </p:cNvSpPr>
          <p:nvPr/>
        </p:nvSpPr>
        <p:spPr>
          <a:xfrm>
            <a:off x="4606146" y="5201462"/>
            <a:ext cx="4584573" cy="478545"/>
          </a:xfrm>
          <a:prstGeom prst="rect">
            <a:avLst/>
          </a:prstGeom>
        </p:spPr>
        <p:txBody>
          <a:bodyPr vert="horz" lIns="68580" tIns="34290" rIns="68580" bIns="3429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SV" sz="1500" dirty="0"/>
              <a:t>El importe de la reversión irá a resultados y no podrá exceder del monto reconocido en libros </a:t>
            </a:r>
          </a:p>
        </p:txBody>
      </p:sp>
      <p:sp>
        <p:nvSpPr>
          <p:cNvPr id="22" name="Rectángulo 21"/>
          <p:cNvSpPr/>
          <p:nvPr/>
        </p:nvSpPr>
        <p:spPr>
          <a:xfrm>
            <a:off x="4616577" y="5157262"/>
            <a:ext cx="4240530" cy="53737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350"/>
          </a:p>
        </p:txBody>
      </p:sp>
      <p:sp>
        <p:nvSpPr>
          <p:cNvPr id="9" name="Flecha abajo 8"/>
          <p:cNvSpPr/>
          <p:nvPr/>
        </p:nvSpPr>
        <p:spPr>
          <a:xfrm>
            <a:off x="2108550" y="2452073"/>
            <a:ext cx="93440" cy="2501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350"/>
          </a:p>
        </p:txBody>
      </p:sp>
      <p:sp>
        <p:nvSpPr>
          <p:cNvPr id="24" name="Flecha abajo 23"/>
          <p:cNvSpPr/>
          <p:nvPr/>
        </p:nvSpPr>
        <p:spPr>
          <a:xfrm>
            <a:off x="2108550" y="4458055"/>
            <a:ext cx="93440" cy="2501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350"/>
          </a:p>
        </p:txBody>
      </p:sp>
      <p:sp>
        <p:nvSpPr>
          <p:cNvPr id="25" name="Flecha abajo 24"/>
          <p:cNvSpPr/>
          <p:nvPr/>
        </p:nvSpPr>
        <p:spPr>
          <a:xfrm>
            <a:off x="2127124" y="3658695"/>
            <a:ext cx="93440" cy="2501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350"/>
          </a:p>
        </p:txBody>
      </p:sp>
      <p:sp>
        <p:nvSpPr>
          <p:cNvPr id="26" name="Flecha abajo 25"/>
          <p:cNvSpPr/>
          <p:nvPr/>
        </p:nvSpPr>
        <p:spPr>
          <a:xfrm>
            <a:off x="6805423" y="2332250"/>
            <a:ext cx="93440" cy="2501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350"/>
          </a:p>
        </p:txBody>
      </p:sp>
      <p:sp>
        <p:nvSpPr>
          <p:cNvPr id="27" name="Flecha abajo 26"/>
          <p:cNvSpPr/>
          <p:nvPr/>
        </p:nvSpPr>
        <p:spPr>
          <a:xfrm>
            <a:off x="6804994" y="3274511"/>
            <a:ext cx="93440" cy="2501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350"/>
          </a:p>
        </p:txBody>
      </p:sp>
      <p:sp>
        <p:nvSpPr>
          <p:cNvPr id="28" name="Flecha abajo 27"/>
          <p:cNvSpPr/>
          <p:nvPr/>
        </p:nvSpPr>
        <p:spPr>
          <a:xfrm>
            <a:off x="6804993" y="4026413"/>
            <a:ext cx="93440" cy="2501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350"/>
          </a:p>
        </p:txBody>
      </p:sp>
      <p:pic>
        <p:nvPicPr>
          <p:cNvPr id="29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" y="0"/>
            <a:ext cx="1259275" cy="1333350"/>
          </a:xfrm>
          <a:prstGeom prst="rect">
            <a:avLst/>
          </a:prstGeom>
        </p:spPr>
      </p:pic>
      <p:pic>
        <p:nvPicPr>
          <p:cNvPr id="30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4275" y="0"/>
            <a:ext cx="1609725" cy="160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71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65326" y="773694"/>
            <a:ext cx="5598414" cy="994172"/>
          </a:xfrm>
        </p:spPr>
        <p:txBody>
          <a:bodyPr>
            <a:normAutofit fontScale="90000"/>
          </a:bodyPr>
          <a:lstStyle/>
          <a:p>
            <a:pPr algn="ctr"/>
            <a:r>
              <a:rPr lang="es-SV" dirty="0" smtClean="0"/>
              <a:t>Estimación del Valor Razonable</a:t>
            </a:r>
            <a:endParaRPr lang="es-SV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720215" y="1755790"/>
            <a:ext cx="5104638" cy="45500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SV" dirty="0" smtClean="0">
                <a:latin typeface="Arial" panose="020B0604020202020204" pitchFamily="34" charset="0"/>
                <a:cs typeface="Arial" panose="020B0604020202020204" pitchFamily="34" charset="0"/>
              </a:rPr>
              <a:t>Jerarquía de estimación del Valor Razonable.</a:t>
            </a:r>
            <a:endParaRPr lang="es-SV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1777937" y="2394991"/>
            <a:ext cx="5087493" cy="455009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SV" sz="1350" dirty="0">
                <a:latin typeface="Arial" panose="020B0604020202020204" pitchFamily="34" charset="0"/>
                <a:cs typeface="Arial" panose="020B0604020202020204" pitchFamily="34" charset="0"/>
              </a:rPr>
              <a:t>Cotizar un precio para un activo idéntico en un mercado activo.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397764" y="4872273"/>
            <a:ext cx="2962656" cy="663779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SV" sz="1350" dirty="0">
                <a:latin typeface="Arial" panose="020B0604020202020204" pitchFamily="34" charset="0"/>
                <a:cs typeface="Arial" panose="020B0604020202020204" pitchFamily="34" charset="0"/>
              </a:rPr>
              <a:t>El precio refleja de forma razonable el precio que se podría esperar que el mercado fijara para el activo, y </a:t>
            </a:r>
            <a:endParaRPr lang="es-SV" sz="13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1712214" y="3249621"/>
            <a:ext cx="5104638" cy="455009"/>
          </a:xfrm>
          <a:prstGeom prst="rect">
            <a:avLst/>
          </a:prstGeom>
        </p:spPr>
        <p:txBody>
          <a:bodyPr vert="horz" lIns="68580" tIns="34290" rIns="68580" bIns="3429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SV" sz="2100" dirty="0">
                <a:latin typeface="Arial" panose="020B0604020202020204" pitchFamily="34" charset="0"/>
                <a:cs typeface="Arial" panose="020B0604020202020204" pitchFamily="34" charset="0"/>
              </a:rPr>
              <a:t>Si los precios cotizados no están disponibles, se toma en cuenta el precio de una transacción reciente para un activo idéntico.</a:t>
            </a: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2618042" y="4063015"/>
            <a:ext cx="3292983" cy="275582"/>
          </a:xfrm>
          <a:prstGeom prst="rect">
            <a:avLst/>
          </a:prstGeom>
        </p:spPr>
        <p:txBody>
          <a:bodyPr vert="horz" lIns="68580" tIns="34290" rIns="68580" bIns="3429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SV" sz="1350" dirty="0">
                <a:latin typeface="Arial" panose="020B0604020202020204" pitchFamily="34" charset="0"/>
                <a:cs typeface="Arial" panose="020B0604020202020204" pitchFamily="34" charset="0"/>
              </a:rPr>
              <a:t>Hacer uso de una </a:t>
            </a:r>
            <a:r>
              <a:rPr lang="es-SV" sz="1350" b="1" dirty="0">
                <a:latin typeface="Arial" panose="020B0604020202020204" pitchFamily="34" charset="0"/>
                <a:cs typeface="Arial" panose="020B0604020202020204" pitchFamily="34" charset="0"/>
              </a:rPr>
              <a:t>Técnica de Valoración </a:t>
            </a:r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5048060" y="4688915"/>
            <a:ext cx="3634740" cy="1010748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SV" sz="1350" dirty="0">
                <a:latin typeface="Arial" panose="020B0604020202020204" pitchFamily="34" charset="0"/>
                <a:cs typeface="Arial" panose="020B0604020202020204" pitchFamily="34" charset="0"/>
              </a:rPr>
              <a:t>Las variables utilizadas por la técnica de valoración representan de forma razonable las expectativas del mercado y miden los factores de rentabilidad-riesgo inherentes al activo.</a:t>
            </a:r>
            <a:endParaRPr lang="es-SV" sz="13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1777937" y="2310293"/>
            <a:ext cx="4973193" cy="455009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350" dirty="0"/>
          </a:p>
        </p:txBody>
      </p:sp>
      <p:sp>
        <p:nvSpPr>
          <p:cNvPr id="10" name="Rectángulo 9"/>
          <p:cNvSpPr/>
          <p:nvPr/>
        </p:nvSpPr>
        <p:spPr>
          <a:xfrm>
            <a:off x="1779080" y="3139468"/>
            <a:ext cx="5104638" cy="571049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350"/>
          </a:p>
        </p:txBody>
      </p:sp>
      <p:sp>
        <p:nvSpPr>
          <p:cNvPr id="13" name="Rectángulo 12"/>
          <p:cNvSpPr/>
          <p:nvPr/>
        </p:nvSpPr>
        <p:spPr>
          <a:xfrm>
            <a:off x="2577465" y="4018574"/>
            <a:ext cx="3390138" cy="362284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350"/>
          </a:p>
        </p:txBody>
      </p:sp>
      <p:sp>
        <p:nvSpPr>
          <p:cNvPr id="15" name="Flecha abajo 14"/>
          <p:cNvSpPr/>
          <p:nvPr/>
        </p:nvSpPr>
        <p:spPr>
          <a:xfrm>
            <a:off x="4046220" y="1983294"/>
            <a:ext cx="109728" cy="22750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350"/>
          </a:p>
        </p:txBody>
      </p:sp>
      <p:sp>
        <p:nvSpPr>
          <p:cNvPr id="16" name="Flecha abajo 15"/>
          <p:cNvSpPr/>
          <p:nvPr/>
        </p:nvSpPr>
        <p:spPr>
          <a:xfrm>
            <a:off x="4046220" y="2850000"/>
            <a:ext cx="109728" cy="22750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350"/>
          </a:p>
        </p:txBody>
      </p:sp>
      <p:sp>
        <p:nvSpPr>
          <p:cNvPr id="17" name="Flecha abajo 16"/>
          <p:cNvSpPr/>
          <p:nvPr/>
        </p:nvSpPr>
        <p:spPr>
          <a:xfrm>
            <a:off x="4059936" y="3749432"/>
            <a:ext cx="109728" cy="22750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350"/>
          </a:p>
        </p:txBody>
      </p:sp>
      <p:sp>
        <p:nvSpPr>
          <p:cNvPr id="18" name="Flecha doblada 17"/>
          <p:cNvSpPr/>
          <p:nvPr/>
        </p:nvSpPr>
        <p:spPr>
          <a:xfrm rot="5400000">
            <a:off x="6281928" y="4104695"/>
            <a:ext cx="356616" cy="443151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350">
              <a:solidFill>
                <a:schemeClr val="tx1"/>
              </a:solidFill>
            </a:endParaRPr>
          </a:p>
        </p:txBody>
      </p:sp>
      <p:sp>
        <p:nvSpPr>
          <p:cNvPr id="21" name="Flecha doblada 20"/>
          <p:cNvSpPr/>
          <p:nvPr/>
        </p:nvSpPr>
        <p:spPr>
          <a:xfrm rot="5400000" flipV="1">
            <a:off x="1908276" y="4069907"/>
            <a:ext cx="359732" cy="509612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350">
              <a:solidFill>
                <a:schemeClr val="tx1"/>
              </a:solidFill>
            </a:endParaRPr>
          </a:p>
        </p:txBody>
      </p:sp>
      <p:sp>
        <p:nvSpPr>
          <p:cNvPr id="22" name="Proceso alternativo 21"/>
          <p:cNvSpPr/>
          <p:nvPr/>
        </p:nvSpPr>
        <p:spPr>
          <a:xfrm>
            <a:off x="397764" y="4599598"/>
            <a:ext cx="3140964" cy="1209128"/>
          </a:xfrm>
          <a:prstGeom prst="flowChartAlternateProcess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350"/>
          </a:p>
        </p:txBody>
      </p:sp>
      <p:sp>
        <p:nvSpPr>
          <p:cNvPr id="23" name="Proceso alternativo 22"/>
          <p:cNvSpPr/>
          <p:nvPr/>
        </p:nvSpPr>
        <p:spPr>
          <a:xfrm>
            <a:off x="4667441" y="4587707"/>
            <a:ext cx="4056507" cy="1209128"/>
          </a:xfrm>
          <a:prstGeom prst="flowChartAlternateProcess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350"/>
          </a:p>
        </p:txBody>
      </p:sp>
      <p:pic>
        <p:nvPicPr>
          <p:cNvPr id="19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" y="0"/>
            <a:ext cx="1259275" cy="1333350"/>
          </a:xfrm>
          <a:prstGeom prst="rect">
            <a:avLst/>
          </a:prstGeom>
        </p:spPr>
      </p:pic>
      <p:pic>
        <p:nvPicPr>
          <p:cNvPr id="20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4275" y="0"/>
            <a:ext cx="1609725" cy="160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214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8715" y="1064560"/>
            <a:ext cx="6819138" cy="699992"/>
          </a:xfrm>
        </p:spPr>
        <p:txBody>
          <a:bodyPr>
            <a:normAutofit fontScale="90000"/>
          </a:bodyPr>
          <a:lstStyle/>
          <a:p>
            <a:pPr algn="ctr"/>
            <a:r>
              <a:rPr lang="es-SV" dirty="0" smtClean="0"/>
              <a:t>Bajas en cuentas de activos financieros</a:t>
            </a:r>
            <a:endParaRPr lang="es-SV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377517" y="2100523"/>
            <a:ext cx="2519172" cy="63523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SV" sz="1350" dirty="0">
                <a:latin typeface="Arial" panose="020B0604020202020204" pitchFamily="34" charset="0"/>
                <a:cs typeface="Arial" panose="020B0604020202020204" pitchFamily="34" charset="0"/>
              </a:rPr>
              <a:t>2-Expiren o se liquiden los derechos de percibir flujos de efectivos </a:t>
            </a: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783526" y="2984610"/>
            <a:ext cx="2515172" cy="611351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SV" sz="1350" dirty="0">
                <a:latin typeface="Arial" panose="020B0604020202020204" pitchFamily="34" charset="0"/>
                <a:cs typeface="Arial" panose="020B0604020202020204" pitchFamily="34" charset="0"/>
              </a:rPr>
              <a:t>1-Transferencia a un tercero los riesgos y ventajas 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6168200" y="2984610"/>
            <a:ext cx="2448306" cy="611351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SV" sz="1350" dirty="0">
                <a:latin typeface="Arial" panose="020B0604020202020204" pitchFamily="34" charset="0"/>
                <a:cs typeface="Arial" panose="020B0604020202020204" pitchFamily="34" charset="0"/>
              </a:rPr>
              <a:t>3-La entidad mantiene algunos riesgos y ventajas pero transfiere el control</a:t>
            </a: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3558158" y="4594702"/>
            <a:ext cx="1973961" cy="95311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SV" sz="2100" dirty="0"/>
              <a:t>Baja de activos financieros </a:t>
            </a:r>
          </a:p>
        </p:txBody>
      </p:sp>
      <p:sp>
        <p:nvSpPr>
          <p:cNvPr id="7" name="Elipse 6"/>
          <p:cNvSpPr/>
          <p:nvPr/>
        </p:nvSpPr>
        <p:spPr>
          <a:xfrm>
            <a:off x="3103960" y="4164210"/>
            <a:ext cx="2908649" cy="1613056"/>
          </a:xfrm>
          <a:prstGeom prst="ellipse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350"/>
          </a:p>
        </p:txBody>
      </p:sp>
      <p:sp>
        <p:nvSpPr>
          <p:cNvPr id="8" name="Flecha derecha 7"/>
          <p:cNvSpPr/>
          <p:nvPr/>
        </p:nvSpPr>
        <p:spPr>
          <a:xfrm rot="5400000">
            <a:off x="3968175" y="3132695"/>
            <a:ext cx="1153928" cy="765722"/>
          </a:xfrm>
          <a:prstGeom prst="rightArrow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350"/>
          </a:p>
        </p:txBody>
      </p:sp>
      <p:sp>
        <p:nvSpPr>
          <p:cNvPr id="9" name="Proceso alternativo 8"/>
          <p:cNvSpPr/>
          <p:nvPr/>
        </p:nvSpPr>
        <p:spPr>
          <a:xfrm>
            <a:off x="576929" y="2860302"/>
            <a:ext cx="2674620" cy="795125"/>
          </a:xfrm>
          <a:prstGeom prst="flowChartAlternateProcess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350"/>
          </a:p>
        </p:txBody>
      </p:sp>
      <p:sp>
        <p:nvSpPr>
          <p:cNvPr id="10" name="Proceso alternativo 9"/>
          <p:cNvSpPr/>
          <p:nvPr/>
        </p:nvSpPr>
        <p:spPr>
          <a:xfrm>
            <a:off x="3267266" y="2002222"/>
            <a:ext cx="2674620" cy="795125"/>
          </a:xfrm>
          <a:prstGeom prst="flowChartAlternateProcess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350"/>
          </a:p>
        </p:txBody>
      </p:sp>
      <p:sp>
        <p:nvSpPr>
          <p:cNvPr id="11" name="Proceso alternativo 10"/>
          <p:cNvSpPr/>
          <p:nvPr/>
        </p:nvSpPr>
        <p:spPr>
          <a:xfrm>
            <a:off x="5941886" y="2892723"/>
            <a:ext cx="2674620" cy="795125"/>
          </a:xfrm>
          <a:prstGeom prst="flowChartAlternateProcess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350"/>
          </a:p>
        </p:txBody>
      </p:sp>
      <p:sp>
        <p:nvSpPr>
          <p:cNvPr id="12" name="Flecha derecha 11"/>
          <p:cNvSpPr/>
          <p:nvPr/>
        </p:nvSpPr>
        <p:spPr>
          <a:xfrm rot="2881588">
            <a:off x="1967308" y="3888227"/>
            <a:ext cx="1153928" cy="765722"/>
          </a:xfrm>
          <a:prstGeom prst="rightArrow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350"/>
          </a:p>
        </p:txBody>
      </p:sp>
      <p:sp>
        <p:nvSpPr>
          <p:cNvPr id="13" name="Flecha derecha 12"/>
          <p:cNvSpPr/>
          <p:nvPr/>
        </p:nvSpPr>
        <p:spPr>
          <a:xfrm rot="8476343">
            <a:off x="6009357" y="3916784"/>
            <a:ext cx="1153928" cy="765722"/>
          </a:xfrm>
          <a:prstGeom prst="rightArrow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350"/>
          </a:p>
        </p:txBody>
      </p:sp>
      <p:pic>
        <p:nvPicPr>
          <p:cNvPr id="1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" y="0"/>
            <a:ext cx="1259275" cy="1333350"/>
          </a:xfrm>
          <a:prstGeom prst="rect">
            <a:avLst/>
          </a:prstGeom>
        </p:spPr>
      </p:pic>
      <p:pic>
        <p:nvPicPr>
          <p:cNvPr id="1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4275" y="0"/>
            <a:ext cx="1609725" cy="160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81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6152" y="1145644"/>
            <a:ext cx="6972300" cy="994172"/>
          </a:xfrm>
        </p:spPr>
        <p:txBody>
          <a:bodyPr>
            <a:normAutofit fontScale="90000"/>
          </a:bodyPr>
          <a:lstStyle/>
          <a:p>
            <a:pPr algn="ctr"/>
            <a:r>
              <a:rPr lang="es-SV" dirty="0" smtClean="0"/>
              <a:t>Baja en cuenta de un  pasivos financiero</a:t>
            </a:r>
            <a:endParaRPr lang="es-SV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278000" y="2545358"/>
            <a:ext cx="4309110" cy="472964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es-SV" sz="2700" dirty="0"/>
              <a:t>Baja de pasivos financieros 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744718" y="3783088"/>
            <a:ext cx="2770632" cy="472964"/>
          </a:xfrm>
          <a:prstGeom prst="rect">
            <a:avLst/>
          </a:prstGeom>
        </p:spPr>
        <p:txBody>
          <a:bodyPr vert="horz" lIns="68580" tIns="34290" rIns="68580" bIns="34290" rtlCol="0">
            <a:normAutofit fontScale="4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SV" sz="2700" dirty="0"/>
              <a:t>Cuando haya sido pagada, cancelada o haya expirado</a:t>
            </a: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522351" y="3772172"/>
            <a:ext cx="2916936" cy="610273"/>
          </a:xfrm>
          <a:prstGeom prst="rect">
            <a:avLst/>
          </a:prstGeom>
        </p:spPr>
        <p:txBody>
          <a:bodyPr vert="horz" lIns="68580" tIns="34290" rIns="68580" bIns="3429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SV" sz="2700" dirty="0"/>
              <a:t>Cuando se haya extinguido la obligación según contrato 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2286000" y="2268487"/>
            <a:ext cx="4309110" cy="946404"/>
          </a:xfrm>
          <a:prstGeom prst="round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350"/>
          </a:p>
        </p:txBody>
      </p:sp>
      <p:sp>
        <p:nvSpPr>
          <p:cNvPr id="8" name="Flecha doblada 7"/>
          <p:cNvSpPr/>
          <p:nvPr/>
        </p:nvSpPr>
        <p:spPr>
          <a:xfrm rot="5400000">
            <a:off x="6688835" y="2769798"/>
            <a:ext cx="438912" cy="610362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350">
              <a:solidFill>
                <a:schemeClr val="tx1"/>
              </a:solidFill>
            </a:endParaRPr>
          </a:p>
        </p:txBody>
      </p:sp>
      <p:sp>
        <p:nvSpPr>
          <p:cNvPr id="9" name="Flecha doblada 8"/>
          <p:cNvSpPr/>
          <p:nvPr/>
        </p:nvSpPr>
        <p:spPr>
          <a:xfrm rot="5400000" flipV="1">
            <a:off x="1787670" y="2780905"/>
            <a:ext cx="428591" cy="568071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350">
              <a:solidFill>
                <a:schemeClr val="tx1"/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522351" y="3658879"/>
            <a:ext cx="2916936" cy="836858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350"/>
          </a:p>
        </p:txBody>
      </p:sp>
      <p:sp>
        <p:nvSpPr>
          <p:cNvPr id="12" name="Rectángulo 11"/>
          <p:cNvSpPr/>
          <p:nvPr/>
        </p:nvSpPr>
        <p:spPr>
          <a:xfrm>
            <a:off x="5598414" y="3658879"/>
            <a:ext cx="2916936" cy="836858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350"/>
          </a:p>
        </p:txBody>
      </p:sp>
      <p:pic>
        <p:nvPicPr>
          <p:cNvPr id="13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" y="0"/>
            <a:ext cx="1259275" cy="1333350"/>
          </a:xfrm>
          <a:prstGeom prst="rect">
            <a:avLst/>
          </a:prstGeom>
        </p:spPr>
      </p:pic>
      <p:pic>
        <p:nvPicPr>
          <p:cNvPr id="14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4275" y="0"/>
            <a:ext cx="1609725" cy="160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37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35174" y="731137"/>
            <a:ext cx="3911346" cy="687632"/>
          </a:xfrm>
        </p:spPr>
        <p:txBody>
          <a:bodyPr>
            <a:normAutofit fontScale="90000"/>
          </a:bodyPr>
          <a:lstStyle/>
          <a:p>
            <a:pPr algn="ctr"/>
            <a:r>
              <a:rPr lang="es-SV" dirty="0" smtClean="0"/>
              <a:t>Información a Revelar</a:t>
            </a:r>
            <a:endParaRPr lang="es-SV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312986" y="1933567"/>
            <a:ext cx="2705481" cy="5713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SV" sz="1350" dirty="0">
                <a:latin typeface="Arial" panose="020B0604020202020204" pitchFamily="34" charset="0"/>
                <a:cs typeface="Arial" panose="020B0604020202020204" pitchFamily="34" charset="0"/>
              </a:rPr>
              <a:t>Políticas Contables de instrumentos financieros</a:t>
            </a: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2705481" y="2795377"/>
            <a:ext cx="3741039" cy="862352"/>
          </a:xfrm>
          <a:prstGeom prst="rect">
            <a:avLst/>
          </a:prstGeom>
        </p:spPr>
        <p:txBody>
          <a:bodyPr vert="horz" lIns="68580" tIns="34290" rIns="68580" bIns="3429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SV" sz="2100" dirty="0"/>
              <a:t>Estados de situación financiera-categorías de activos financieras y pasivos financieros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6419087" y="4060159"/>
            <a:ext cx="2169414" cy="427577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SV" sz="2100" dirty="0"/>
              <a:t>Garantía</a:t>
            </a: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1393889" y="5138250"/>
            <a:ext cx="6364224" cy="563051"/>
          </a:xfrm>
          <a:prstGeom prst="rect">
            <a:avLst/>
          </a:prstGeom>
        </p:spPr>
        <p:txBody>
          <a:bodyPr vert="horz" lIns="68580" tIns="34290" rIns="68580" bIns="3429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SV" sz="2100" dirty="0"/>
              <a:t>Incumplimientos y otras infracciones de prestamos por pagar.</a:t>
            </a: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1167575" y="4060159"/>
            <a:ext cx="2169414" cy="427577"/>
          </a:xfrm>
          <a:prstGeom prst="rect">
            <a:avLst/>
          </a:prstGeom>
        </p:spPr>
        <p:txBody>
          <a:bodyPr vert="horz" lIns="68580" tIns="34290" rIns="68580" bIns="3429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SV" sz="2100" dirty="0"/>
              <a:t>Baja en cuentas</a:t>
            </a:r>
          </a:p>
        </p:txBody>
      </p:sp>
      <p:sp>
        <p:nvSpPr>
          <p:cNvPr id="8" name="Rectángulo redondeado 7"/>
          <p:cNvSpPr/>
          <p:nvPr/>
        </p:nvSpPr>
        <p:spPr>
          <a:xfrm>
            <a:off x="3171825" y="1841626"/>
            <a:ext cx="2255710" cy="663248"/>
          </a:xfrm>
          <a:prstGeom prst="round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350"/>
          </a:p>
        </p:txBody>
      </p:sp>
      <p:sp>
        <p:nvSpPr>
          <p:cNvPr id="9" name="Rectángulo 8"/>
          <p:cNvSpPr/>
          <p:nvPr/>
        </p:nvSpPr>
        <p:spPr>
          <a:xfrm>
            <a:off x="2535174" y="2795377"/>
            <a:ext cx="3911346" cy="862352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350"/>
          </a:p>
        </p:txBody>
      </p:sp>
      <p:sp>
        <p:nvSpPr>
          <p:cNvPr id="10" name="Flecha doblada 9"/>
          <p:cNvSpPr/>
          <p:nvPr/>
        </p:nvSpPr>
        <p:spPr>
          <a:xfrm rot="5400000">
            <a:off x="6410401" y="3223820"/>
            <a:ext cx="589788" cy="51755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350">
              <a:solidFill>
                <a:schemeClr val="tx1"/>
              </a:solidFill>
            </a:endParaRPr>
          </a:p>
        </p:txBody>
      </p:sp>
      <p:sp>
        <p:nvSpPr>
          <p:cNvPr id="11" name="Flecha doblada 10"/>
          <p:cNvSpPr/>
          <p:nvPr/>
        </p:nvSpPr>
        <p:spPr>
          <a:xfrm rot="5400000" flipV="1">
            <a:off x="1971727" y="3189986"/>
            <a:ext cx="561110" cy="556538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350">
              <a:solidFill>
                <a:schemeClr val="tx1"/>
              </a:solidFill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1393889" y="5018490"/>
            <a:ext cx="6364224" cy="543349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350"/>
          </a:p>
        </p:txBody>
      </p:sp>
      <p:sp>
        <p:nvSpPr>
          <p:cNvPr id="13" name="Rectángulo redondeado 12"/>
          <p:cNvSpPr/>
          <p:nvPr/>
        </p:nvSpPr>
        <p:spPr>
          <a:xfrm>
            <a:off x="6285128" y="4015986"/>
            <a:ext cx="1357884" cy="427577"/>
          </a:xfrm>
          <a:prstGeom prst="round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350"/>
          </a:p>
        </p:txBody>
      </p:sp>
      <p:sp>
        <p:nvSpPr>
          <p:cNvPr id="15" name="Rectángulo redondeado 14"/>
          <p:cNvSpPr/>
          <p:nvPr/>
        </p:nvSpPr>
        <p:spPr>
          <a:xfrm>
            <a:off x="1056132" y="4060159"/>
            <a:ext cx="2005965" cy="427577"/>
          </a:xfrm>
          <a:prstGeom prst="round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350"/>
          </a:p>
        </p:txBody>
      </p:sp>
      <p:pic>
        <p:nvPicPr>
          <p:cNvPr id="16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" y="0"/>
            <a:ext cx="1259275" cy="1333350"/>
          </a:xfrm>
          <a:prstGeom prst="rect">
            <a:avLst/>
          </a:prstGeom>
        </p:spPr>
      </p:pic>
      <p:pic>
        <p:nvPicPr>
          <p:cNvPr id="17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4275" y="0"/>
            <a:ext cx="1609725" cy="160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48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86249" y="2156346"/>
            <a:ext cx="7034438" cy="3206485"/>
          </a:xfrm>
        </p:spPr>
        <p:txBody>
          <a:bodyPr>
            <a:normAutofit/>
          </a:bodyPr>
          <a:lstStyle/>
          <a:p>
            <a:r>
              <a:rPr lang="es-ES" sz="4000" b="1" dirty="0" smtClean="0"/>
              <a:t>OTROS TEMAS RELACIONANDO CON LOS INSTRUMENTOS FINANCIEROS.</a:t>
            </a:r>
            <a:br>
              <a:rPr lang="es-ES" sz="4000" b="1" dirty="0" smtClean="0"/>
            </a:br>
            <a:r>
              <a:rPr lang="es-ES" sz="4000" b="1" dirty="0" smtClean="0"/>
              <a:t>SECCIÓN 12, NIIF PYMES.</a:t>
            </a:r>
            <a:endParaRPr lang="es-ES" sz="4000" b="1" dirty="0"/>
          </a:p>
        </p:txBody>
      </p:sp>
    </p:spTree>
    <p:extLst>
      <p:ext uri="{BB962C8B-B14F-4D97-AF65-F5344CB8AC3E}">
        <p14:creationId xmlns:p14="http://schemas.microsoft.com/office/powerpoint/2010/main" val="118052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 rotWithShape="1">
          <a:blip r:embed="rId2"/>
          <a:srcRect l="3654" t="20094" r="51432" b="30855"/>
          <a:stretch/>
        </p:blipFill>
        <p:spPr bwMode="auto">
          <a:xfrm>
            <a:off x="342900" y="1639331"/>
            <a:ext cx="3456803" cy="411891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INSTRUMENTO FINANCIERO.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920182" y="1639330"/>
            <a:ext cx="4995572" cy="3777622"/>
          </a:xfrm>
        </p:spPr>
        <p:txBody>
          <a:bodyPr>
            <a:normAutofit fontScale="92500"/>
          </a:bodyPr>
          <a:lstStyle/>
          <a:p>
            <a:r>
              <a:rPr lang="es-E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“Es </a:t>
            </a:r>
            <a:r>
              <a:rPr lang="es-E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 contrato que da lugar a un activo financiero de una entidad y a un pasivo financiero o a un instrumento de patrimonio de otra”. A demás impone riesgos al comprador o vendedor que no son característicos de los contratos de compra y venta de activos intangibles.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673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APLICACIÓN.</a:t>
            </a:r>
            <a:endParaRPr lang="es-ES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44844" y="1905001"/>
            <a:ext cx="7868519" cy="4255417"/>
          </a:xfrm>
        </p:spPr>
        <p:txBody>
          <a:bodyPr>
            <a:normAutofit/>
          </a:bodyPr>
          <a:lstStyle/>
          <a:p>
            <a:pPr lvl="0"/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compra o venta de una partida no financiera. </a:t>
            </a:r>
          </a:p>
          <a:p>
            <a:pPr lvl="0"/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todos los contratos que imponen riesgos al comprador o vendedor que no son característicos de los contratos de compra o venta de activos tangibles. </a:t>
            </a:r>
          </a:p>
          <a:p>
            <a:pPr lvl="0"/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todas las transacciones que puedan dar lugar a una pérdida para el comprador o el vendedor. </a:t>
            </a:r>
          </a:p>
          <a:p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variaciones en tasas de cambio en moneda extranjera, o un incumplimiento por parte de una de las contrapartes. </a:t>
            </a:r>
          </a:p>
        </p:txBody>
      </p:sp>
      <p:pic>
        <p:nvPicPr>
          <p:cNvPr id="4" name="Marcador de contenido 3"/>
          <p:cNvPicPr>
            <a:picLocks/>
          </p:cNvPicPr>
          <p:nvPr/>
        </p:nvPicPr>
        <p:blipFill rotWithShape="1">
          <a:blip r:embed="rId2"/>
          <a:srcRect l="64372" t="236" r="5633" b="60829"/>
          <a:stretch/>
        </p:blipFill>
        <p:spPr bwMode="auto">
          <a:xfrm>
            <a:off x="6227806" y="1"/>
            <a:ext cx="2916194" cy="2286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8853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EJEMPLOS INSTRUMENTOS FINANCIEROS DE LA NIIF 12.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67264" y="2133600"/>
            <a:ext cx="7961195" cy="4217773"/>
          </a:xfrm>
        </p:spPr>
        <p:txBody>
          <a:bodyPr>
            <a:normAutofit lnSpcReduction="10000"/>
          </a:bodyPr>
          <a:lstStyle/>
          <a:p>
            <a:pPr lvl="0"/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Títulos respaldados por activos, obligaciones hipotecarias garantizadas, acuerdos de recompra y paquetes titulizados de cuentas por cobrar. </a:t>
            </a:r>
          </a:p>
          <a:p>
            <a:pPr marL="0" lvl="0" indent="0">
              <a:buNone/>
            </a:pP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Opciones, derechos, certificados para la compra de acciones, contratos de futuros, contratos a término y permutas financieras de tasas de interés que pueden liquidarse en efectivo o mediante el intercambio de otro instrumento financiero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</a:p>
          <a:p>
            <a:pPr lvl="0"/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Instrumentos financieros que cumplen las condiciones y se designan como instrumentos de cobertura de acuerdo con los requerimientos de la sección </a:t>
            </a:r>
            <a:endParaRPr lang="es-E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</a:p>
          <a:p>
            <a:pPr lvl="0"/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Compromisos 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conceder un préstamo a otra entidad. </a:t>
            </a:r>
          </a:p>
          <a:p>
            <a:pPr marL="0" lvl="0" indent="0">
              <a:buNone/>
            </a:pP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Compromisos de recibir un préstamo si el compromiso se puede liquidar por el valor neto en efectivo.</a:t>
            </a:r>
          </a:p>
        </p:txBody>
      </p:sp>
    </p:spTree>
    <p:extLst>
      <p:ext uri="{BB962C8B-B14F-4D97-AF65-F5344CB8AC3E}">
        <p14:creationId xmlns:p14="http://schemas.microsoft.com/office/powerpoint/2010/main" val="68022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latin typeface="Tahoma" panose="020B0604030504040204" pitchFamily="34" charset="0"/>
                <a:cs typeface="Tahoma" panose="020B0604030504040204" pitchFamily="34" charset="0"/>
              </a:rPr>
              <a:t>Medición.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spcBef>
                <a:spcPct val="0"/>
              </a:spcBef>
              <a:buNone/>
            </a:pPr>
            <a:r>
              <a:rPr lang="es-E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Dos bases de medición habituales son el costo histórico y el valor razonable</a:t>
            </a:r>
          </a:p>
          <a:p>
            <a:pPr algn="just">
              <a:spcBef>
                <a:spcPct val="0"/>
              </a:spcBef>
              <a:buNone/>
            </a:pPr>
            <a:endParaRPr lang="es-MX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buNone/>
            </a:pPr>
            <a:r>
              <a:rPr lang="es-E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	</a:t>
            </a:r>
            <a:r>
              <a:rPr lang="es-E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  los  activos</a:t>
            </a:r>
            <a:r>
              <a:rPr lang="es-E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el  </a:t>
            </a:r>
            <a:r>
              <a:rPr lang="es-ES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costo  histórico  </a:t>
            </a:r>
            <a:r>
              <a:rPr lang="es-E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  el  importe  de  efectivo  o equivalentes   al   efectivo   pagados,   o   el   valor   razonable   de   la contraprestación entregada para comprar un activo en el momento de su adquisición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3182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19672" y="452585"/>
            <a:ext cx="6589199" cy="1280890"/>
          </a:xfrm>
        </p:spPr>
        <p:txBody>
          <a:bodyPr/>
          <a:lstStyle/>
          <a:p>
            <a:pPr algn="ctr"/>
            <a:r>
              <a:rPr lang="es-ES" dirty="0" smtClean="0"/>
              <a:t>UNIVERSIDAD DE EL SALVADOR.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71600" y="1988840"/>
            <a:ext cx="7416824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b="1" dirty="0" smtClean="0"/>
              <a:t>Tema:</a:t>
            </a:r>
            <a:r>
              <a:rPr lang="es-ES" dirty="0" smtClean="0"/>
              <a:t> Instrumentos Financiero Básico y complejo.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b="1" dirty="0" smtClean="0"/>
              <a:t>Facilitador:</a:t>
            </a:r>
            <a:r>
              <a:rPr lang="es-ES" dirty="0" smtClean="0"/>
              <a:t> Lic. Javier Enrique Miranda.</a:t>
            </a:r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r>
              <a:rPr lang="es-ES" b="1" dirty="0" smtClean="0"/>
              <a:t>Integrantes:</a:t>
            </a:r>
            <a:r>
              <a:rPr lang="es-ES" dirty="0" smtClean="0"/>
              <a:t> Enoc Efraín Acevedo Cárcamo.</a:t>
            </a:r>
          </a:p>
          <a:p>
            <a:pPr marL="0" indent="0">
              <a:buNone/>
            </a:pPr>
            <a:r>
              <a:rPr lang="es-ES" dirty="0"/>
              <a:t>	</a:t>
            </a:r>
            <a:r>
              <a:rPr lang="es-ES" dirty="0" smtClean="0"/>
              <a:t>	  	Jorge Federico Barrio.</a:t>
            </a:r>
          </a:p>
          <a:p>
            <a:pPr marL="0" indent="0">
              <a:buNone/>
            </a:pPr>
            <a:r>
              <a:rPr lang="es-ES" dirty="0"/>
              <a:t>	</a:t>
            </a:r>
            <a:r>
              <a:rPr lang="es-ES" dirty="0" smtClean="0"/>
              <a:t>	</a:t>
            </a:r>
            <a:r>
              <a:rPr lang="es-ES" dirty="0"/>
              <a:t> </a:t>
            </a:r>
            <a:r>
              <a:rPr lang="es-ES" dirty="0" smtClean="0"/>
              <a:t> 	Carlos </a:t>
            </a:r>
            <a:r>
              <a:rPr lang="es-ES" dirty="0"/>
              <a:t>Alberto Jiménez Panameño</a:t>
            </a:r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  		 	Verónica Cristina Torres Gómez.</a:t>
            </a:r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725" y="0"/>
            <a:ext cx="1259275" cy="1333350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1" y="5807"/>
            <a:ext cx="1348805" cy="1348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408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sz="3600" b="1" dirty="0">
                <a:solidFill>
                  <a:srgbClr val="FF0000"/>
                </a:solidFill>
              </a:rPr>
              <a:t>Para los pasivos</a:t>
            </a:r>
            <a:r>
              <a:rPr lang="es-ES" sz="3600" b="1" dirty="0"/>
              <a:t>, el </a:t>
            </a:r>
            <a:r>
              <a:rPr lang="es-ES" sz="3600" b="1" dirty="0">
                <a:solidFill>
                  <a:srgbClr val="00B050"/>
                </a:solidFill>
              </a:rPr>
              <a:t>costo histórico </a:t>
            </a:r>
            <a:r>
              <a:rPr lang="es-ES" sz="3600" b="1" dirty="0"/>
              <a:t>es el importe de lo  recaudado  en  efectivo  o  equivalentes  al  efectivo  o  el  valor razonable  de  los  activos  no  monetarios  recibidos  a  cambio  de  la obligación en el momento en el que se incurre en ella.</a:t>
            </a:r>
          </a:p>
          <a:p>
            <a:pPr marL="0" indent="0">
              <a:buNone/>
            </a:pPr>
            <a:endParaRPr lang="es-ES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2058994" y="776510"/>
            <a:ext cx="6683765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ES" b="1" dirty="0" smtClean="0">
                <a:latin typeface="Tahoma" panose="020B0604030504040204" pitchFamily="34" charset="0"/>
                <a:cs typeface="Tahoma" panose="020B0604030504040204" pitchFamily="34" charset="0"/>
              </a:rPr>
              <a:t>Medición.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3981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spcBef>
                <a:spcPct val="0"/>
              </a:spcBef>
              <a:buNone/>
            </a:pPr>
            <a:r>
              <a:rPr lang="es-ES" sz="3600" b="1" dirty="0"/>
              <a:t>(b)	</a:t>
            </a:r>
            <a:r>
              <a:rPr lang="es-ES" sz="3600" b="1" dirty="0">
                <a:solidFill>
                  <a:srgbClr val="FF0000"/>
                </a:solidFill>
              </a:rPr>
              <a:t>Valor razonable </a:t>
            </a:r>
            <a:r>
              <a:rPr lang="es-ES" sz="3600" b="1" dirty="0"/>
              <a:t>es el importe por el cual puede ser intercambiado un   activo,   o   cancelado   un   pasivo,   entre   partes   interesadas   y debidamente    informadas    que    realizan    una    transacción    en condiciones de independencia mutua.</a:t>
            </a:r>
            <a:endParaRPr lang="es-MX" sz="3600" b="1" dirty="0"/>
          </a:p>
          <a:p>
            <a:pPr algn="just">
              <a:spcBef>
                <a:spcPct val="0"/>
              </a:spcBef>
              <a:buNone/>
            </a:pPr>
            <a:r>
              <a:rPr lang="es-ES" b="1" dirty="0"/>
              <a:t> </a:t>
            </a:r>
            <a:endParaRPr lang="es-MX" b="1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2058994" y="776510"/>
            <a:ext cx="6683765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ES" b="1" dirty="0" smtClean="0">
                <a:latin typeface="Tahoma" panose="020B0604030504040204" pitchFamily="34" charset="0"/>
                <a:cs typeface="Tahoma" panose="020B0604030504040204" pitchFamily="34" charset="0"/>
              </a:rPr>
              <a:t>Medición.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3063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dirty="0" smtClean="0"/>
              <a:t>PASIVOS Y ACTIVOS FINANCIEROS.</a:t>
            </a:r>
            <a:endParaRPr lang="es-ES" b="1" dirty="0"/>
          </a:p>
        </p:txBody>
      </p:sp>
      <p:sp>
        <p:nvSpPr>
          <p:cNvPr id="4" name="Rectángulo 3"/>
          <p:cNvSpPr/>
          <p:nvPr/>
        </p:nvSpPr>
        <p:spPr>
          <a:xfrm>
            <a:off x="1056503" y="2174790"/>
            <a:ext cx="2242751" cy="1322173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VALOR RAZONABLE.</a:t>
            </a:r>
            <a:endParaRPr lang="es-ES" dirty="0"/>
          </a:p>
        </p:txBody>
      </p:sp>
      <p:sp>
        <p:nvSpPr>
          <p:cNvPr id="7" name="Rectángulo 6"/>
          <p:cNvSpPr/>
          <p:nvPr/>
        </p:nvSpPr>
        <p:spPr>
          <a:xfrm>
            <a:off x="6147487" y="2174789"/>
            <a:ext cx="2242751" cy="1322173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PRECIO TRANSACCIÓN.</a:t>
            </a:r>
            <a:endParaRPr lang="es-ES" dirty="0"/>
          </a:p>
        </p:txBody>
      </p:sp>
      <p:sp>
        <p:nvSpPr>
          <p:cNvPr id="8" name="Rectángulo 7"/>
          <p:cNvSpPr/>
          <p:nvPr/>
        </p:nvSpPr>
        <p:spPr>
          <a:xfrm>
            <a:off x="6147486" y="5004487"/>
            <a:ext cx="2242751" cy="146221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FINAL PERIODO SE MIDE TODOS LOS INSTRUMENTOS FINANCIEROS.</a:t>
            </a:r>
            <a:endParaRPr lang="es-ES" dirty="0"/>
          </a:p>
        </p:txBody>
      </p:sp>
      <p:sp>
        <p:nvSpPr>
          <p:cNvPr id="9" name="Flecha derecha 8"/>
          <p:cNvSpPr/>
          <p:nvPr/>
        </p:nvSpPr>
        <p:spPr>
          <a:xfrm>
            <a:off x="3929449" y="2533135"/>
            <a:ext cx="1723768" cy="654908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Flecha arriba y abajo 10"/>
          <p:cNvSpPr/>
          <p:nvPr/>
        </p:nvSpPr>
        <p:spPr>
          <a:xfrm>
            <a:off x="7061887" y="3694670"/>
            <a:ext cx="361435" cy="1136822"/>
          </a:xfrm>
          <a:prstGeom prst="up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2" name="Marcador de contenido 3"/>
          <p:cNvPicPr>
            <a:picLocks noGrp="1"/>
          </p:cNvPicPr>
          <p:nvPr>
            <p:ph idx="1"/>
          </p:nvPr>
        </p:nvPicPr>
        <p:blipFill rotWithShape="1">
          <a:blip r:embed="rId2"/>
          <a:srcRect l="7443" t="47553" r="51601" b="11258"/>
          <a:stretch/>
        </p:blipFill>
        <p:spPr bwMode="auto">
          <a:xfrm>
            <a:off x="1171776" y="3694670"/>
            <a:ext cx="4114800" cy="300269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93816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800" b="1" dirty="0" smtClean="0"/>
              <a:t>Contabilidad de Cobertura.</a:t>
            </a:r>
            <a:endParaRPr lang="es-ES" b="1" dirty="0"/>
          </a:p>
        </p:txBody>
      </p:sp>
      <p:sp>
        <p:nvSpPr>
          <p:cNvPr id="4" name="CuadroTexto 3"/>
          <p:cNvSpPr txBox="1"/>
          <p:nvPr/>
        </p:nvSpPr>
        <p:spPr>
          <a:xfrm>
            <a:off x="1112109" y="2261286"/>
            <a:ext cx="261345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ES" sz="2800" dirty="0"/>
              <a:t>Permite que se reconozcan en resultados al mismo tiempo la ganancia o pérdida en el instrumento de cobertura y en la partida cubierta</a:t>
            </a:r>
            <a:r>
              <a:rPr lang="es-ES" sz="2800" dirty="0" smtClean="0"/>
              <a:t>.</a:t>
            </a:r>
            <a:endParaRPr lang="es-ES" sz="2800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927911345"/>
              </p:ext>
            </p:extLst>
          </p:nvPr>
        </p:nvGraphicFramePr>
        <p:xfrm>
          <a:off x="3577282" y="1396316"/>
          <a:ext cx="5710881" cy="48352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7495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6562"/>
              </p:ext>
            </p:extLst>
          </p:nvPr>
        </p:nvGraphicFramePr>
        <p:xfrm>
          <a:off x="338326" y="1398950"/>
          <a:ext cx="8705090" cy="6522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2545"/>
                <a:gridCol w="4352545"/>
              </a:tblGrid>
              <a:tr h="357072">
                <a:tc>
                  <a:txBody>
                    <a:bodyPr/>
                    <a:lstStyle/>
                    <a:p>
                      <a:r>
                        <a:rPr lang="es-ES" dirty="0" smtClean="0"/>
                        <a:t>SECCIÓN</a:t>
                      </a:r>
                      <a:r>
                        <a:rPr lang="es-ES" baseline="0" dirty="0" smtClean="0"/>
                        <a:t> 11</a:t>
                      </a:r>
                      <a:endParaRPr lang="es-E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SECCIÓN 12.</a:t>
                      </a:r>
                      <a:endParaRPr lang="es-ES" dirty="0"/>
                    </a:p>
                  </a:txBody>
                  <a:tcPr marL="68580" marR="68580"/>
                </a:tc>
              </a:tr>
              <a:tr h="89268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Efectivo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Títulos respaldados por activos, obligaciones hipotecarias garantizadas, acuerdos de recompra y paquetes titulizados de cuentas por cobrar. </a:t>
                      </a:r>
                    </a:p>
                  </a:txBody>
                  <a:tcPr marL="68580" marR="68580"/>
                </a:tc>
              </a:tr>
              <a:tr h="1160483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Instrumentos de deuda (Cuentas por cobrar o Pagar) 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Certificados para la compra de acciones, contratos de futuros, contratos a término y permutas financieras de tasas de interés que pueden liquidarse en efectivo o mediante el intercambio de otro instrumento financiero</a:t>
                      </a:r>
                      <a:endParaRPr lang="es-ES" dirty="0"/>
                    </a:p>
                  </a:txBody>
                  <a:tcPr marL="68580" marR="68580"/>
                </a:tc>
              </a:tr>
              <a:tr h="89268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Anticipos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Instrumentos financieros que cumplen las condiciones y se designan como instrumentos de cobertura de acuerdo con los requerimientos de la sección </a:t>
                      </a:r>
                    </a:p>
                  </a:txBody>
                  <a:tcPr marL="68580" marR="68580"/>
                </a:tc>
              </a:tr>
              <a:tr h="684388">
                <a:tc>
                  <a:txBody>
                    <a:bodyPr/>
                    <a:lstStyle/>
                    <a:p>
                      <a:r>
                        <a:rPr lang="es-ES" sz="20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Notas de Debito </a:t>
                      </a:r>
                    </a:p>
                    <a:p>
                      <a:r>
                        <a:rPr lang="es-ES" sz="20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Notas de Crédito (Pagares-Letras)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Compromisos de conceder un préstamo a otra entidad. </a:t>
                      </a:r>
                    </a:p>
                  </a:txBody>
                  <a:tcPr marL="68580" marR="68580"/>
                </a:tc>
              </a:tr>
              <a:tr h="68438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Titulo Valores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Compromisos de recibir un préstamo si el compromiso se puede liquidar por el valor neto en efectivo</a:t>
                      </a:r>
                      <a:endParaRPr lang="es-ES" dirty="0"/>
                    </a:p>
                  </a:txBody>
                  <a:tcPr marL="68580" marR="68580"/>
                </a:tc>
              </a:tr>
              <a:tr h="54567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Inversiones en Acciones (Preferentes o Comunes)</a:t>
                      </a:r>
                    </a:p>
                  </a:txBody>
                  <a:tcPr marL="68580" marR="68580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 marL="68580" marR="68580">
                    <a:lnB w="12700" cmpd="sng"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1455008" y="444844"/>
            <a:ext cx="66170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INSTRUMENTOS FINANCIEROS BASICOS Y COMPLEJOS.</a:t>
            </a:r>
            <a:endParaRPr lang="es-E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12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09" y="2564904"/>
            <a:ext cx="9149526" cy="1728192"/>
          </a:xfrm>
        </p:spPr>
        <p:txBody>
          <a:bodyPr>
            <a:noAutofit/>
          </a:bodyPr>
          <a:lstStyle/>
          <a:p>
            <a:pPr algn="ctr"/>
            <a:r>
              <a:rPr lang="es-ES" sz="4000" dirty="0" smtClean="0"/>
              <a:t>INSTRUMENTOS FINANCIEROS BÁSICOS.</a:t>
            </a:r>
            <a:br>
              <a:rPr lang="es-ES" sz="4000" dirty="0" smtClean="0"/>
            </a:br>
            <a:r>
              <a:rPr lang="es-ES" sz="4000" dirty="0" smtClean="0"/>
              <a:t>Sección 11.</a:t>
            </a:r>
            <a:endParaRPr lang="es-ES" sz="4000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" y="0"/>
            <a:ext cx="1259275" cy="1333350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4275" y="0"/>
            <a:ext cx="1609725" cy="160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659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" y="0"/>
            <a:ext cx="1259275" cy="1333350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4275" y="0"/>
            <a:ext cx="1609725" cy="1609725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1278957" y="38195"/>
            <a:ext cx="59273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b="1" dirty="0" smtClean="0"/>
              <a:t>SECCION 11-   </a:t>
            </a:r>
          </a:p>
          <a:p>
            <a:pPr algn="ctr"/>
            <a:r>
              <a:rPr lang="es-SV" b="1" dirty="0" smtClean="0"/>
              <a:t>INSTURMENTOS  FINACIEROS  BASICOS</a:t>
            </a:r>
            <a:endParaRPr lang="es-SV" b="1" dirty="0"/>
          </a:p>
        </p:txBody>
      </p:sp>
      <p:sp>
        <p:nvSpPr>
          <p:cNvPr id="8" name="7 Proceso alternativo"/>
          <p:cNvSpPr/>
          <p:nvPr/>
        </p:nvSpPr>
        <p:spPr>
          <a:xfrm>
            <a:off x="755576" y="2325452"/>
            <a:ext cx="2160240" cy="1224136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dirty="0" smtClean="0"/>
              <a:t>SECCION 11</a:t>
            </a:r>
            <a:endParaRPr lang="es-SV" dirty="0"/>
          </a:p>
        </p:txBody>
      </p:sp>
      <p:sp>
        <p:nvSpPr>
          <p:cNvPr id="9" name="8 Flecha derecha"/>
          <p:cNvSpPr/>
          <p:nvPr/>
        </p:nvSpPr>
        <p:spPr>
          <a:xfrm>
            <a:off x="2915816" y="2780928"/>
            <a:ext cx="201622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/>
          </a:p>
        </p:txBody>
      </p:sp>
      <p:sp>
        <p:nvSpPr>
          <p:cNvPr id="10" name="9 CuadroTexto"/>
          <p:cNvSpPr txBox="1"/>
          <p:nvPr/>
        </p:nvSpPr>
        <p:spPr>
          <a:xfrm>
            <a:off x="5364088" y="2325452"/>
            <a:ext cx="3456384" cy="2534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SV" b="1" dirty="0"/>
              <a:t>Un instrumento financiero es un contrato que da lugar a un activo financiero de una entidad y a un pasivo financiero a un instrumento de patrimonio de otra.</a:t>
            </a:r>
          </a:p>
        </p:txBody>
      </p:sp>
    </p:spTree>
    <p:extLst>
      <p:ext uri="{BB962C8B-B14F-4D97-AF65-F5344CB8AC3E}">
        <p14:creationId xmlns:p14="http://schemas.microsoft.com/office/powerpoint/2010/main" val="171030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" y="0"/>
            <a:ext cx="1259275" cy="1333350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4275" y="0"/>
            <a:ext cx="1609725" cy="1609725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1278957" y="38195"/>
            <a:ext cx="59273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b="1" dirty="0" smtClean="0"/>
              <a:t>SECCION 11-   </a:t>
            </a:r>
          </a:p>
          <a:p>
            <a:pPr algn="ctr"/>
            <a:r>
              <a:rPr lang="es-SV" b="1" dirty="0" smtClean="0"/>
              <a:t>INSTURMENTOS  FINACIEROS  BASICOS</a:t>
            </a:r>
            <a:endParaRPr lang="es-SV" b="1" dirty="0"/>
          </a:p>
        </p:txBody>
      </p:sp>
      <p:sp>
        <p:nvSpPr>
          <p:cNvPr id="8" name="7 Proceso alternativo"/>
          <p:cNvSpPr/>
          <p:nvPr/>
        </p:nvSpPr>
        <p:spPr>
          <a:xfrm>
            <a:off x="179512" y="2168860"/>
            <a:ext cx="2160240" cy="1224136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dirty="0" smtClean="0"/>
              <a:t>ELECCION  DE POLITICAS  CONTABLES</a:t>
            </a:r>
            <a:endParaRPr lang="es-SV" dirty="0"/>
          </a:p>
        </p:txBody>
      </p:sp>
      <p:sp>
        <p:nvSpPr>
          <p:cNvPr id="9" name="8 Flecha derecha"/>
          <p:cNvSpPr/>
          <p:nvPr/>
        </p:nvSpPr>
        <p:spPr>
          <a:xfrm>
            <a:off x="2915816" y="2780928"/>
            <a:ext cx="50405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/>
          </a:p>
        </p:txBody>
      </p:sp>
      <p:sp>
        <p:nvSpPr>
          <p:cNvPr id="10" name="9 CuadroTexto"/>
          <p:cNvSpPr txBox="1"/>
          <p:nvPr/>
        </p:nvSpPr>
        <p:spPr>
          <a:xfrm>
            <a:off x="3563888" y="1060166"/>
            <a:ext cx="452655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s-SV" b="1" u="sng" dirty="0"/>
              <a:t>*</a:t>
            </a:r>
            <a:r>
              <a:rPr lang="es-SV" dirty="0" smtClean="0"/>
              <a:t>Una </a:t>
            </a:r>
            <a:r>
              <a:rPr lang="es-SV" dirty="0"/>
              <a:t>entidad optará entre aplicar</a:t>
            </a:r>
            <a:r>
              <a:rPr lang="es-SV" dirty="0" smtClean="0"/>
              <a:t>:</a:t>
            </a:r>
          </a:p>
          <a:p>
            <a:pPr algn="just">
              <a:lnSpc>
                <a:spcPct val="200000"/>
              </a:lnSpc>
            </a:pPr>
            <a:r>
              <a:rPr lang="es-SV" b="1" dirty="0" smtClean="0"/>
              <a:t>a</a:t>
            </a:r>
            <a:r>
              <a:rPr lang="es-SV" b="1" dirty="0"/>
              <a:t>)</a:t>
            </a:r>
            <a:r>
              <a:rPr lang="es-SV" dirty="0"/>
              <a:t> lo previsto en la Sección 11 y Sección 12 en su totalidad, </a:t>
            </a:r>
            <a:r>
              <a:rPr lang="es-SV" dirty="0" smtClean="0"/>
              <a:t>o</a:t>
            </a:r>
          </a:p>
          <a:p>
            <a:pPr algn="just">
              <a:lnSpc>
                <a:spcPct val="200000"/>
              </a:lnSpc>
            </a:pPr>
            <a:r>
              <a:rPr lang="es-SV" b="1" dirty="0" smtClean="0"/>
              <a:t>b</a:t>
            </a:r>
            <a:r>
              <a:rPr lang="es-SV" b="1" dirty="0"/>
              <a:t>)</a:t>
            </a:r>
            <a:r>
              <a:rPr lang="es-SV" dirty="0"/>
              <a:t> las disposiciones sobre reconocimiento y medición de la NIC 39 Instrumentos Financieros: Reconocimiento y Medición y los requerimientos de información a revelar de las Secciones 11 y 12</a:t>
            </a:r>
            <a:endParaRPr lang="es-SV" b="1" dirty="0"/>
          </a:p>
        </p:txBody>
      </p:sp>
    </p:spTree>
    <p:extLst>
      <p:ext uri="{BB962C8B-B14F-4D97-AF65-F5344CB8AC3E}">
        <p14:creationId xmlns:p14="http://schemas.microsoft.com/office/powerpoint/2010/main" val="217190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" y="0"/>
            <a:ext cx="1259275" cy="1333350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4275" y="0"/>
            <a:ext cx="1609725" cy="1609725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1278957" y="38195"/>
            <a:ext cx="59273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b="1" dirty="0" smtClean="0"/>
              <a:t>SECCION 11-   </a:t>
            </a:r>
          </a:p>
          <a:p>
            <a:pPr algn="ctr"/>
            <a:r>
              <a:rPr lang="es-SV" b="1" dirty="0" smtClean="0"/>
              <a:t>INSTURMENTOS  FINACIEROS  BASICOS</a:t>
            </a:r>
            <a:endParaRPr lang="es-SV" b="1" dirty="0"/>
          </a:p>
        </p:txBody>
      </p:sp>
      <p:sp>
        <p:nvSpPr>
          <p:cNvPr id="8" name="7 Proceso alternativo"/>
          <p:cNvSpPr/>
          <p:nvPr/>
        </p:nvSpPr>
        <p:spPr>
          <a:xfrm>
            <a:off x="179512" y="2168860"/>
            <a:ext cx="2160240" cy="1224136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dirty="0" smtClean="0"/>
              <a:t>EJEMPLOS  DE  INSTRUMENTOS  FINANCIEROS</a:t>
            </a:r>
            <a:endParaRPr lang="es-SV" dirty="0"/>
          </a:p>
        </p:txBody>
      </p:sp>
      <p:sp>
        <p:nvSpPr>
          <p:cNvPr id="9" name="8 Flecha derecha"/>
          <p:cNvSpPr/>
          <p:nvPr/>
        </p:nvSpPr>
        <p:spPr>
          <a:xfrm>
            <a:off x="2915816" y="2780928"/>
            <a:ext cx="50405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/>
          </a:p>
        </p:txBody>
      </p:sp>
      <p:sp>
        <p:nvSpPr>
          <p:cNvPr id="10" name="9 CuadroTexto"/>
          <p:cNvSpPr txBox="1"/>
          <p:nvPr/>
        </p:nvSpPr>
        <p:spPr>
          <a:xfrm>
            <a:off x="3563888" y="1060166"/>
            <a:ext cx="452655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200000"/>
              </a:lnSpc>
              <a:buAutoNum type="alphaLcParenBoth"/>
            </a:pPr>
            <a:r>
              <a:rPr lang="es-SV" dirty="0" smtClean="0"/>
              <a:t>Efectivo.</a:t>
            </a:r>
          </a:p>
          <a:p>
            <a:pPr algn="just">
              <a:lnSpc>
                <a:spcPct val="200000"/>
              </a:lnSpc>
            </a:pPr>
            <a:r>
              <a:rPr lang="es-SV" dirty="0" smtClean="0"/>
              <a:t>(</a:t>
            </a:r>
            <a:r>
              <a:rPr lang="es-SV" dirty="0"/>
              <a:t>b) Depósitos a la vista y depósitos a plazo fijo cuando la entidad es el depositante, por ejemplo, cuentas bancarias</a:t>
            </a:r>
            <a:r>
              <a:rPr lang="es-SV" dirty="0" smtClean="0"/>
              <a:t>.</a:t>
            </a:r>
          </a:p>
          <a:p>
            <a:pPr algn="just">
              <a:lnSpc>
                <a:spcPct val="200000"/>
              </a:lnSpc>
            </a:pPr>
            <a:r>
              <a:rPr lang="es-SV" dirty="0" smtClean="0"/>
              <a:t>(</a:t>
            </a:r>
            <a:r>
              <a:rPr lang="es-SV" dirty="0"/>
              <a:t>c) Obligaciones negociables y facturas comerciales </a:t>
            </a:r>
            <a:r>
              <a:rPr lang="es-SV" dirty="0" smtClean="0"/>
              <a:t>mantenidas (d</a:t>
            </a:r>
            <a:endParaRPr lang="es-SV" b="1" dirty="0"/>
          </a:p>
        </p:txBody>
      </p:sp>
    </p:spTree>
    <p:extLst>
      <p:ext uri="{BB962C8B-B14F-4D97-AF65-F5344CB8AC3E}">
        <p14:creationId xmlns:p14="http://schemas.microsoft.com/office/powerpoint/2010/main" val="547297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" y="-27384"/>
            <a:ext cx="1259275" cy="1333350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4275" y="0"/>
            <a:ext cx="1609725" cy="1609725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1278957" y="38195"/>
            <a:ext cx="59273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b="1" dirty="0" smtClean="0"/>
              <a:t>SECCION 11-   </a:t>
            </a:r>
          </a:p>
          <a:p>
            <a:pPr algn="ctr"/>
            <a:r>
              <a:rPr lang="es-SV" b="1" dirty="0" smtClean="0"/>
              <a:t>INSTURMENTOS  FINACIEROS  BASICOS</a:t>
            </a:r>
            <a:endParaRPr lang="es-SV" b="1" dirty="0"/>
          </a:p>
        </p:txBody>
      </p:sp>
      <p:sp>
        <p:nvSpPr>
          <p:cNvPr id="8" name="7 Proceso alternativo"/>
          <p:cNvSpPr/>
          <p:nvPr/>
        </p:nvSpPr>
        <p:spPr>
          <a:xfrm>
            <a:off x="179512" y="2168860"/>
            <a:ext cx="2160240" cy="1224136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dirty="0" smtClean="0"/>
              <a:t>EJEMPLOS  DE  INSTRUMENTOS  FINANCIEROS</a:t>
            </a:r>
            <a:endParaRPr lang="es-SV" dirty="0"/>
          </a:p>
        </p:txBody>
      </p:sp>
      <p:sp>
        <p:nvSpPr>
          <p:cNvPr id="9" name="8 Flecha derecha"/>
          <p:cNvSpPr/>
          <p:nvPr/>
        </p:nvSpPr>
        <p:spPr>
          <a:xfrm>
            <a:off x="2915816" y="2780928"/>
            <a:ext cx="50405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/>
          </a:p>
        </p:txBody>
      </p:sp>
      <p:sp>
        <p:nvSpPr>
          <p:cNvPr id="10" name="9 CuadroTexto"/>
          <p:cNvSpPr txBox="1"/>
          <p:nvPr/>
        </p:nvSpPr>
        <p:spPr>
          <a:xfrm>
            <a:off x="3563888" y="1060166"/>
            <a:ext cx="5400600" cy="5546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s-SV" dirty="0" smtClean="0"/>
              <a:t>(d) Cuentas, pagarés y préstamos por cobrar y por pagar.(e) Bonos e instrumentos de deuda similares.</a:t>
            </a:r>
          </a:p>
          <a:p>
            <a:pPr>
              <a:lnSpc>
                <a:spcPct val="200000"/>
              </a:lnSpc>
            </a:pPr>
            <a:r>
              <a:rPr lang="es-SV" dirty="0" smtClean="0"/>
              <a:t>(f) Inversiones en acciones preferentes no convertibles y en acciones preferentes y ordinarias sin opción de venta.</a:t>
            </a:r>
          </a:p>
          <a:p>
            <a:pPr>
              <a:lnSpc>
                <a:spcPct val="200000"/>
              </a:lnSpc>
            </a:pPr>
            <a:r>
              <a:rPr lang="es-SV" dirty="0" smtClean="0"/>
              <a:t>(g) Compromisos de recibir un préstamo si el compromiso no se puede liquidar por el importe neto en efectivo.</a:t>
            </a:r>
            <a:br>
              <a:rPr lang="es-SV" dirty="0" smtClean="0"/>
            </a:br>
            <a:endParaRPr lang="es-SV" b="1" dirty="0" smtClean="0"/>
          </a:p>
          <a:p>
            <a:pPr algn="just">
              <a:lnSpc>
                <a:spcPct val="200000"/>
              </a:lnSpc>
            </a:pPr>
            <a:endParaRPr lang="es-SV" b="1" dirty="0"/>
          </a:p>
        </p:txBody>
      </p:sp>
    </p:spTree>
    <p:extLst>
      <p:ext uri="{BB962C8B-B14F-4D97-AF65-F5344CB8AC3E}">
        <p14:creationId xmlns:p14="http://schemas.microsoft.com/office/powerpoint/2010/main" val="135742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" y="0"/>
            <a:ext cx="1259275" cy="1333350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4275" y="0"/>
            <a:ext cx="1609725" cy="1609725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1278957" y="38195"/>
            <a:ext cx="59273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b="1" dirty="0" smtClean="0"/>
              <a:t>SECCION 11-   </a:t>
            </a:r>
          </a:p>
          <a:p>
            <a:pPr algn="ctr"/>
            <a:r>
              <a:rPr lang="es-SV" b="1" dirty="0" smtClean="0"/>
              <a:t>INSTURMENTOS  FINACIEROS  BASICOS</a:t>
            </a:r>
            <a:endParaRPr lang="es-SV" b="1" dirty="0"/>
          </a:p>
        </p:txBody>
      </p:sp>
      <p:sp>
        <p:nvSpPr>
          <p:cNvPr id="8" name="7 Proceso alternativo"/>
          <p:cNvSpPr/>
          <p:nvPr/>
        </p:nvSpPr>
        <p:spPr>
          <a:xfrm>
            <a:off x="179512" y="2168859"/>
            <a:ext cx="2232248" cy="1664757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dirty="0" smtClean="0"/>
              <a:t>RECONOCIMIENTO INICIAL  DE ACTIVOS FINANCIEROS Y  PASIVOS</a:t>
            </a:r>
            <a:endParaRPr lang="es-SV" dirty="0"/>
          </a:p>
        </p:txBody>
      </p:sp>
      <p:sp>
        <p:nvSpPr>
          <p:cNvPr id="2" name="1 Flecha derecha"/>
          <p:cNvSpPr/>
          <p:nvPr/>
        </p:nvSpPr>
        <p:spPr>
          <a:xfrm rot="20661258">
            <a:off x="2390286" y="1943170"/>
            <a:ext cx="259922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/>
          </a:p>
        </p:txBody>
      </p:sp>
      <p:sp>
        <p:nvSpPr>
          <p:cNvPr id="11" name="10 Flecha derecha"/>
          <p:cNvSpPr/>
          <p:nvPr/>
        </p:nvSpPr>
        <p:spPr>
          <a:xfrm rot="449988">
            <a:off x="2424140" y="3305487"/>
            <a:ext cx="259922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/>
          </a:p>
        </p:txBody>
      </p:sp>
      <p:sp>
        <p:nvSpPr>
          <p:cNvPr id="7" name="6 Rectángulo redondeado"/>
          <p:cNvSpPr/>
          <p:nvPr/>
        </p:nvSpPr>
        <p:spPr>
          <a:xfrm>
            <a:off x="5220072" y="1412776"/>
            <a:ext cx="1986262" cy="7560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dirty="0" smtClean="0"/>
              <a:t>FINANCIEROS</a:t>
            </a:r>
            <a:endParaRPr lang="es-SV" dirty="0"/>
          </a:p>
        </p:txBody>
      </p:sp>
      <p:sp>
        <p:nvSpPr>
          <p:cNvPr id="12" name="11 Rectángulo redondeado"/>
          <p:cNvSpPr/>
          <p:nvPr/>
        </p:nvSpPr>
        <p:spPr>
          <a:xfrm>
            <a:off x="5220072" y="3645024"/>
            <a:ext cx="1986262" cy="7560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dirty="0" smtClean="0"/>
              <a:t>MEDICION  INICIAL</a:t>
            </a:r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370662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62356" y="857250"/>
            <a:ext cx="8092440" cy="784955"/>
          </a:xfrm>
        </p:spPr>
        <p:txBody>
          <a:bodyPr>
            <a:normAutofit/>
          </a:bodyPr>
          <a:lstStyle/>
          <a:p>
            <a:pPr algn="ctr"/>
            <a:r>
              <a:rPr lang="es-SV" sz="1800" b="1" dirty="0">
                <a:latin typeface="Arial" panose="020B0604020202020204" pitchFamily="34" charset="0"/>
                <a:cs typeface="Arial" panose="020B0604020202020204" pitchFamily="34" charset="0"/>
              </a:rPr>
              <a:t>Deterioro del valor del los instrumentos financieros </a:t>
            </a:r>
            <a:br>
              <a:rPr lang="es-SV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SV" sz="1800" b="1" dirty="0">
                <a:latin typeface="Arial" panose="020B0604020202020204" pitchFamily="34" charset="0"/>
                <a:cs typeface="Arial" panose="020B0604020202020204" pitchFamily="34" charset="0"/>
              </a:rPr>
              <a:t>medidos al costo o al costo amortizado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10362" y="2222226"/>
            <a:ext cx="1885950" cy="382334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es-SV" b="1" dirty="0" smtClean="0">
                <a:latin typeface="Arial" panose="020B0604020202020204" pitchFamily="34" charset="0"/>
                <a:cs typeface="Arial" panose="020B0604020202020204" pitchFamily="34" charset="0"/>
              </a:rPr>
              <a:t>Reconocimiento</a:t>
            </a:r>
            <a:r>
              <a:rPr lang="es-SV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/>
            <a:endParaRPr lang="es-SV" dirty="0" smtClean="0"/>
          </a:p>
          <a:p>
            <a:pPr algn="l"/>
            <a:endParaRPr lang="es-SV" dirty="0" smtClean="0"/>
          </a:p>
          <a:p>
            <a:endParaRPr lang="es-SV" dirty="0"/>
          </a:p>
        </p:txBody>
      </p:sp>
      <p:sp>
        <p:nvSpPr>
          <p:cNvPr id="4" name="Rectángulo redondeado 3"/>
          <p:cNvSpPr/>
          <p:nvPr/>
        </p:nvSpPr>
        <p:spPr>
          <a:xfrm>
            <a:off x="510921" y="2105079"/>
            <a:ext cx="2084832" cy="486869"/>
          </a:xfrm>
          <a:prstGeom prst="round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350"/>
          </a:p>
        </p:txBody>
      </p:sp>
      <p:sp>
        <p:nvSpPr>
          <p:cNvPr id="11" name="Rectángulo 10"/>
          <p:cNvSpPr/>
          <p:nvPr/>
        </p:nvSpPr>
        <p:spPr>
          <a:xfrm>
            <a:off x="3597021" y="1980996"/>
            <a:ext cx="4728591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SV" sz="1350" dirty="0">
                <a:latin typeface="Arial" panose="020B0604020202020204" pitchFamily="34" charset="0"/>
                <a:cs typeface="Arial" panose="020B0604020202020204" pitchFamily="34" charset="0"/>
              </a:rPr>
              <a:t>La entidad evaluará si existe evidencia objetiva de </a:t>
            </a:r>
            <a:r>
              <a:rPr lang="es-SV" sz="1350" b="1" dirty="0">
                <a:latin typeface="Arial" panose="020B0604020202020204" pitchFamily="34" charset="0"/>
                <a:cs typeface="Arial" panose="020B0604020202020204" pitchFamily="34" charset="0"/>
              </a:rPr>
              <a:t>deterioro de valor </a:t>
            </a:r>
            <a:r>
              <a:rPr lang="es-SV" sz="1350" dirty="0">
                <a:latin typeface="Arial" panose="020B0604020202020204" pitchFamily="34" charset="0"/>
                <a:cs typeface="Arial" panose="020B0604020202020204" pitchFamily="34" charset="0"/>
              </a:rPr>
              <a:t>de los instrumentos financieros medidos </a:t>
            </a:r>
            <a:r>
              <a:rPr lang="es-SV" sz="1350" b="1" dirty="0">
                <a:latin typeface="Arial" panose="020B0604020202020204" pitchFamily="34" charset="0"/>
                <a:cs typeface="Arial" panose="020B0604020202020204" pitchFamily="34" charset="0"/>
              </a:rPr>
              <a:t>al costo o al costo amortizado.</a:t>
            </a:r>
            <a:endParaRPr lang="es-SV" sz="13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5180076" y="2761264"/>
            <a:ext cx="1641348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SV" sz="1350" dirty="0">
                <a:latin typeface="Arial" panose="020B0604020202020204" pitchFamily="34" charset="0"/>
                <a:cs typeface="Arial" panose="020B0604020202020204" pitchFamily="34" charset="0"/>
              </a:rPr>
              <a:t>Si existe deterioro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3586734" y="3126034"/>
            <a:ext cx="4738878" cy="644652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350"/>
          </a:p>
        </p:txBody>
      </p:sp>
      <p:sp>
        <p:nvSpPr>
          <p:cNvPr id="14" name="Rectángulo 13"/>
          <p:cNvSpPr/>
          <p:nvPr/>
        </p:nvSpPr>
        <p:spPr>
          <a:xfrm>
            <a:off x="3586734" y="3271513"/>
            <a:ext cx="47388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SV" sz="1200" dirty="0">
                <a:latin typeface="Arial" panose="020B0604020202020204" pitchFamily="34" charset="0"/>
                <a:cs typeface="Arial" panose="020B0604020202020204" pitchFamily="34" charset="0"/>
              </a:rPr>
              <a:t>RECONOCERA UNA PERDIDA POR DETERIORO DE VALOR en resultados.</a:t>
            </a:r>
          </a:p>
        </p:txBody>
      </p:sp>
      <p:sp>
        <p:nvSpPr>
          <p:cNvPr id="19" name="Rectángulo 18"/>
          <p:cNvSpPr/>
          <p:nvPr/>
        </p:nvSpPr>
        <p:spPr>
          <a:xfrm>
            <a:off x="542925" y="4554768"/>
            <a:ext cx="21545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SV" sz="1200" dirty="0">
                <a:latin typeface="Arial" panose="020B0604020202020204" pitchFamily="34" charset="0"/>
                <a:cs typeface="Arial" panose="020B0604020202020204" pitchFamily="34" charset="0"/>
              </a:rPr>
              <a:t>Sucesos que causan perdida por deterioro de valor </a:t>
            </a:r>
            <a:endParaRPr lang="es-SV" sz="12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366903" y="4417443"/>
            <a:ext cx="2372868" cy="71323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350"/>
          </a:p>
        </p:txBody>
      </p:sp>
      <p:sp>
        <p:nvSpPr>
          <p:cNvPr id="7" name="Rectángulo 6"/>
          <p:cNvSpPr/>
          <p:nvPr/>
        </p:nvSpPr>
        <p:spPr>
          <a:xfrm>
            <a:off x="3586734" y="1980995"/>
            <a:ext cx="4738878" cy="692498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350"/>
          </a:p>
        </p:txBody>
      </p:sp>
      <p:sp>
        <p:nvSpPr>
          <p:cNvPr id="20" name="Rectángulo 19"/>
          <p:cNvSpPr/>
          <p:nvPr/>
        </p:nvSpPr>
        <p:spPr>
          <a:xfrm>
            <a:off x="3778758" y="4283737"/>
            <a:ext cx="468401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SV" sz="1200" dirty="0">
                <a:latin typeface="Arial" panose="020B0604020202020204" pitchFamily="34" charset="0"/>
                <a:cs typeface="Arial" panose="020B0604020202020204" pitchFamily="34" charset="0"/>
              </a:rPr>
              <a:t>-Dificultades Financieras. </a:t>
            </a:r>
          </a:p>
          <a:p>
            <a:r>
              <a:rPr lang="es-SV" sz="1200" dirty="0">
                <a:latin typeface="Arial" panose="020B0604020202020204" pitchFamily="34" charset="0"/>
                <a:cs typeface="Arial" panose="020B0604020202020204" pitchFamily="34" charset="0"/>
              </a:rPr>
              <a:t>-Infracciones al contrato.</a:t>
            </a:r>
          </a:p>
          <a:p>
            <a:r>
              <a:rPr lang="es-SV" sz="1200" dirty="0">
                <a:latin typeface="Arial" panose="020B0604020202020204" pitchFamily="34" charset="0"/>
                <a:cs typeface="Arial" panose="020B0604020202020204" pitchFamily="34" charset="0"/>
              </a:rPr>
              <a:t>-Es probable que el deudor entre en quiebra.</a:t>
            </a:r>
          </a:p>
          <a:p>
            <a:r>
              <a:rPr lang="es-SV" sz="1200" dirty="0">
                <a:latin typeface="Arial" panose="020B0604020202020204" pitchFamily="34" charset="0"/>
                <a:cs typeface="Arial" panose="020B0604020202020204" pitchFamily="34" charset="0"/>
              </a:rPr>
              <a:t>-Y los cambios pequeños indeseables en el entorno tecnológico, de mercado, económico o legal en que se opera.</a:t>
            </a:r>
          </a:p>
        </p:txBody>
      </p:sp>
      <p:sp>
        <p:nvSpPr>
          <p:cNvPr id="8" name="Rectángulo 7"/>
          <p:cNvSpPr/>
          <p:nvPr/>
        </p:nvSpPr>
        <p:spPr>
          <a:xfrm>
            <a:off x="3586734" y="4231386"/>
            <a:ext cx="4738878" cy="1097280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350"/>
          </a:p>
        </p:txBody>
      </p:sp>
      <p:sp>
        <p:nvSpPr>
          <p:cNvPr id="9" name="Flecha derecha 8"/>
          <p:cNvSpPr/>
          <p:nvPr/>
        </p:nvSpPr>
        <p:spPr>
          <a:xfrm>
            <a:off x="2739771" y="2222226"/>
            <a:ext cx="716661" cy="1911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350"/>
          </a:p>
        </p:txBody>
      </p:sp>
      <p:sp>
        <p:nvSpPr>
          <p:cNvPr id="21" name="Flecha derecha 20"/>
          <p:cNvSpPr/>
          <p:nvPr/>
        </p:nvSpPr>
        <p:spPr>
          <a:xfrm>
            <a:off x="2852928" y="4656582"/>
            <a:ext cx="603504" cy="2331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350"/>
          </a:p>
        </p:txBody>
      </p:sp>
      <p:sp>
        <p:nvSpPr>
          <p:cNvPr id="22" name="Flecha abajo 21"/>
          <p:cNvSpPr/>
          <p:nvPr/>
        </p:nvSpPr>
        <p:spPr>
          <a:xfrm>
            <a:off x="1495044" y="2989074"/>
            <a:ext cx="250317" cy="93202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350"/>
          </a:p>
        </p:txBody>
      </p:sp>
      <p:pic>
        <p:nvPicPr>
          <p:cNvPr id="17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" y="-27384"/>
            <a:ext cx="1259275" cy="1333350"/>
          </a:xfrm>
          <a:prstGeom prst="rect">
            <a:avLst/>
          </a:prstGeom>
        </p:spPr>
      </p:pic>
      <p:pic>
        <p:nvPicPr>
          <p:cNvPr id="18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4275" y="0"/>
            <a:ext cx="1609725" cy="160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53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356</TotalTime>
  <Words>1064</Words>
  <Application>Microsoft Office PowerPoint</Application>
  <PresentationFormat>Presentación en pantalla (4:3)</PresentationFormat>
  <Paragraphs>131</Paragraphs>
  <Slides>24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5" baseType="lpstr">
      <vt:lpstr>Espiral</vt:lpstr>
      <vt:lpstr>Presentación de PowerPoint</vt:lpstr>
      <vt:lpstr>UNIVERSIDAD DE EL SALVADOR.</vt:lpstr>
      <vt:lpstr>INSTRUMENTOS FINANCIEROS BÁSICOS. Sección 11.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Deterioro del valor del los instrumentos financieros  medidos al costo o al costo amortizado</vt:lpstr>
      <vt:lpstr>Medición</vt:lpstr>
      <vt:lpstr>Estimación del Valor Razonable</vt:lpstr>
      <vt:lpstr>Bajas en cuentas de activos financieros</vt:lpstr>
      <vt:lpstr>Baja en cuenta de un  pasivos financiero</vt:lpstr>
      <vt:lpstr>Información a Revelar</vt:lpstr>
      <vt:lpstr>OTROS TEMAS RELACIONANDO CON LOS INSTRUMENTOS FINANCIEROS. SECCIÓN 12, NIIF PYMES.</vt:lpstr>
      <vt:lpstr>INSTRUMENTO FINANCIERO.</vt:lpstr>
      <vt:lpstr>APLICACIÓN.</vt:lpstr>
      <vt:lpstr>EJEMPLOS INSTRUMENTOS FINANCIEROS DE LA NIIF 12.</vt:lpstr>
      <vt:lpstr>Medición.</vt:lpstr>
      <vt:lpstr>Presentación de PowerPoint</vt:lpstr>
      <vt:lpstr>Presentación de PowerPoint</vt:lpstr>
      <vt:lpstr>PASIVOS Y ACTIVOS FINANCIEROS.</vt:lpstr>
      <vt:lpstr>Contabilidad de Cobertura.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Federico</dc:creator>
  <cp:lastModifiedBy>Federico</cp:lastModifiedBy>
  <cp:revision>16</cp:revision>
  <dcterms:created xsi:type="dcterms:W3CDTF">2014-09-08T19:48:31Z</dcterms:created>
  <dcterms:modified xsi:type="dcterms:W3CDTF">2014-09-10T20:41:56Z</dcterms:modified>
</cp:coreProperties>
</file>