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8" r:id="rId1"/>
  </p:sldMasterIdLst>
  <p:sldIdLst>
    <p:sldId id="261" r:id="rId2"/>
    <p:sldId id="266" r:id="rId3"/>
    <p:sldId id="265" r:id="rId4"/>
    <p:sldId id="262" r:id="rId5"/>
    <p:sldId id="267" r:id="rId6"/>
    <p:sldId id="268" r:id="rId7"/>
    <p:sldId id="259" r:id="rId8"/>
    <p:sldId id="257" r:id="rId9"/>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p:scale>
          <a:sx n="68" d="100"/>
          <a:sy n="68" d="100"/>
        </p:scale>
        <p:origin x="-1008" y="-61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12192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12192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4"/>
            <a:ext cx="12192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04799" y="2819401"/>
            <a:ext cx="115824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1999" y="4800600"/>
            <a:ext cx="10668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5" name="Footer Placeholder 4"/>
          <p:cNvSpPr>
            <a:spLocks noGrp="1"/>
          </p:cNvSpPr>
          <p:nvPr>
            <p:ph type="ftr" sz="quarter" idx="11"/>
          </p:nvPr>
        </p:nvSpPr>
        <p:spPr>
          <a:xfrm>
            <a:off x="7721600" y="6356351"/>
            <a:ext cx="3860800" cy="365125"/>
          </a:xfrm>
        </p:spPr>
        <p:txBody>
          <a:bodyPr/>
          <a:lstStyle>
            <a:lvl1pPr algn="r">
              <a:defRPr/>
            </a:lvl1pPr>
          </a:lstStyle>
          <a:p>
            <a:endParaRPr lang="es-SV" dirty="0"/>
          </a:p>
        </p:txBody>
      </p:sp>
      <p:sp>
        <p:nvSpPr>
          <p:cNvPr id="11" name="TextBox 10"/>
          <p:cNvSpPr txBox="1"/>
          <p:nvPr/>
        </p:nvSpPr>
        <p:spPr>
          <a:xfrm>
            <a:off x="4198112" y="4261105"/>
            <a:ext cx="16256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5283199" y="4392169"/>
            <a:ext cx="1625600" cy="365125"/>
          </a:xfrm>
        </p:spPr>
        <p:txBody>
          <a:bodyPr/>
          <a:lstStyle>
            <a:lvl1pPr algn="ctr">
              <a:defRPr sz="2400">
                <a:latin typeface="+mj-lt"/>
              </a:defRPr>
            </a:lvl1pPr>
          </a:lstStyle>
          <a:p>
            <a:fld id="{0EA3C767-4DD4-4776-9D12-89D505C91EFB}" type="slidenum">
              <a:rPr lang="es-SV" smtClean="0"/>
              <a:t>‹Nº›</a:t>
            </a:fld>
            <a:endParaRPr lang="es-SV" dirty="0"/>
          </a:p>
        </p:txBody>
      </p:sp>
      <p:sp>
        <p:nvSpPr>
          <p:cNvPr id="15" name="TextBox 14"/>
          <p:cNvSpPr txBox="1"/>
          <p:nvPr/>
        </p:nvSpPr>
        <p:spPr>
          <a:xfrm>
            <a:off x="6425184" y="4261105"/>
            <a:ext cx="16256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7264400" y="2070100"/>
            <a:ext cx="6858000" cy="271780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7367271" y="2284730"/>
            <a:ext cx="6858000" cy="2288540"/>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9753600" y="274639"/>
            <a:ext cx="1930400" cy="5851525"/>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274639"/>
            <a:ext cx="84709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a:xfrm>
            <a:off x="8128000" y="6356351"/>
            <a:ext cx="1016000" cy="365125"/>
          </a:xfrm>
        </p:spPr>
        <p:txBody>
          <a:bodyPr/>
          <a:lstStyle/>
          <a:p>
            <a:fld id="{0EA3C767-4DD4-4776-9D12-89D505C91EFB}" type="slidenum">
              <a:rPr lang="es-SV" smtClean="0"/>
              <a:t>‹Nº›</a:t>
            </a:fld>
            <a:endParaRPr lang="es-SV" dirty="0"/>
          </a:p>
        </p:txBody>
      </p:sp>
      <p:sp>
        <p:nvSpPr>
          <p:cNvPr id="9" name="Rectangle 8"/>
          <p:cNvSpPr/>
          <p:nvPr/>
        </p:nvSpPr>
        <p:spPr>
          <a:xfrm rot="5400000">
            <a:off x="6051635" y="3329432"/>
            <a:ext cx="6858000" cy="19913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12192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12192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4"/>
            <a:ext cx="12192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4799" y="2819400"/>
            <a:ext cx="11582400" cy="1463040"/>
          </a:xfrm>
        </p:spPr>
        <p:txBody>
          <a:bodyPr anchor="b" anchorCtr="0">
            <a:noAutofit/>
          </a:bodyPr>
          <a:lstStyle>
            <a:lvl1pPr algn="ctr">
              <a:defRPr sz="72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1999" y="4800600"/>
            <a:ext cx="10668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5" name="Footer Placeholder 4"/>
          <p:cNvSpPr>
            <a:spLocks noGrp="1"/>
          </p:cNvSpPr>
          <p:nvPr>
            <p:ph type="ftr" sz="quarter" idx="11"/>
          </p:nvPr>
        </p:nvSpPr>
        <p:spPr>
          <a:xfrm>
            <a:off x="7721600" y="6356351"/>
            <a:ext cx="3860800" cy="365125"/>
          </a:xfrm>
        </p:spPr>
        <p:txBody>
          <a:bodyPr/>
          <a:lstStyle/>
          <a:p>
            <a:endParaRPr lang="es-SV" dirty="0"/>
          </a:p>
        </p:txBody>
      </p:sp>
      <p:sp>
        <p:nvSpPr>
          <p:cNvPr id="6" name="Slide Number Placeholder 5"/>
          <p:cNvSpPr>
            <a:spLocks noGrp="1"/>
          </p:cNvSpPr>
          <p:nvPr>
            <p:ph type="sldNum" sz="quarter" idx="12"/>
          </p:nvPr>
        </p:nvSpPr>
        <p:spPr>
          <a:xfrm>
            <a:off x="5279136" y="4389121"/>
            <a:ext cx="1621536" cy="365125"/>
          </a:xfrm>
        </p:spPr>
        <p:txBody>
          <a:bodyPr/>
          <a:lstStyle>
            <a:lvl1pPr algn="ctr">
              <a:defRPr sz="2400">
                <a:solidFill>
                  <a:srgbClr val="FFFFFF"/>
                </a:solidFill>
              </a:defRPr>
            </a:lvl1pPr>
          </a:lstStyle>
          <a:p>
            <a:fld id="{0EA3C767-4DD4-4776-9D12-89D505C91EFB}" type="slidenum">
              <a:rPr lang="es-SV" smtClean="0"/>
              <a:t>‹Nº›</a:t>
            </a:fld>
            <a:endParaRPr lang="es-SV" dirty="0"/>
          </a:p>
        </p:txBody>
      </p:sp>
      <p:sp>
        <p:nvSpPr>
          <p:cNvPr id="11" name="TextBox 10"/>
          <p:cNvSpPr txBox="1"/>
          <p:nvPr/>
        </p:nvSpPr>
        <p:spPr>
          <a:xfrm>
            <a:off x="6425184" y="4261105"/>
            <a:ext cx="16256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4198112" y="4261105"/>
            <a:ext cx="16256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8" name="Footer Placeholder 7"/>
          <p:cNvSpPr>
            <a:spLocks noGrp="1"/>
          </p:cNvSpPr>
          <p:nvPr>
            <p:ph type="ftr" sz="quarter" idx="11"/>
          </p:nvPr>
        </p:nvSpPr>
        <p:spPr/>
        <p:txBody>
          <a:bodyPr/>
          <a:lstStyle/>
          <a:p>
            <a:endParaRPr lang="es-SV" dirty="0"/>
          </a:p>
        </p:txBody>
      </p:sp>
      <p:sp>
        <p:nvSpPr>
          <p:cNvPr id="9" name="Slide Number Placeholder 8"/>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4" name="Footer Placeholder 3"/>
          <p:cNvSpPr>
            <a:spLocks noGrp="1"/>
          </p:cNvSpPr>
          <p:nvPr>
            <p:ph type="ftr" sz="quarter" idx="11"/>
          </p:nvPr>
        </p:nvSpPr>
        <p:spPr/>
        <p:txBody>
          <a:bodyPr/>
          <a:lstStyle/>
          <a:p>
            <a:endParaRPr lang="es-SV" dirty="0"/>
          </a:p>
        </p:txBody>
      </p:sp>
      <p:sp>
        <p:nvSpPr>
          <p:cNvPr id="5" name="Slide Number Placeholder 4"/>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3" name="Footer Placeholder 2"/>
          <p:cNvSpPr>
            <a:spLocks noGrp="1"/>
          </p:cNvSpPr>
          <p:nvPr>
            <p:ph type="ftr" sz="quarter" idx="11"/>
          </p:nvPr>
        </p:nvSpPr>
        <p:spPr/>
        <p:txBody>
          <a:bodyPr/>
          <a:lstStyle/>
          <a:p>
            <a:endParaRPr lang="es-SV" dirty="0"/>
          </a:p>
        </p:txBody>
      </p:sp>
      <p:sp>
        <p:nvSpPr>
          <p:cNvPr id="4" name="Slide Number Placeholder 3"/>
          <p:cNvSpPr>
            <a:spLocks noGrp="1"/>
          </p:cNvSpPr>
          <p:nvPr>
            <p:ph type="sldNum" sz="quarter" idx="12"/>
          </p:nvPr>
        </p:nvSpPr>
        <p:spPr/>
        <p:txBody>
          <a:bodyPr/>
          <a:lstStyle/>
          <a:p>
            <a:fld id="{0EA3C767-4DD4-4776-9D12-89D505C91EFB}" type="slidenum">
              <a:rPr lang="es-SV" smtClean="0"/>
              <a:t>‹Nº›</a:t>
            </a:fld>
            <a:endParaRPr lang="es-SV"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7518400" cy="946150"/>
          </a:xfrm>
        </p:spPr>
        <p:txBody>
          <a:bodyPr anchor="ctr">
            <a:noAutofit/>
          </a:bodyPr>
          <a:lstStyle>
            <a:lvl1pPr algn="l">
              <a:defRPr sz="4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5216" y="1719072"/>
            <a:ext cx="10997184"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0EA3C767-4DD4-4776-9D12-89D505C91EFB}" type="slidenum">
              <a:rPr lang="es-SV" smtClean="0"/>
              <a:t>‹Nº›</a:t>
            </a:fld>
            <a:endParaRPr lang="es-SV" dirty="0"/>
          </a:p>
        </p:txBody>
      </p:sp>
      <p:sp>
        <p:nvSpPr>
          <p:cNvPr id="8" name="Rectangle 7"/>
          <p:cNvSpPr/>
          <p:nvPr/>
        </p:nvSpPr>
        <p:spPr>
          <a:xfrm>
            <a:off x="8229600" y="161544"/>
            <a:ext cx="39624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8331200" y="274320"/>
            <a:ext cx="36576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Rectangle 8"/>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82507" y="1717040"/>
            <a:ext cx="10999893"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5" name="Date Placeholder 4"/>
          <p:cNvSpPr>
            <a:spLocks noGrp="1"/>
          </p:cNvSpPr>
          <p:nvPr>
            <p:ph type="dt" sz="half" idx="10"/>
          </p:nvPr>
        </p:nvSpPr>
        <p:spPr/>
        <p:txBody>
          <a:bodyPr/>
          <a:lstStyle/>
          <a:p>
            <a:fld id="{1BC29EBA-003A-4861-9EC2-2EB102AB7280}" type="datetimeFigureOut">
              <a:rPr lang="es-SV" smtClean="0"/>
              <a:t>23/09/2014</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0EA3C767-4DD4-4776-9D12-89D505C91EFB}" type="slidenum">
              <a:rPr lang="es-SV" smtClean="0"/>
              <a:t>‹Nº›</a:t>
            </a:fld>
            <a:endParaRPr lang="es-SV" dirty="0"/>
          </a:p>
        </p:txBody>
      </p:sp>
      <p:sp>
        <p:nvSpPr>
          <p:cNvPr id="8" name="Rectangle 7"/>
          <p:cNvSpPr/>
          <p:nvPr/>
        </p:nvSpPr>
        <p:spPr>
          <a:xfrm>
            <a:off x="8229600" y="161544"/>
            <a:ext cx="39624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08000" y="228600"/>
            <a:ext cx="7518400" cy="1005840"/>
          </a:xfrm>
        </p:spPr>
        <p:txBody>
          <a:bodyPr anchor="ctr">
            <a:noAutofit/>
          </a:bodyPr>
          <a:lstStyle>
            <a:lvl1pPr algn="l">
              <a:defRPr sz="40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31200" y="228600"/>
            <a:ext cx="37592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Rectangle 10"/>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12192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12192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09600" y="182880"/>
            <a:ext cx="10972800" cy="111166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fld id="{1BC29EBA-003A-4861-9EC2-2EB102AB7280}" type="datetimeFigureOut">
              <a:rPr lang="es-SV" smtClean="0"/>
              <a:t>23/09/2014</a:t>
            </a:fld>
            <a:endParaRPr lang="es-SV"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s-SV"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fld id="{0EA3C767-4DD4-4776-9D12-89D505C91EFB}" type="slidenum">
              <a:rPr lang="es-SV" smtClean="0"/>
              <a:t>‹Nº›</a:t>
            </a:fld>
            <a:endParaRPr lang="es-SV" dirty="0"/>
          </a:p>
        </p:txBody>
      </p:sp>
      <p:sp>
        <p:nvSpPr>
          <p:cNvPr id="9" name="Rectangle 8"/>
          <p:cNvSpPr/>
          <p:nvPr/>
        </p:nvSpPr>
        <p:spPr>
          <a:xfrm>
            <a:off x="0" y="1368552"/>
            <a:ext cx="12192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45140" y="1089212"/>
            <a:ext cx="11582400" cy="2770094"/>
          </a:xfrm>
        </p:spPr>
        <p:txBody>
          <a:bodyPr>
            <a:noAutofit/>
          </a:bodyPr>
          <a:lstStyle/>
          <a:p>
            <a:pPr algn="ctr"/>
            <a:r>
              <a:rPr lang="es-ES" sz="8000" dirty="0" smtClean="0">
                <a:latin typeface="Bodoni MT Black" pitchFamily="18" charset="0"/>
              </a:rPr>
              <a:t/>
            </a:r>
            <a:br>
              <a:rPr lang="es-ES" sz="8000" dirty="0" smtClean="0">
                <a:latin typeface="Bodoni MT Black" pitchFamily="18" charset="0"/>
              </a:rPr>
            </a:br>
            <a:r>
              <a:rPr lang="es-ES" sz="8000" dirty="0">
                <a:latin typeface="Bodoni MT Black" pitchFamily="18" charset="0"/>
              </a:rPr>
              <a:t/>
            </a:r>
            <a:br>
              <a:rPr lang="es-ES" sz="8000" dirty="0">
                <a:latin typeface="Bodoni MT Black" pitchFamily="18" charset="0"/>
              </a:rPr>
            </a:br>
            <a:r>
              <a:rPr lang="es-ES" sz="8000" dirty="0" smtClean="0">
                <a:latin typeface="Bodoni MT Black" pitchFamily="18" charset="0"/>
              </a:rPr>
              <a:t/>
            </a:r>
            <a:br>
              <a:rPr lang="es-ES" sz="8000" dirty="0" smtClean="0">
                <a:latin typeface="Bodoni MT Black" pitchFamily="18" charset="0"/>
              </a:rPr>
            </a:br>
            <a:r>
              <a:rPr lang="es-ES" sz="8000" dirty="0" smtClean="0">
                <a:latin typeface="Bodoni MT Black" pitchFamily="18" charset="0"/>
              </a:rPr>
              <a:t>INSTRUMENTOS FINANCIEROS</a:t>
            </a:r>
            <a:endParaRPr lang="es-ES" sz="8000" dirty="0">
              <a:latin typeface="Bodoni MT Black" pitchFamily="18" charset="0"/>
            </a:endParaRPr>
          </a:p>
        </p:txBody>
      </p:sp>
      <p:sp>
        <p:nvSpPr>
          <p:cNvPr id="5" name="4 Subtítulo"/>
          <p:cNvSpPr>
            <a:spLocks noGrp="1"/>
          </p:cNvSpPr>
          <p:nvPr>
            <p:ph type="subTitle" idx="1"/>
          </p:nvPr>
        </p:nvSpPr>
        <p:spPr>
          <a:xfrm>
            <a:off x="708211" y="4182035"/>
            <a:ext cx="10668000" cy="927848"/>
          </a:xfrm>
        </p:spPr>
        <p:txBody>
          <a:bodyPr>
            <a:noAutofit/>
          </a:bodyPr>
          <a:lstStyle/>
          <a:p>
            <a:r>
              <a:rPr lang="es-SV" sz="3200" dirty="0" smtClean="0">
                <a:latin typeface="Bodoni MT Black" pitchFamily="18" charset="0"/>
              </a:rPr>
              <a:t>NIFF PARA LAS PYMES</a:t>
            </a:r>
          </a:p>
          <a:p>
            <a:r>
              <a:rPr lang="es-SV" sz="3200" dirty="0" smtClean="0">
                <a:latin typeface="Bodoni MT Black" pitchFamily="18" charset="0"/>
              </a:rPr>
              <a:t>SECCION 11</a:t>
            </a:r>
          </a:p>
          <a:p>
            <a:endParaRPr lang="es-SV" sz="3200" dirty="0"/>
          </a:p>
        </p:txBody>
      </p:sp>
    </p:spTree>
    <p:extLst>
      <p:ext uri="{BB962C8B-B14F-4D97-AF65-F5344CB8AC3E}">
        <p14:creationId xmlns:p14="http://schemas.microsoft.com/office/powerpoint/2010/main" val="165147079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latin typeface="Bodoni MT Black" pitchFamily="18" charset="0"/>
              </a:rPr>
              <a:t>Instrumento financiero </a:t>
            </a:r>
            <a:endParaRPr lang="es-SV" dirty="0">
              <a:latin typeface="Bodoni MT Black" pitchFamily="18" charset="0"/>
            </a:endParaRPr>
          </a:p>
        </p:txBody>
      </p:sp>
      <p:sp>
        <p:nvSpPr>
          <p:cNvPr id="3" name="2 Marcador de contenido"/>
          <p:cNvSpPr>
            <a:spLocks noGrp="1"/>
          </p:cNvSpPr>
          <p:nvPr>
            <p:ph idx="1"/>
          </p:nvPr>
        </p:nvSpPr>
        <p:spPr>
          <a:xfrm>
            <a:off x="609600" y="1680882"/>
            <a:ext cx="10972800" cy="3751730"/>
          </a:xfrm>
        </p:spPr>
        <p:txBody>
          <a:bodyPr>
            <a:normAutofit/>
          </a:bodyPr>
          <a:lstStyle/>
          <a:p>
            <a:endParaRPr lang="es-SV" sz="3200" dirty="0" smtClean="0"/>
          </a:p>
          <a:p>
            <a:r>
              <a:rPr lang="es-SV" sz="3200" dirty="0" smtClean="0"/>
              <a:t>Niff  sección 11, párrafo 11.3</a:t>
            </a:r>
          </a:p>
          <a:p>
            <a:endParaRPr lang="es-SV" sz="3200" dirty="0" smtClean="0"/>
          </a:p>
          <a:p>
            <a:pPr marL="0" indent="0">
              <a:buNone/>
            </a:pPr>
            <a:r>
              <a:rPr lang="es-SV" sz="3200" dirty="0" smtClean="0"/>
              <a:t>Un instrumento financiero es un contrato que  da lugar a un activo financiero de una  entidad  a un pasivo financiero o a un instrumento de patrimonio a otra.</a:t>
            </a:r>
          </a:p>
          <a:p>
            <a:pPr marL="0" indent="0">
              <a:buNone/>
            </a:pPr>
            <a:endParaRPr lang="es-SV" sz="3200" dirty="0" smtClean="0"/>
          </a:p>
          <a:p>
            <a:pPr marL="0" indent="0">
              <a:buNone/>
            </a:pPr>
            <a:endParaRPr lang="es-SV" sz="3200" dirty="0"/>
          </a:p>
        </p:txBody>
      </p:sp>
    </p:spTree>
    <p:extLst>
      <p:ext uri="{BB962C8B-B14F-4D97-AF65-F5344CB8AC3E}">
        <p14:creationId xmlns:p14="http://schemas.microsoft.com/office/powerpoint/2010/main" val="41889628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3000" y="457201"/>
            <a:ext cx="10135226" cy="779928"/>
          </a:xfrm>
        </p:spPr>
        <p:txBody>
          <a:bodyPr>
            <a:noAutofit/>
          </a:bodyPr>
          <a:lstStyle/>
          <a:p>
            <a:pPr>
              <a:lnSpc>
                <a:spcPct val="100000"/>
              </a:lnSpc>
            </a:pPr>
            <a:r>
              <a:rPr lang="es-SV" dirty="0" smtClean="0">
                <a:latin typeface="Bodoni MT Black" pitchFamily="18" charset="0"/>
              </a:rPr>
              <a:t>Ejercicio 45</a:t>
            </a:r>
            <a:endParaRPr lang="es-SV" dirty="0">
              <a:latin typeface="Bodoni MT Black" pitchFamily="18" charset="0"/>
            </a:endParaRPr>
          </a:p>
        </p:txBody>
      </p:sp>
      <p:sp>
        <p:nvSpPr>
          <p:cNvPr id="5" name="4 Marcador de contenido"/>
          <p:cNvSpPr>
            <a:spLocks noGrp="1"/>
          </p:cNvSpPr>
          <p:nvPr>
            <p:ph idx="1"/>
          </p:nvPr>
        </p:nvSpPr>
        <p:spPr>
          <a:xfrm>
            <a:off x="1028700" y="1451610"/>
            <a:ext cx="10248900" cy="4639908"/>
          </a:xfrm>
        </p:spPr>
        <p:txBody>
          <a:bodyPr>
            <a:normAutofit lnSpcReduction="10000"/>
          </a:bodyPr>
          <a:lstStyle/>
          <a:p>
            <a:endParaRPr lang="es-SV" dirty="0" smtClean="0"/>
          </a:p>
          <a:p>
            <a:r>
              <a:rPr lang="es-SV" dirty="0" smtClean="0"/>
              <a:t>Una entidad deposita 20,000 u.m  en una cuenta de depósito con preaviso de  120 días de un banco. La  entidad recibirá un interés fijo del 1.644% por  el plazo de  120 días ( es decir equivalente  al 5% anual sin considerar el interés compuesto), que se  pagara al final del periodo del deposito. La tasa de  mercado para este tipo de  deposito con el banco es del 1.644% por el periodo de 120 días.</a:t>
            </a:r>
          </a:p>
          <a:p>
            <a:endParaRPr lang="es-SV" dirty="0"/>
          </a:p>
          <a:p>
            <a:r>
              <a:rPr lang="es-SV" dirty="0" smtClean="0"/>
              <a:t>Deposito bancario(activo financiero)                20,000 u.m</a:t>
            </a:r>
          </a:p>
          <a:p>
            <a:pPr marL="0" indent="0">
              <a:buNone/>
            </a:pPr>
            <a:r>
              <a:rPr lang="es-SV" dirty="0" smtClean="0"/>
              <a:t>          Efectivo (activo financiero)                                                     20,000 u.m</a:t>
            </a:r>
          </a:p>
          <a:p>
            <a:pPr marL="0" indent="0">
              <a:buNone/>
            </a:pPr>
            <a:r>
              <a:rPr lang="es-SV" dirty="0" smtClean="0"/>
              <a:t> </a:t>
            </a:r>
          </a:p>
          <a:p>
            <a:pPr marL="0" indent="0">
              <a:buNone/>
            </a:pPr>
            <a:r>
              <a:rPr lang="es-SV" dirty="0"/>
              <a:t>´</a:t>
            </a:r>
            <a:r>
              <a:rPr lang="es-SV" dirty="0" smtClean="0"/>
              <a:t> “para reconocer el deposito bancario”</a:t>
            </a:r>
            <a:endParaRPr lang="es-SV" dirty="0"/>
          </a:p>
        </p:txBody>
      </p:sp>
    </p:spTree>
    <p:extLst>
      <p:ext uri="{BB962C8B-B14F-4D97-AF65-F5344CB8AC3E}">
        <p14:creationId xmlns:p14="http://schemas.microsoft.com/office/powerpoint/2010/main" val="324556178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406401"/>
            <a:ext cx="10013305" cy="965200"/>
          </a:xfrm>
        </p:spPr>
        <p:txBody>
          <a:bodyPr>
            <a:normAutofit/>
          </a:bodyPr>
          <a:lstStyle/>
          <a:p>
            <a:r>
              <a:rPr lang="es-ES" dirty="0" smtClean="0">
                <a:latin typeface="Bodoni MT Black" pitchFamily="18" charset="0"/>
              </a:rPr>
              <a:t>Ejercicio 47</a:t>
            </a:r>
            <a:endParaRPr lang="es-ES" dirty="0">
              <a:latin typeface="Bodoni MT Black" pitchFamily="18" charset="0"/>
            </a:endParaRPr>
          </a:p>
        </p:txBody>
      </p:sp>
      <p:sp>
        <p:nvSpPr>
          <p:cNvPr id="3" name="2 Marcador de contenido"/>
          <p:cNvSpPr>
            <a:spLocks noGrp="1"/>
          </p:cNvSpPr>
          <p:nvPr>
            <p:ph idx="1"/>
          </p:nvPr>
        </p:nvSpPr>
        <p:spPr>
          <a:xfrm>
            <a:off x="961390" y="1511300"/>
            <a:ext cx="10504170" cy="5156200"/>
          </a:xfrm>
        </p:spPr>
        <p:txBody>
          <a:bodyPr>
            <a:normAutofit fontScale="92500" lnSpcReduction="20000"/>
          </a:bodyPr>
          <a:lstStyle/>
          <a:p>
            <a:pPr marL="0" indent="0">
              <a:buNone/>
            </a:pPr>
            <a:r>
              <a:rPr lang="es-ES" sz="1800" cap="none" dirty="0" smtClean="0"/>
              <a:t>El 1 de enero de 20x2, una entidad dedicada a la fabricación de maquinaria la vende  a un cliente una maquina por 2,000 u.m. con un pago a realizar en un plazo de dos años. </a:t>
            </a:r>
            <a:r>
              <a:rPr lang="es-ES" sz="1800" dirty="0"/>
              <a:t>E</a:t>
            </a:r>
            <a:r>
              <a:rPr lang="es-ES" sz="1800" cap="none" dirty="0" smtClean="0"/>
              <a:t>sta transacción  de venta incluye una transacción de financiación implícita (prestamos de dos años). El precio actual de venta en efectivo correspondiente a ese elemento, si los clientes pagan contra entrega, es de 1,650 u.m.</a:t>
            </a:r>
          </a:p>
          <a:p>
            <a:pPr marL="0" indent="0">
              <a:buNone/>
            </a:pPr>
            <a:r>
              <a:rPr lang="es-ES" sz="1800" cap="none" dirty="0" smtClean="0"/>
              <a:t> </a:t>
            </a:r>
          </a:p>
          <a:p>
            <a:pPr marL="0" indent="0">
              <a:buNone/>
            </a:pPr>
            <a:endParaRPr lang="es-ES" sz="1800" cap="none" dirty="0" smtClean="0"/>
          </a:p>
          <a:p>
            <a:pPr marL="0" indent="0">
              <a:buNone/>
            </a:pPr>
            <a:endParaRPr lang="es-ES" sz="1800" cap="none" dirty="0" smtClean="0"/>
          </a:p>
          <a:p>
            <a:pPr marL="0" indent="0">
              <a:buNone/>
            </a:pPr>
            <a:endParaRPr lang="es-ES" sz="1800" dirty="0"/>
          </a:p>
          <a:p>
            <a:pPr marL="0" indent="0">
              <a:buNone/>
            </a:pPr>
            <a:r>
              <a:rPr lang="es-ES" sz="1800" cap="none" dirty="0" smtClean="0"/>
              <a:t> </a:t>
            </a:r>
            <a:r>
              <a:rPr lang="es-ES" sz="1800" dirty="0"/>
              <a:t>L</a:t>
            </a:r>
            <a:r>
              <a:rPr lang="es-ES" sz="1800" cap="none" dirty="0" smtClean="0"/>
              <a:t>os asientos en el libro diario en el reconocimiento inicial son:</a:t>
            </a:r>
          </a:p>
          <a:p>
            <a:pPr marL="0" indent="0">
              <a:buNone/>
            </a:pPr>
            <a:r>
              <a:rPr lang="es-ES" sz="1800" cap="none" dirty="0" smtClean="0"/>
              <a:t>  </a:t>
            </a:r>
            <a:endParaRPr lang="es-ES" sz="1800" cap="none" dirty="0"/>
          </a:p>
          <a:p>
            <a:pPr marL="0" indent="0">
              <a:buNone/>
            </a:pPr>
            <a:r>
              <a:rPr lang="es-ES" sz="1800" dirty="0"/>
              <a:t> </a:t>
            </a:r>
            <a:r>
              <a:rPr lang="es-ES" sz="1800" dirty="0" smtClean="0"/>
              <a:t>  </a:t>
            </a:r>
            <a:r>
              <a:rPr lang="es-ES" sz="1800" cap="none" dirty="0" smtClean="0"/>
              <a:t>Cuenta comercial por cobrar ( activo financiero)           1,650 U.M. </a:t>
            </a:r>
            <a:endParaRPr lang="es-ES" sz="1800" cap="none" dirty="0"/>
          </a:p>
          <a:p>
            <a:pPr marL="0" indent="0">
              <a:buNone/>
            </a:pPr>
            <a:r>
              <a:rPr lang="es-ES" sz="1800" cap="none" dirty="0" smtClean="0"/>
              <a:t>      </a:t>
            </a:r>
            <a:r>
              <a:rPr lang="es-ES" sz="1800" dirty="0"/>
              <a:t> </a:t>
            </a:r>
            <a:r>
              <a:rPr lang="es-ES" sz="1800" dirty="0" smtClean="0"/>
              <a:t>  </a:t>
            </a:r>
            <a:r>
              <a:rPr lang="es-ES" sz="1800" cap="none" dirty="0" smtClean="0"/>
              <a:t> Resultados ( ingresos )                                                                       1,650 U.M.</a:t>
            </a:r>
          </a:p>
          <a:p>
            <a:pPr marL="0" indent="0">
              <a:buNone/>
            </a:pPr>
            <a:endParaRPr lang="es-ES" sz="1800" cap="none" dirty="0"/>
          </a:p>
          <a:p>
            <a:pPr marL="0" indent="0">
              <a:buNone/>
            </a:pPr>
            <a:endParaRPr lang="es-ES" sz="1800" cap="none" dirty="0" smtClean="0"/>
          </a:p>
          <a:p>
            <a:pPr marL="0" indent="0">
              <a:buNone/>
            </a:pPr>
            <a:r>
              <a:rPr lang="es-ES" sz="1800" cap="none" dirty="0" smtClean="0"/>
              <a:t>La diferencia entre el precio actual de venta (1,650 U.M. y la contraprestación por cobrar ( 2,000 U.M.) se reconocerá como ingreso por interés empleando el método de interés efectivo;  constituye una transacción de financiación.</a:t>
            </a:r>
            <a:endParaRPr lang="es-ES" sz="1800" cap="none" dirty="0"/>
          </a:p>
          <a:p>
            <a:pPr marL="0" indent="0">
              <a:buNone/>
            </a:pPr>
            <a:endParaRPr lang="es-ES" sz="1800" cap="none" dirty="0" smtClean="0"/>
          </a:p>
          <a:p>
            <a:pPr marL="0" indent="0">
              <a:buNone/>
            </a:pPr>
            <a:r>
              <a:rPr lang="es-ES" dirty="0" smtClean="0"/>
              <a:t> </a:t>
            </a:r>
          </a:p>
          <a:p>
            <a:endParaRPr lang="es-ES" dirty="0"/>
          </a:p>
        </p:txBody>
      </p:sp>
      <p:sp>
        <p:nvSpPr>
          <p:cNvPr id="4" name="3 Rectángulo redondeado"/>
          <p:cNvSpPr/>
          <p:nvPr/>
        </p:nvSpPr>
        <p:spPr>
          <a:xfrm>
            <a:off x="3492500" y="2552700"/>
            <a:ext cx="5105400" cy="660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smtClean="0"/>
              <a:t>Véase el tercer ejemplo de los activos financieros del párrafo 11.13</a:t>
            </a:r>
            <a:endParaRPr lang="es-SV" dirty="0"/>
          </a:p>
        </p:txBody>
      </p:sp>
    </p:spTree>
    <p:extLst>
      <p:ext uri="{BB962C8B-B14F-4D97-AF65-F5344CB8AC3E}">
        <p14:creationId xmlns:p14="http://schemas.microsoft.com/office/powerpoint/2010/main" val="36621156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126609"/>
            <a:ext cx="10972800" cy="1167619"/>
          </a:xfrm>
        </p:spPr>
        <p:txBody>
          <a:bodyPr>
            <a:normAutofit fontScale="90000"/>
          </a:bodyPr>
          <a:lstStyle/>
          <a:p>
            <a:r>
              <a:rPr lang="es-SV" dirty="0" smtClean="0">
                <a:latin typeface="Bodoni MT Black" pitchFamily="18" charset="0"/>
              </a:rPr>
              <a:t>Calculo de la tasa de interes efectiva</a:t>
            </a:r>
            <a:endParaRPr lang="es-SV" dirty="0">
              <a:latin typeface="Bodoni MT Black" pitchFamily="18" charset="0"/>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637736" y="1557998"/>
                <a:ext cx="10972800" cy="4525963"/>
              </a:xfrm>
            </p:spPr>
            <p:txBody>
              <a:bodyPr/>
              <a:lstStyle/>
              <a:p>
                <a:pPr marL="0" indent="0" algn="ctr">
                  <a:buNone/>
                </a:pPr>
                <a:endParaRPr lang="es-SV" dirty="0" smtClean="0"/>
              </a:p>
              <a:p>
                <a:pPr marL="0" indent="0" algn="ctr">
                  <a:buNone/>
                </a:pPr>
                <a:r>
                  <a:rPr lang="es-SV" dirty="0" smtClean="0"/>
                  <a:t>1.650 U.M. = 2,000 U.M. ÷ (1+X</a:t>
                </a:r>
                <a14:m>
                  <m:oMath xmlns:m="http://schemas.openxmlformats.org/officeDocument/2006/math">
                    <m:sSup>
                      <m:sSupPr>
                        <m:ctrlPr>
                          <a:rPr lang="es-SV" i="1" smtClean="0">
                            <a:latin typeface="Cambria Math"/>
                          </a:rPr>
                        </m:ctrlPr>
                      </m:sSupPr>
                      <m:e>
                        <m:r>
                          <a:rPr lang="es-SV" b="0" i="1" smtClean="0">
                            <a:latin typeface="Cambria Math"/>
                          </a:rPr>
                          <m:t>)</m:t>
                        </m:r>
                      </m:e>
                      <m:sup>
                        <m:r>
                          <a:rPr lang="es-SV" i="1" smtClean="0">
                            <a:latin typeface="Cambria Math"/>
                          </a:rPr>
                          <m:t>2</m:t>
                        </m:r>
                      </m:sup>
                    </m:sSup>
                  </m:oMath>
                </a14:m>
                <a:r>
                  <a:rPr lang="es-SV" dirty="0" smtClean="0"/>
                  <a:t> </a:t>
                </a:r>
              </a:p>
              <a:p>
                <a:pPr marL="0" indent="0" algn="ctr">
                  <a:buNone/>
                </a:pPr>
                <a:endParaRPr lang="es-SV" dirty="0"/>
              </a:p>
              <a:p>
                <a:pPr marL="0" indent="0" algn="ctr">
                  <a:buNone/>
                </a:pPr>
                <a:r>
                  <a:rPr lang="es-SV" dirty="0" smtClean="0"/>
                  <a:t>Por lo tanto</a:t>
                </a:r>
              </a:p>
              <a:p>
                <a:pPr marL="0" indent="0" algn="ctr">
                  <a:buNone/>
                </a:pPr>
                <a:r>
                  <a:rPr lang="es-SV" dirty="0" smtClean="0"/>
                  <a:t> </a:t>
                </a:r>
                <a:r>
                  <a:rPr lang="es-SV" dirty="0"/>
                  <a:t>(1+</a:t>
                </a:r>
                <a14:m>
                  <m:oMath xmlns:m="http://schemas.openxmlformats.org/officeDocument/2006/math">
                    <m:sSup>
                      <m:sSupPr>
                        <m:ctrlPr>
                          <a:rPr lang="es-SV" i="1">
                            <a:latin typeface="Cambria Math"/>
                          </a:rPr>
                        </m:ctrlPr>
                      </m:sSupPr>
                      <m:e>
                        <m:sSup>
                          <m:sSupPr>
                            <m:ctrlPr>
                              <a:rPr lang="es-SV" i="1">
                                <a:latin typeface="Cambria Math"/>
                              </a:rPr>
                            </m:ctrlPr>
                          </m:sSupPr>
                          <m:e>
                            <m:r>
                              <a:rPr lang="es-SV" b="0" i="1" smtClean="0">
                                <a:latin typeface="Cambria Math"/>
                              </a:rPr>
                              <m:t>𝑋</m:t>
                            </m:r>
                          </m:e>
                          <m:sup>
                            <m:r>
                              <a:rPr lang="es-SV" i="1">
                                <a:latin typeface="Cambria Math"/>
                              </a:rPr>
                              <m:t>2</m:t>
                            </m:r>
                          </m:sup>
                        </m:sSup>
                        <m:r>
                          <a:rPr lang="es-SV" i="1">
                            <a:latin typeface="Cambria Math"/>
                          </a:rPr>
                          <m:t>)</m:t>
                        </m:r>
                      </m:e>
                      <m:sup>
                        <m:r>
                          <a:rPr lang="es-SV" i="1">
                            <a:latin typeface="Cambria Math"/>
                          </a:rPr>
                          <m:t>2</m:t>
                        </m:r>
                      </m:sup>
                    </m:sSup>
                    <m:r>
                      <a:rPr lang="es-SV" b="0" i="1" smtClean="0">
                        <a:latin typeface="Cambria Math"/>
                      </a:rPr>
                      <m:t> </m:t>
                    </m:r>
                  </m:oMath>
                </a14:m>
                <a:r>
                  <a:rPr lang="es-SV" dirty="0" smtClean="0"/>
                  <a:t>= 2.000 U.M. ÷ 1.650 U.M. )</a:t>
                </a:r>
              </a:p>
              <a:p>
                <a:pPr marL="0" indent="0" algn="ctr">
                  <a:buNone/>
                </a:pPr>
                <a:endParaRPr lang="es-SV" dirty="0" smtClean="0"/>
              </a:p>
              <a:p>
                <a:pPr marL="0" indent="0" algn="ctr">
                  <a:buNone/>
                </a:pPr>
                <a:r>
                  <a:rPr lang="es-SV" dirty="0" smtClean="0"/>
                  <a:t> X= (2.000 U.M. ÷ 1.650 U.M.)    - 1</a:t>
                </a:r>
              </a:p>
              <a:p>
                <a:pPr marL="0" indent="0" algn="ctr">
                  <a:buNone/>
                </a:pPr>
                <a:endParaRPr lang="es-SV" dirty="0"/>
              </a:p>
              <a:p>
                <a:pPr marL="0" indent="0" algn="ctr">
                  <a:buNone/>
                </a:pPr>
                <a:r>
                  <a:rPr lang="es-SV" dirty="0" smtClean="0"/>
                  <a:t>X= 0.10096</a:t>
                </a:r>
              </a:p>
              <a:p>
                <a:pPr marL="0" indent="0" algn="ctr">
                  <a:buNone/>
                </a:pPr>
                <a:endParaRPr lang="es-SV"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637736" y="1557998"/>
                <a:ext cx="10972800" cy="4525963"/>
              </a:xfrm>
              <a:blipFill rotWithShape="1">
                <a:blip r:embed="rId2"/>
                <a:stretch>
                  <a:fillRect/>
                </a:stretch>
              </a:blipFill>
            </p:spPr>
            <p:txBody>
              <a:bodyPr/>
              <a:lstStyle/>
              <a:p>
                <a:r>
                  <a:rPr lang="es-SV">
                    <a:noFill/>
                  </a:rPr>
                  <a:t> </a:t>
                </a:r>
              </a:p>
            </p:txBody>
          </p:sp>
        </mc:Fallback>
      </mc:AlternateContent>
      <mc:AlternateContent xmlns:mc="http://schemas.openxmlformats.org/markup-compatibility/2006" xmlns:a14="http://schemas.microsoft.com/office/drawing/2010/main">
        <mc:Choice Requires="a14">
          <p:sp>
            <p:nvSpPr>
              <p:cNvPr id="4" name="3 CuadroTexto"/>
              <p:cNvSpPr txBox="1"/>
              <p:nvPr/>
            </p:nvSpPr>
            <p:spPr>
              <a:xfrm>
                <a:off x="7646557" y="3832439"/>
                <a:ext cx="370614"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s-SV" i="1" smtClean="0">
                              <a:latin typeface="Cambria Math"/>
                            </a:rPr>
                          </m:ctrlPr>
                        </m:fPr>
                        <m:num>
                          <m:r>
                            <a:rPr lang="es-SV" b="0" i="1" smtClean="0">
                              <a:latin typeface="Cambria Math"/>
                            </a:rPr>
                            <m:t>1</m:t>
                          </m:r>
                        </m:num>
                        <m:den>
                          <m:r>
                            <a:rPr lang="es-SV" b="0" i="1" smtClean="0">
                              <a:latin typeface="Cambria Math"/>
                            </a:rPr>
                            <m:t>2</m:t>
                          </m:r>
                        </m:den>
                      </m:f>
                    </m:oMath>
                  </m:oMathPara>
                </a14:m>
                <a:endParaRPr lang="es-SV" dirty="0"/>
              </a:p>
            </p:txBody>
          </p:sp>
        </mc:Choice>
        <mc:Fallback xmlns="">
          <p:sp>
            <p:nvSpPr>
              <p:cNvPr id="4" name="3 CuadroTexto"/>
              <p:cNvSpPr txBox="1">
                <a:spLocks noRot="1" noChangeAspect="1" noMove="1" noResize="1" noEditPoints="1" noAdjustHandles="1" noChangeArrowheads="1" noChangeShapeType="1" noTextEdit="1"/>
              </p:cNvSpPr>
              <p:nvPr/>
            </p:nvSpPr>
            <p:spPr>
              <a:xfrm>
                <a:off x="7646557" y="3832439"/>
                <a:ext cx="370614" cy="610936"/>
              </a:xfrm>
              <a:prstGeom prst="rect">
                <a:avLst/>
              </a:prstGeom>
              <a:blipFill rotWithShape="1">
                <a:blip r:embed="rId3"/>
                <a:stretch>
                  <a:fillRect/>
                </a:stretch>
              </a:blipFill>
            </p:spPr>
            <p:txBody>
              <a:bodyPr/>
              <a:lstStyle/>
              <a:p>
                <a:r>
                  <a:rPr lang="es-SV">
                    <a:noFill/>
                  </a:rPr>
                  <a:t> </a:t>
                </a:r>
              </a:p>
            </p:txBody>
          </p:sp>
        </mc:Fallback>
      </mc:AlternateContent>
    </p:spTree>
    <p:extLst>
      <p:ext uri="{BB962C8B-B14F-4D97-AF65-F5344CB8AC3E}">
        <p14:creationId xmlns:p14="http://schemas.microsoft.com/office/powerpoint/2010/main" val="348975186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SV" dirty="0" smtClean="0"/>
              <a:t>Determinación de interes</a:t>
            </a:r>
            <a:endParaRPr lang="es-SV"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016151345"/>
              </p:ext>
            </p:extLst>
          </p:nvPr>
        </p:nvGraphicFramePr>
        <p:xfrm>
          <a:off x="1659987" y="1336431"/>
          <a:ext cx="8736036" cy="1796280"/>
        </p:xfrm>
        <a:graphic>
          <a:graphicData uri="http://schemas.openxmlformats.org/drawingml/2006/table">
            <a:tbl>
              <a:tblPr firstRow="1" bandRow="1">
                <a:tableStyleId>{F5AB1C69-6EDB-4FF4-983F-18BD219EF322}</a:tableStyleId>
              </a:tblPr>
              <a:tblGrid>
                <a:gridCol w="1438092"/>
                <a:gridCol w="2408754"/>
                <a:gridCol w="2408754"/>
                <a:gridCol w="2480436"/>
              </a:tblGrid>
              <a:tr h="576775">
                <a:tc>
                  <a:txBody>
                    <a:bodyPr/>
                    <a:lstStyle/>
                    <a:p>
                      <a:pPr algn="ctr"/>
                      <a:endParaRPr lang="es-SV" dirty="0" smtClean="0"/>
                    </a:p>
                    <a:p>
                      <a:pPr algn="ctr"/>
                      <a:r>
                        <a:rPr lang="es-SV" dirty="0" smtClean="0"/>
                        <a:t>Plazo</a:t>
                      </a:r>
                      <a:endParaRPr lang="es-SV" dirty="0"/>
                    </a:p>
                  </a:txBody>
                  <a:tcPr marL="121992" marR="121992"/>
                </a:tc>
                <a:tc>
                  <a:txBody>
                    <a:bodyPr/>
                    <a:lstStyle/>
                    <a:p>
                      <a:pPr algn="ctr"/>
                      <a:r>
                        <a:rPr lang="es-SV" dirty="0" smtClean="0"/>
                        <a:t>Importe en libros </a:t>
                      </a:r>
                    </a:p>
                    <a:p>
                      <a:pPr algn="ctr"/>
                      <a:r>
                        <a:rPr lang="es-SV" dirty="0" smtClean="0"/>
                        <a:t> al</a:t>
                      </a:r>
                      <a:r>
                        <a:rPr lang="es-SV" baseline="0" dirty="0" smtClean="0"/>
                        <a:t> 01 de Enero </a:t>
                      </a:r>
                      <a:endParaRPr lang="es-SV" dirty="0"/>
                    </a:p>
                  </a:txBody>
                  <a:tcPr marL="121992" marR="121992"/>
                </a:tc>
                <a:tc>
                  <a:txBody>
                    <a:bodyPr/>
                    <a:lstStyle/>
                    <a:p>
                      <a:pPr algn="ctr"/>
                      <a:r>
                        <a:rPr lang="es-SV" dirty="0" smtClean="0"/>
                        <a:t>Interes</a:t>
                      </a:r>
                      <a:r>
                        <a:rPr lang="es-SV" baseline="0" dirty="0" smtClean="0"/>
                        <a:t> al  </a:t>
                      </a:r>
                    </a:p>
                    <a:p>
                      <a:pPr algn="ctr"/>
                      <a:r>
                        <a:rPr lang="es-SV" baseline="0" dirty="0" smtClean="0"/>
                        <a:t>10.096 %</a:t>
                      </a:r>
                      <a:endParaRPr lang="es-SV" dirty="0"/>
                    </a:p>
                  </a:txBody>
                  <a:tcPr marL="121992" marR="121992"/>
                </a:tc>
                <a:tc>
                  <a:txBody>
                    <a:bodyPr/>
                    <a:lstStyle/>
                    <a:p>
                      <a:pPr algn="ctr"/>
                      <a:r>
                        <a:rPr lang="es-SV" dirty="0" smtClean="0"/>
                        <a:t>Entrada</a:t>
                      </a:r>
                      <a:r>
                        <a:rPr lang="es-SV" baseline="0" dirty="0" smtClean="0"/>
                        <a:t> de </a:t>
                      </a:r>
                    </a:p>
                    <a:p>
                      <a:pPr algn="ctr"/>
                      <a:r>
                        <a:rPr lang="es-SV" baseline="0" dirty="0" smtClean="0"/>
                        <a:t>Efectivo</a:t>
                      </a:r>
                      <a:endParaRPr lang="es-SV" dirty="0"/>
                    </a:p>
                  </a:txBody>
                  <a:tcPr marL="121992" marR="121992"/>
                </a:tc>
              </a:tr>
              <a:tr h="388356">
                <a:tc>
                  <a:txBody>
                    <a:bodyPr/>
                    <a:lstStyle/>
                    <a:p>
                      <a:pPr algn="ctr"/>
                      <a:r>
                        <a:rPr lang="es-SV" dirty="0" smtClean="0"/>
                        <a:t>20X1</a:t>
                      </a:r>
                    </a:p>
                  </a:txBody>
                  <a:tcPr marL="121992" marR="121992"/>
                </a:tc>
                <a:tc>
                  <a:txBody>
                    <a:bodyPr/>
                    <a:lstStyle/>
                    <a:p>
                      <a:pPr algn="ctr"/>
                      <a:r>
                        <a:rPr lang="es-SV" dirty="0" smtClean="0"/>
                        <a:t>1.650</a:t>
                      </a:r>
                    </a:p>
                  </a:txBody>
                  <a:tcPr marL="121992" marR="121992"/>
                </a:tc>
                <a:tc>
                  <a:txBody>
                    <a:bodyPr/>
                    <a:lstStyle/>
                    <a:p>
                      <a:pPr algn="ctr"/>
                      <a:r>
                        <a:rPr lang="es-SV" dirty="0" smtClean="0"/>
                        <a:t>166.59</a:t>
                      </a:r>
                      <a:endParaRPr lang="es-SV" dirty="0"/>
                    </a:p>
                  </a:txBody>
                  <a:tcPr marL="121992" marR="121992"/>
                </a:tc>
                <a:tc>
                  <a:txBody>
                    <a:bodyPr/>
                    <a:lstStyle/>
                    <a:p>
                      <a:pPr algn="ctr"/>
                      <a:r>
                        <a:rPr lang="es-SV" dirty="0" smtClean="0"/>
                        <a:t>-</a:t>
                      </a:r>
                      <a:endParaRPr lang="es-SV" dirty="0"/>
                    </a:p>
                  </a:txBody>
                  <a:tcPr marL="121992" marR="121992"/>
                </a:tc>
              </a:tr>
              <a:tr h="388356">
                <a:tc>
                  <a:txBody>
                    <a:bodyPr/>
                    <a:lstStyle/>
                    <a:p>
                      <a:pPr algn="ctr"/>
                      <a:r>
                        <a:rPr lang="es-SV" dirty="0" smtClean="0"/>
                        <a:t>20X2</a:t>
                      </a:r>
                      <a:endParaRPr lang="es-SV" dirty="0"/>
                    </a:p>
                  </a:txBody>
                  <a:tcPr marL="121992" marR="121992"/>
                </a:tc>
                <a:tc>
                  <a:txBody>
                    <a:bodyPr/>
                    <a:lstStyle/>
                    <a:p>
                      <a:pPr algn="ctr"/>
                      <a:r>
                        <a:rPr lang="es-SV" dirty="0" smtClean="0"/>
                        <a:t>1.816,59</a:t>
                      </a:r>
                      <a:endParaRPr lang="es-SV" dirty="0"/>
                    </a:p>
                  </a:txBody>
                  <a:tcPr marL="121992" marR="121992"/>
                </a:tc>
                <a:tc>
                  <a:txBody>
                    <a:bodyPr/>
                    <a:lstStyle/>
                    <a:p>
                      <a:pPr algn="ctr"/>
                      <a:r>
                        <a:rPr lang="es-SV" dirty="0" smtClean="0"/>
                        <a:t>183.41</a:t>
                      </a:r>
                      <a:endParaRPr lang="es-SV" dirty="0"/>
                    </a:p>
                  </a:txBody>
                  <a:tcPr marL="121992" marR="121992"/>
                </a:tc>
                <a:tc>
                  <a:txBody>
                    <a:bodyPr/>
                    <a:lstStyle/>
                    <a:p>
                      <a:pPr algn="ctr"/>
                      <a:r>
                        <a:rPr lang="es-SV" dirty="0" smtClean="0"/>
                        <a:t>(2.000)</a:t>
                      </a:r>
                      <a:endParaRPr lang="es-SV" dirty="0"/>
                    </a:p>
                  </a:txBody>
                  <a:tcPr marL="121992" marR="121992"/>
                </a:tc>
              </a:tr>
              <a:tr h="379488">
                <a:tc>
                  <a:txBody>
                    <a:bodyPr/>
                    <a:lstStyle/>
                    <a:p>
                      <a:endParaRPr lang="es-SV" dirty="0"/>
                    </a:p>
                  </a:txBody>
                  <a:tcPr marL="121992" marR="121992"/>
                </a:tc>
                <a:tc>
                  <a:txBody>
                    <a:bodyPr/>
                    <a:lstStyle/>
                    <a:p>
                      <a:pPr algn="ctr"/>
                      <a:endParaRPr lang="es-SV" dirty="0"/>
                    </a:p>
                  </a:txBody>
                  <a:tcPr marL="121992" marR="121992"/>
                </a:tc>
                <a:tc>
                  <a:txBody>
                    <a:bodyPr/>
                    <a:lstStyle/>
                    <a:p>
                      <a:pPr algn="ctr"/>
                      <a:r>
                        <a:rPr lang="es-SV" dirty="0" smtClean="0"/>
                        <a:t>350</a:t>
                      </a:r>
                      <a:endParaRPr lang="es-SV" dirty="0"/>
                    </a:p>
                  </a:txBody>
                  <a:tcPr marL="121992" marR="121992"/>
                </a:tc>
                <a:tc>
                  <a:txBody>
                    <a:bodyPr/>
                    <a:lstStyle/>
                    <a:p>
                      <a:endParaRPr lang="es-SV" dirty="0"/>
                    </a:p>
                  </a:txBody>
                  <a:tcPr marL="121992" marR="121992"/>
                </a:tc>
              </a:tr>
            </a:tbl>
          </a:graphicData>
        </a:graphic>
      </p:graphicFrame>
      <p:sp>
        <p:nvSpPr>
          <p:cNvPr id="8" name="7 Marcador de contenido"/>
          <p:cNvSpPr>
            <a:spLocks noGrp="1"/>
          </p:cNvSpPr>
          <p:nvPr>
            <p:ph type="subTitle" idx="4294967295"/>
          </p:nvPr>
        </p:nvSpPr>
        <p:spPr>
          <a:xfrm>
            <a:off x="0" y="523875"/>
            <a:ext cx="10668000" cy="533400"/>
          </a:xfrm>
        </p:spPr>
        <p:txBody>
          <a:bodyPr/>
          <a:lstStyle/>
          <a:p>
            <a:pPr marL="0" indent="0">
              <a:buNone/>
            </a:pPr>
            <a:endParaRPr lang="es-SV" dirty="0" smtClean="0"/>
          </a:p>
          <a:p>
            <a:pPr marL="0" indent="0">
              <a:buNone/>
            </a:pPr>
            <a:endParaRPr lang="es-SV" dirty="0"/>
          </a:p>
        </p:txBody>
      </p:sp>
      <p:graphicFrame>
        <p:nvGraphicFramePr>
          <p:cNvPr id="11" name="10 Tabla"/>
          <p:cNvGraphicFramePr>
            <a:graphicFrameLocks noGrp="1"/>
          </p:cNvGraphicFramePr>
          <p:nvPr>
            <p:extLst>
              <p:ext uri="{D42A27DB-BD31-4B8C-83A1-F6EECF244321}">
                <p14:modId xmlns:p14="http://schemas.microsoft.com/office/powerpoint/2010/main" val="1578892771"/>
              </p:ext>
            </p:extLst>
          </p:nvPr>
        </p:nvGraphicFramePr>
        <p:xfrm>
          <a:off x="1961662" y="3286370"/>
          <a:ext cx="8127999" cy="3505200"/>
        </p:xfrm>
        <a:graphic>
          <a:graphicData uri="http://schemas.openxmlformats.org/drawingml/2006/table">
            <a:tbl>
              <a:tblPr firstRow="1" bandRow="1">
                <a:tableStyleId>{F5AB1C69-6EDB-4FF4-983F-18BD219EF322}</a:tableStyleId>
              </a:tblPr>
              <a:tblGrid>
                <a:gridCol w="5226929"/>
                <a:gridCol w="1491175"/>
                <a:gridCol w="1409895"/>
              </a:tblGrid>
              <a:tr h="370840">
                <a:tc>
                  <a:txBody>
                    <a:bodyPr/>
                    <a:lstStyle/>
                    <a:p>
                      <a:r>
                        <a:rPr lang="es-SV" dirty="0" smtClean="0"/>
                        <a:t>Cuenta</a:t>
                      </a:r>
                      <a:endParaRPr lang="es-SV" dirty="0"/>
                    </a:p>
                  </a:txBody>
                  <a:tcPr/>
                </a:tc>
                <a:tc>
                  <a:txBody>
                    <a:bodyPr/>
                    <a:lstStyle/>
                    <a:p>
                      <a:r>
                        <a:rPr lang="es-SV" dirty="0" smtClean="0"/>
                        <a:t>Debe</a:t>
                      </a:r>
                      <a:endParaRPr lang="es-SV" dirty="0"/>
                    </a:p>
                  </a:txBody>
                  <a:tcPr/>
                </a:tc>
                <a:tc>
                  <a:txBody>
                    <a:bodyPr/>
                    <a:lstStyle/>
                    <a:p>
                      <a:r>
                        <a:rPr lang="es-SV" dirty="0" smtClean="0"/>
                        <a:t>Haber</a:t>
                      </a:r>
                      <a:endParaRPr lang="es-SV" dirty="0"/>
                    </a:p>
                  </a:txBody>
                  <a:tcPr/>
                </a:tc>
              </a:tr>
              <a:tr h="370840">
                <a:tc>
                  <a:txBody>
                    <a:bodyPr/>
                    <a:lstStyle/>
                    <a:p>
                      <a:r>
                        <a:rPr lang="es-SV" dirty="0" smtClean="0"/>
                        <a:t>Cuentas</a:t>
                      </a:r>
                      <a:r>
                        <a:rPr lang="es-SV" baseline="0" dirty="0" smtClean="0"/>
                        <a:t> por cobrar ( Activo financieros)</a:t>
                      </a:r>
                      <a:endParaRPr lang="es-SV" dirty="0"/>
                    </a:p>
                  </a:txBody>
                  <a:tcPr/>
                </a:tc>
                <a:tc>
                  <a:txBody>
                    <a:bodyPr/>
                    <a:lstStyle/>
                    <a:p>
                      <a:r>
                        <a:rPr lang="es-SV" dirty="0" smtClean="0"/>
                        <a:t>166.59</a:t>
                      </a:r>
                      <a:endParaRPr lang="es-SV" dirty="0"/>
                    </a:p>
                  </a:txBody>
                  <a:tcPr/>
                </a:tc>
                <a:tc>
                  <a:txBody>
                    <a:bodyPr/>
                    <a:lstStyle/>
                    <a:p>
                      <a:endParaRPr lang="es-SV" dirty="0"/>
                    </a:p>
                  </a:txBody>
                  <a:tcPr/>
                </a:tc>
              </a:tr>
              <a:tr h="370840">
                <a:tc>
                  <a:txBody>
                    <a:bodyPr/>
                    <a:lstStyle/>
                    <a:p>
                      <a:r>
                        <a:rPr lang="es-SV" dirty="0" smtClean="0"/>
                        <a:t>    Resultado</a:t>
                      </a:r>
                      <a:r>
                        <a:rPr lang="es-SV" baseline="0" dirty="0" smtClean="0"/>
                        <a:t> (Ingresos por intereses)</a:t>
                      </a:r>
                      <a:endParaRPr lang="es-SV" dirty="0"/>
                    </a:p>
                  </a:txBody>
                  <a:tcPr/>
                </a:tc>
                <a:tc>
                  <a:txBody>
                    <a:bodyPr/>
                    <a:lstStyle/>
                    <a:p>
                      <a:endParaRPr lang="es-SV" dirty="0"/>
                    </a:p>
                  </a:txBody>
                  <a:tcPr/>
                </a:tc>
                <a:tc>
                  <a:txBody>
                    <a:bodyPr/>
                    <a:lstStyle/>
                    <a:p>
                      <a:r>
                        <a:rPr lang="es-SV" dirty="0" smtClean="0"/>
                        <a:t>166.59</a:t>
                      </a:r>
                      <a:endParaRPr lang="es-SV" dirty="0"/>
                    </a:p>
                  </a:txBody>
                  <a:tcPr/>
                </a:tc>
              </a:tr>
              <a:tr h="370840">
                <a:tc>
                  <a:txBody>
                    <a:bodyPr/>
                    <a:lstStyle/>
                    <a:p>
                      <a:r>
                        <a:rPr lang="es-SV" baseline="0" dirty="0" smtClean="0"/>
                        <a:t>Reconocimiento de ingresos por intereses periodo 20X1.</a:t>
                      </a:r>
                      <a:endParaRPr lang="es-SV" dirty="0"/>
                    </a:p>
                  </a:txBody>
                  <a:tcPr/>
                </a:tc>
                <a:tc>
                  <a:txBody>
                    <a:bodyPr/>
                    <a:lstStyle/>
                    <a:p>
                      <a:endParaRPr lang="es-SV"/>
                    </a:p>
                  </a:txBody>
                  <a:tcPr/>
                </a:tc>
                <a:tc>
                  <a:txBody>
                    <a:bodyPr/>
                    <a:lstStyle/>
                    <a:p>
                      <a:endParaRPr lang="es-SV"/>
                    </a:p>
                  </a:txBody>
                  <a:tcPr/>
                </a:tc>
              </a:tr>
              <a:tr h="370840">
                <a:tc>
                  <a:txBody>
                    <a:bodyPr/>
                    <a:lstStyle/>
                    <a:p>
                      <a:r>
                        <a:rPr lang="es-SV" dirty="0" smtClean="0"/>
                        <a:t>Cuentas</a:t>
                      </a:r>
                      <a:r>
                        <a:rPr lang="es-SV" baseline="0" dirty="0" smtClean="0"/>
                        <a:t> por cobrar ( Activo financieros)</a:t>
                      </a:r>
                      <a:endParaRPr lang="es-SV" dirty="0"/>
                    </a:p>
                  </a:txBody>
                  <a:tcPr/>
                </a:tc>
                <a:tc>
                  <a:txBody>
                    <a:bodyPr/>
                    <a:lstStyle/>
                    <a:p>
                      <a:r>
                        <a:rPr lang="es-SV" dirty="0" smtClean="0"/>
                        <a:t>183.41</a:t>
                      </a:r>
                      <a:endParaRPr lang="es-SV" dirty="0"/>
                    </a:p>
                  </a:txBody>
                  <a:tcPr/>
                </a:tc>
                <a:tc>
                  <a:txBody>
                    <a:bodyPr/>
                    <a:lstStyle/>
                    <a:p>
                      <a:endParaRPr lang="es-SV"/>
                    </a:p>
                  </a:txBody>
                  <a:tcPr/>
                </a:tc>
              </a:tr>
              <a:tr h="370840">
                <a:tc>
                  <a:txBody>
                    <a:bodyPr/>
                    <a:lstStyle/>
                    <a:p>
                      <a:r>
                        <a:rPr lang="es-SV" dirty="0" smtClean="0"/>
                        <a:t>    Resultado</a:t>
                      </a:r>
                      <a:r>
                        <a:rPr lang="es-SV" baseline="0" dirty="0" smtClean="0"/>
                        <a:t> (Ingresos por intereses)</a:t>
                      </a:r>
                      <a:endParaRPr lang="es-SV" dirty="0"/>
                    </a:p>
                  </a:txBody>
                  <a:tcPr/>
                </a:tc>
                <a:tc>
                  <a:txBody>
                    <a:bodyPr/>
                    <a:lstStyle/>
                    <a:p>
                      <a:endParaRPr lang="es-SV" dirty="0"/>
                    </a:p>
                  </a:txBody>
                  <a:tcPr/>
                </a:tc>
                <a:tc>
                  <a:txBody>
                    <a:bodyPr/>
                    <a:lstStyle/>
                    <a:p>
                      <a:r>
                        <a:rPr lang="es-SV" dirty="0" smtClean="0"/>
                        <a:t>183.41</a:t>
                      </a:r>
                      <a:endParaRPr lang="es-SV" dirty="0"/>
                    </a:p>
                  </a:txBody>
                  <a:tcPr/>
                </a:tc>
              </a:tr>
              <a:tr h="370840">
                <a:tc>
                  <a:txBody>
                    <a:bodyPr/>
                    <a:lstStyle/>
                    <a:p>
                      <a:r>
                        <a:rPr lang="es-SV" dirty="0" smtClean="0"/>
                        <a:t>Reconocimiento</a:t>
                      </a:r>
                      <a:r>
                        <a:rPr lang="es-SV" baseline="0" dirty="0" smtClean="0"/>
                        <a:t> de Ingresos por intereses periodo 20X2</a:t>
                      </a:r>
                      <a:endParaRPr lang="es-SV" dirty="0"/>
                    </a:p>
                  </a:txBody>
                  <a:tcPr/>
                </a:tc>
                <a:tc>
                  <a:txBody>
                    <a:bodyPr/>
                    <a:lstStyle/>
                    <a:p>
                      <a:endParaRPr lang="es-SV" dirty="0"/>
                    </a:p>
                  </a:txBody>
                  <a:tcPr/>
                </a:tc>
                <a:tc>
                  <a:txBody>
                    <a:bodyPr/>
                    <a:lstStyle/>
                    <a:p>
                      <a:endParaRPr lang="es-SV" dirty="0"/>
                    </a:p>
                  </a:txBody>
                  <a:tcPr/>
                </a:tc>
              </a:tr>
              <a:tr h="370840">
                <a:tc>
                  <a:txBody>
                    <a:bodyPr/>
                    <a:lstStyle/>
                    <a:p>
                      <a:r>
                        <a:rPr lang="es-SV" dirty="0" smtClean="0"/>
                        <a:t>TOTAL</a:t>
                      </a:r>
                      <a:endParaRPr lang="es-SV" dirty="0"/>
                    </a:p>
                  </a:txBody>
                  <a:tcPr/>
                </a:tc>
                <a:tc>
                  <a:txBody>
                    <a:bodyPr/>
                    <a:lstStyle/>
                    <a:p>
                      <a:r>
                        <a:rPr lang="es-SV" dirty="0" smtClean="0"/>
                        <a:t>350.00</a:t>
                      </a:r>
                      <a:endParaRPr lang="es-SV" dirty="0"/>
                    </a:p>
                  </a:txBody>
                  <a:tcPr/>
                </a:tc>
                <a:tc>
                  <a:txBody>
                    <a:bodyPr/>
                    <a:lstStyle/>
                    <a:p>
                      <a:r>
                        <a:rPr lang="es-SV" dirty="0" smtClean="0"/>
                        <a:t>350.00</a:t>
                      </a:r>
                      <a:endParaRPr lang="es-SV" dirty="0"/>
                    </a:p>
                  </a:txBody>
                  <a:tcPr/>
                </a:tc>
              </a:tr>
            </a:tbl>
          </a:graphicData>
        </a:graphic>
      </p:graphicFrame>
    </p:spTree>
    <p:extLst>
      <p:ext uri="{BB962C8B-B14F-4D97-AF65-F5344CB8AC3E}">
        <p14:creationId xmlns:p14="http://schemas.microsoft.com/office/powerpoint/2010/main" val="79772791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355600"/>
            <a:ext cx="9784705" cy="774699"/>
          </a:xfrm>
        </p:spPr>
        <p:txBody>
          <a:bodyPr>
            <a:noAutofit/>
          </a:bodyPr>
          <a:lstStyle/>
          <a:p>
            <a:r>
              <a:rPr lang="es-ES" dirty="0" smtClean="0">
                <a:latin typeface="Bodoni MT Black" pitchFamily="18" charset="0"/>
              </a:rPr>
              <a:t>Ejercicio 48</a:t>
            </a:r>
            <a:endParaRPr lang="es-ES" dirty="0">
              <a:latin typeface="Bodoni MT Black" pitchFamily="18" charset="0"/>
            </a:endParaRPr>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595533" y="1651975"/>
                <a:ext cx="10972800" cy="4814667"/>
              </a:xfrm>
            </p:spPr>
            <p:txBody>
              <a:bodyPr/>
              <a:lstStyle/>
              <a:p>
                <a:r>
                  <a:rPr lang="es-SV" dirty="0" smtClean="0"/>
                  <a:t>En este caso, se desconoce el precio actual de venta en efectivo correspondiente a ala maquina. La tasa de interés de mercado para un préstamo a dos años para el cliente seria del 10% anual</a:t>
                </a:r>
              </a:p>
              <a:p>
                <a:pPr marL="0" indent="0">
                  <a:buNone/>
                </a:pPr>
                <a:endParaRPr lang="es-SV" dirty="0"/>
              </a:p>
              <a:p>
                <a:pPr marL="0" indent="0">
                  <a:buNone/>
                </a:pPr>
                <a:r>
                  <a:rPr lang="es-SV" dirty="0" smtClean="0"/>
                  <a:t>Una cuenta por cobrar se reconoce al valor presente del importe de la cuenta por cobrar, que es 2.000 u.m. ÷ </a:t>
                </a:r>
                <a14:m>
                  <m:oMath xmlns:m="http://schemas.openxmlformats.org/officeDocument/2006/math">
                    <m:sSup>
                      <m:sSupPr>
                        <m:ctrlPr>
                          <a:rPr lang="es-SV" b="0" i="1" smtClean="0">
                            <a:latin typeface="Cambria Math"/>
                          </a:rPr>
                        </m:ctrlPr>
                      </m:sSupPr>
                      <m:e>
                        <m:r>
                          <a:rPr lang="es-SV" b="0" i="1" smtClean="0">
                            <a:latin typeface="Cambria Math"/>
                          </a:rPr>
                          <m:t>(1,1)</m:t>
                        </m:r>
                      </m:e>
                      <m:sup>
                        <m:r>
                          <a:rPr lang="es-SV" b="0" i="1" smtClean="0">
                            <a:latin typeface="Cambria Math"/>
                          </a:rPr>
                          <m:t>2</m:t>
                        </m:r>
                      </m:sup>
                    </m:sSup>
                  </m:oMath>
                </a14:m>
                <a:r>
                  <a:rPr lang="es-SV" dirty="0" smtClean="0"/>
                  <a:t> =1.652,89 u.m.</a:t>
                </a:r>
              </a:p>
              <a:p>
                <a:pPr marL="0" indent="0" algn="ctr">
                  <a:buNone/>
                </a:pPr>
                <a:endParaRPr lang="es-SV" dirty="0" smtClean="0"/>
              </a:p>
              <a:p>
                <a:pPr marL="0" indent="0" algn="ctr">
                  <a:buNone/>
                </a:pPr>
                <a:endParaRPr lang="es-SV" dirty="0"/>
              </a:p>
              <a:p>
                <a:pPr marL="0" indent="0" algn="ctr">
                  <a:buNone/>
                </a:pPr>
                <a:endParaRPr lang="es-SV" dirty="0" smtClean="0"/>
              </a:p>
              <a:p>
                <a:pPr marL="0" indent="0">
                  <a:buNone/>
                </a:pPr>
                <a:r>
                  <a:rPr lang="es-SV" dirty="0" smtClean="0"/>
                  <a:t>                      </a:t>
                </a:r>
                <a:r>
                  <a:rPr lang="es-SV" dirty="0" smtClean="0"/>
                  <a:t>       cuentas por cobrar             2000 </a:t>
                </a:r>
                <a:r>
                  <a:rPr lang="es-SV" dirty="0" smtClean="0"/>
                  <a:t>u.m.</a:t>
                </a:r>
              </a:p>
              <a:p>
                <a:pPr marL="0" indent="0">
                  <a:buNone/>
                </a:pPr>
                <a:r>
                  <a:rPr lang="es-SV" dirty="0" smtClean="0"/>
                  <a:t>                            </a:t>
                </a:r>
                <a:r>
                  <a:rPr lang="es-SV" dirty="0" smtClean="0"/>
                  <a:t>  resultado                                                                  2000 </a:t>
                </a:r>
                <a:r>
                  <a:rPr lang="es-SV" dirty="0" smtClean="0"/>
                  <a:t>u.m.</a:t>
                </a:r>
                <a:endParaRPr lang="es-SV"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595533" y="1651975"/>
                <a:ext cx="10972800" cy="4814667"/>
              </a:xfrm>
              <a:blipFill rotWithShape="1">
                <a:blip r:embed="rId2"/>
                <a:stretch>
                  <a:fillRect l="-889" t="-886" r="-1278"/>
                </a:stretch>
              </a:blipFill>
            </p:spPr>
            <p:txBody>
              <a:bodyPr/>
              <a:lstStyle/>
              <a:p>
                <a:r>
                  <a:rPr lang="es-SV">
                    <a:noFill/>
                  </a:rPr>
                  <a:t> </a:t>
                </a:r>
              </a:p>
            </p:txBody>
          </p:sp>
        </mc:Fallback>
      </mc:AlternateContent>
      <p:sp>
        <p:nvSpPr>
          <p:cNvPr id="6" name="5 Rectángulo redondeado"/>
          <p:cNvSpPr/>
          <p:nvPr/>
        </p:nvSpPr>
        <p:spPr>
          <a:xfrm>
            <a:off x="3713872" y="4284392"/>
            <a:ext cx="5050300" cy="71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a:t>Véase el tercer ejemplo de los activos financieros del párrafo 11.13</a:t>
            </a:r>
          </a:p>
        </p:txBody>
      </p:sp>
    </p:spTree>
    <p:extLst>
      <p:ext uri="{BB962C8B-B14F-4D97-AF65-F5344CB8AC3E}">
        <p14:creationId xmlns:p14="http://schemas.microsoft.com/office/powerpoint/2010/main" val="68122753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SV" dirty="0" smtClean="0">
                <a:latin typeface="Bodoni MT Black" pitchFamily="18" charset="0"/>
              </a:rPr>
              <a:t>Ejercicio 51</a:t>
            </a:r>
            <a:endParaRPr lang="es-SV" dirty="0">
              <a:latin typeface="Bodoni MT Black" pitchFamily="18" charset="0"/>
            </a:endParaRPr>
          </a:p>
        </p:txBody>
      </p:sp>
      <p:sp>
        <p:nvSpPr>
          <p:cNvPr id="3" name="Marcador de contenido 2"/>
          <p:cNvSpPr>
            <a:spLocks noGrp="1"/>
          </p:cNvSpPr>
          <p:nvPr>
            <p:ph idx="1"/>
          </p:nvPr>
        </p:nvSpPr>
        <p:spPr/>
        <p:txBody>
          <a:bodyPr/>
          <a:lstStyle/>
          <a:p>
            <a:pPr algn="just"/>
            <a:r>
              <a:rPr lang="es-SV" dirty="0" smtClean="0">
                <a:latin typeface="Times New Roman" panose="02020603050405020304" pitchFamily="18" charset="0"/>
                <a:cs typeface="Times New Roman" panose="02020603050405020304" pitchFamily="18" charset="0"/>
              </a:rPr>
              <a:t>El 1 de enero de 20X0, una entidad adquiere un bono de cupón cero en el mercado por 98 u.m. en una transacción realizada en condiciones de independencia mutua. La entidad incurre en comisiones por transacción de 2 u.m. el bono se rescatara a 126 u.m. el 31 de diciembre de 20X4.</a:t>
            </a:r>
          </a:p>
          <a:p>
            <a:pPr marL="0" indent="0" algn="just">
              <a:buNone/>
            </a:pPr>
            <a:r>
              <a:rPr lang="es-SV" dirty="0" smtClean="0">
                <a:latin typeface="Times New Roman" panose="02020603050405020304" pitchFamily="18" charset="0"/>
                <a:cs typeface="Times New Roman" panose="02020603050405020304" pitchFamily="18" charset="0"/>
              </a:rPr>
              <a:t>Los asientos en el libro diario en el reconocimiento inicial son:</a:t>
            </a:r>
          </a:p>
          <a:p>
            <a:pPr marL="0" indent="0" algn="just">
              <a:buNone/>
            </a:pPr>
            <a:endParaRPr lang="es-SV" dirty="0" smtClean="0">
              <a:latin typeface="Times New Roman" panose="02020603050405020304" pitchFamily="18" charset="0"/>
              <a:cs typeface="Times New Roman" panose="02020603050405020304" pitchFamily="18" charset="0"/>
            </a:endParaRPr>
          </a:p>
          <a:p>
            <a:pPr marL="0" indent="0" algn="just">
              <a:buNone/>
            </a:pPr>
            <a:r>
              <a:rPr lang="es-SV" dirty="0" smtClean="0">
                <a:latin typeface="Times New Roman" panose="02020603050405020304" pitchFamily="18" charset="0"/>
                <a:cs typeface="Times New Roman" panose="02020603050405020304" pitchFamily="18" charset="0"/>
              </a:rPr>
              <a:t>         Bono (Activo  Financieros)                  100 u.m.</a:t>
            </a:r>
          </a:p>
          <a:p>
            <a:pPr marL="0" indent="0" algn="just">
              <a:buNone/>
            </a:pPr>
            <a:r>
              <a:rPr lang="es-SV" dirty="0" smtClean="0">
                <a:latin typeface="Times New Roman" panose="02020603050405020304" pitchFamily="18" charset="0"/>
                <a:cs typeface="Times New Roman" panose="02020603050405020304" pitchFamily="18" charset="0"/>
              </a:rPr>
              <a:t>                 Efctivo</a:t>
            </a:r>
            <a:r>
              <a:rPr lang="es-SV" dirty="0">
                <a:latin typeface="Times New Roman" panose="02020603050405020304" pitchFamily="18" charset="0"/>
                <a:cs typeface="Times New Roman" panose="02020603050405020304" pitchFamily="18" charset="0"/>
              </a:rPr>
              <a:t> </a:t>
            </a:r>
            <a:r>
              <a:rPr lang="es-SV" dirty="0" smtClean="0">
                <a:latin typeface="Times New Roman" panose="02020603050405020304" pitchFamily="18" charset="0"/>
                <a:cs typeface="Times New Roman" panose="02020603050405020304" pitchFamily="18" charset="0"/>
              </a:rPr>
              <a:t>( Activo Financiero)                        100 u.m</a:t>
            </a:r>
          </a:p>
          <a:p>
            <a:pPr algn="just"/>
            <a:endParaRPr lang="es-SV"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726133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324</TotalTime>
  <Words>646</Words>
  <Application>Microsoft Office PowerPoint</Application>
  <PresentationFormat>Personalizado</PresentationFormat>
  <Paragraphs>93</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Decatur</vt:lpstr>
      <vt:lpstr>   INSTRUMENTOS FINANCIEROS</vt:lpstr>
      <vt:lpstr>Instrumento financiero </vt:lpstr>
      <vt:lpstr>Ejercicio 45</vt:lpstr>
      <vt:lpstr>Ejercicio 47</vt:lpstr>
      <vt:lpstr>Calculo de la tasa de interes efectiva</vt:lpstr>
      <vt:lpstr>Determinación de interes</vt:lpstr>
      <vt:lpstr>Ejercicio 48</vt:lpstr>
      <vt:lpstr>Ejercicio 51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KEVIN</dc:creator>
  <cp:lastModifiedBy>RMLAB-usuario</cp:lastModifiedBy>
  <cp:revision>35</cp:revision>
  <dcterms:created xsi:type="dcterms:W3CDTF">2014-09-16T20:47:40Z</dcterms:created>
  <dcterms:modified xsi:type="dcterms:W3CDTF">2014-09-23T18:25:14Z</dcterms:modified>
</cp:coreProperties>
</file>